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18" r:id="rId2"/>
    <p:sldMasterId id="2147484482" r:id="rId3"/>
    <p:sldMasterId id="2147484572" r:id="rId4"/>
    <p:sldMasterId id="2147484708" r:id="rId5"/>
    <p:sldMasterId id="2147484746" r:id="rId6"/>
  </p:sldMasterIdLst>
  <p:notesMasterIdLst>
    <p:notesMasterId r:id="rId32"/>
  </p:notesMasterIdLst>
  <p:handoutMasterIdLst>
    <p:handoutMasterId r:id="rId33"/>
  </p:handoutMasterIdLst>
  <p:sldIdLst>
    <p:sldId id="574" r:id="rId7"/>
    <p:sldId id="895" r:id="rId8"/>
    <p:sldId id="896" r:id="rId9"/>
    <p:sldId id="897" r:id="rId10"/>
    <p:sldId id="885" r:id="rId11"/>
    <p:sldId id="312" r:id="rId12"/>
    <p:sldId id="886" r:id="rId13"/>
    <p:sldId id="891" r:id="rId14"/>
    <p:sldId id="910" r:id="rId15"/>
    <p:sldId id="514" r:id="rId16"/>
    <p:sldId id="1193" r:id="rId17"/>
    <p:sldId id="1319" r:id="rId18"/>
    <p:sldId id="878" r:id="rId19"/>
    <p:sldId id="1194" r:id="rId20"/>
    <p:sldId id="903" r:id="rId21"/>
    <p:sldId id="532" r:id="rId22"/>
    <p:sldId id="2509" r:id="rId23"/>
    <p:sldId id="911" r:id="rId24"/>
    <p:sldId id="1320" r:id="rId25"/>
    <p:sldId id="834" r:id="rId26"/>
    <p:sldId id="904" r:id="rId27"/>
    <p:sldId id="892" r:id="rId28"/>
    <p:sldId id="900" r:id="rId29"/>
    <p:sldId id="901" r:id="rId30"/>
    <p:sldId id="889"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DDDDDD"/>
    <a:srgbClr val="666699"/>
    <a:srgbClr val="0099CC"/>
    <a:srgbClr val="000000"/>
    <a:srgbClr val="FF9900"/>
    <a:srgbClr val="CCCCFF"/>
    <a:srgbClr val="0033CC"/>
    <a:srgbClr val="CB4A27"/>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89198" autoAdjust="0"/>
  </p:normalViewPr>
  <p:slideViewPr>
    <p:cSldViewPr snapToGrid="0">
      <p:cViewPr varScale="1">
        <p:scale>
          <a:sx n="95" d="100"/>
          <a:sy n="95" d="100"/>
        </p:scale>
        <p:origin x="1168" y="17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varScale="1">
      <p:scale>
        <a:sx n="100" d="100"/>
        <a:sy n="100" d="100"/>
      </p:scale>
      <p:origin x="0" y="-9624"/>
    </p:cViewPr>
  </p:sorterViewPr>
  <p:notesViewPr>
    <p:cSldViewPr snapToGrid="0">
      <p:cViewPr varScale="1">
        <p:scale>
          <a:sx n="97" d="100"/>
          <a:sy n="97" d="100"/>
        </p:scale>
        <p:origin x="25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D5849-E924-7847-BE48-7BEE4EA408ED}" type="doc">
      <dgm:prSet loTypeId="urn:microsoft.com/office/officeart/2009/3/layout/StepUpProcess" loCatId="" qsTypeId="urn:microsoft.com/office/officeart/2005/8/quickstyle/simple5" qsCatId="simple" csTypeId="urn:microsoft.com/office/officeart/2005/8/colors/colorful1" csCatId="colorful" phldr="1"/>
      <dgm:spPr/>
      <dgm:t>
        <a:bodyPr/>
        <a:lstStyle/>
        <a:p>
          <a:endParaRPr lang="en-US"/>
        </a:p>
      </dgm:t>
    </dgm:pt>
    <dgm:pt modelId="{8AAA74B7-F28A-4147-A5BE-22BFD76B9088}">
      <dgm:prSet phldrT="[Text]"/>
      <dgm:spPr/>
      <dgm:t>
        <a:bodyPr/>
        <a:lstStyle/>
        <a:p>
          <a:r>
            <a:rPr lang="en-US" dirty="0"/>
            <a:t>Play the Blockchain Network Administrator</a:t>
          </a:r>
        </a:p>
      </dgm:t>
    </dgm:pt>
    <dgm:pt modelId="{07052EC3-9363-2C42-AB58-2D8E9AACB859}" type="parTrans" cxnId="{AE86F19B-7A1F-3943-B3BA-79DB9E874A91}">
      <dgm:prSet/>
      <dgm:spPr/>
      <dgm:t>
        <a:bodyPr/>
        <a:lstStyle/>
        <a:p>
          <a:endParaRPr lang="en-US"/>
        </a:p>
      </dgm:t>
    </dgm:pt>
    <dgm:pt modelId="{E8504733-55F4-E74B-8186-FE48587926AE}" type="sibTrans" cxnId="{AE86F19B-7A1F-3943-B3BA-79DB9E874A91}">
      <dgm:prSet/>
      <dgm:spPr/>
      <dgm:t>
        <a:bodyPr/>
        <a:lstStyle/>
        <a:p>
          <a:endParaRPr lang="en-US"/>
        </a:p>
      </dgm:t>
    </dgm:pt>
    <dgm:pt modelId="{8B9D1C31-4C6A-CF48-BD95-053B9E62E3DD}">
      <dgm:prSet phldrT="[Text]"/>
      <dgm:spPr/>
      <dgm:t>
        <a:bodyPr/>
        <a:lstStyle/>
        <a:p>
          <a:r>
            <a:rPr lang="en-US" dirty="0"/>
            <a:t>Create the Network Founder and the Organizations</a:t>
          </a:r>
        </a:p>
      </dgm:t>
    </dgm:pt>
    <dgm:pt modelId="{D828C014-A265-E242-9DFB-C53596CB961C}" type="parTrans" cxnId="{86B0A231-0970-5445-ADB5-2760B26C6B6F}">
      <dgm:prSet/>
      <dgm:spPr/>
      <dgm:t>
        <a:bodyPr/>
        <a:lstStyle/>
        <a:p>
          <a:endParaRPr lang="en-US"/>
        </a:p>
      </dgm:t>
    </dgm:pt>
    <dgm:pt modelId="{3E82CD28-A197-0640-AE14-AA125AFC171B}" type="sibTrans" cxnId="{86B0A231-0970-5445-ADB5-2760B26C6B6F}">
      <dgm:prSet/>
      <dgm:spPr/>
      <dgm:t>
        <a:bodyPr/>
        <a:lstStyle/>
        <a:p>
          <a:endParaRPr lang="en-US"/>
        </a:p>
      </dgm:t>
    </dgm:pt>
    <dgm:pt modelId="{C63BF897-799E-9E49-8F95-2C604D6651C6}">
      <dgm:prSet phldrT="[Text]"/>
      <dgm:spPr/>
      <dgm:t>
        <a:bodyPr/>
        <a:lstStyle/>
        <a:p>
          <a:r>
            <a:rPr lang="en-US" dirty="0"/>
            <a:t>Meet your </a:t>
          </a:r>
          <a:r>
            <a:rPr lang="en-US" dirty="0" err="1"/>
            <a:t>HoL</a:t>
          </a:r>
          <a:r>
            <a:rPr lang="en-US" dirty="0"/>
            <a:t> cloud instance </a:t>
          </a:r>
        </a:p>
      </dgm:t>
    </dgm:pt>
    <dgm:pt modelId="{CBA81D95-91CF-D540-BBB2-74A8549C7D32}" type="parTrans" cxnId="{D5C8F67E-DF55-8748-B508-EF44261C95D9}">
      <dgm:prSet/>
      <dgm:spPr/>
      <dgm:t>
        <a:bodyPr/>
        <a:lstStyle/>
        <a:p>
          <a:endParaRPr lang="en-US"/>
        </a:p>
      </dgm:t>
    </dgm:pt>
    <dgm:pt modelId="{A8D6705D-0917-2F44-BBCE-69B40CB32E95}" type="sibTrans" cxnId="{D5C8F67E-DF55-8748-B508-EF44261C95D9}">
      <dgm:prSet/>
      <dgm:spPr/>
      <dgm:t>
        <a:bodyPr/>
        <a:lstStyle/>
        <a:p>
          <a:endParaRPr lang="en-US"/>
        </a:p>
      </dgm:t>
    </dgm:pt>
    <dgm:pt modelId="{0E45E96C-9033-1149-A418-431AA3603D36}">
      <dgm:prSet phldrT="[Text]"/>
      <dgm:spPr/>
      <dgm:t>
        <a:bodyPr/>
        <a:lstStyle/>
        <a:p>
          <a:r>
            <a:rPr lang="en-US" dirty="0"/>
            <a:t>Connect to the internet</a:t>
          </a:r>
        </a:p>
      </dgm:t>
    </dgm:pt>
    <dgm:pt modelId="{CAC2D4BA-6666-A140-A2E7-B5D20BEC7893}" type="parTrans" cxnId="{941C8D5E-BC15-5345-8DD0-92A7E6375AFA}">
      <dgm:prSet/>
      <dgm:spPr/>
      <dgm:t>
        <a:bodyPr/>
        <a:lstStyle/>
        <a:p>
          <a:endParaRPr lang="en-US"/>
        </a:p>
      </dgm:t>
    </dgm:pt>
    <dgm:pt modelId="{0CB5CD14-83FC-0F40-B56D-A08200072AAA}" type="sibTrans" cxnId="{941C8D5E-BC15-5345-8DD0-92A7E6375AFA}">
      <dgm:prSet/>
      <dgm:spPr/>
      <dgm:t>
        <a:bodyPr/>
        <a:lstStyle/>
        <a:p>
          <a:endParaRPr lang="en-US"/>
        </a:p>
      </dgm:t>
    </dgm:pt>
    <dgm:pt modelId="{B2E5D88D-0098-9943-96ED-EE00A30D8B39}">
      <dgm:prSet phldrT="[Text]"/>
      <dgm:spPr/>
      <dgm:t>
        <a:bodyPr/>
        <a:lstStyle/>
        <a:p>
          <a:r>
            <a:rPr lang="en-US" dirty="0"/>
            <a:t>Be a Blockchain USER</a:t>
          </a:r>
        </a:p>
      </dgm:t>
    </dgm:pt>
    <dgm:pt modelId="{7901569F-900E-514F-BE7C-D622CEEC3BA8}" type="parTrans" cxnId="{052038BD-5605-F043-8F2A-A1ED14FD98FA}">
      <dgm:prSet/>
      <dgm:spPr/>
      <dgm:t>
        <a:bodyPr/>
        <a:lstStyle/>
        <a:p>
          <a:endParaRPr lang="en-US"/>
        </a:p>
      </dgm:t>
    </dgm:pt>
    <dgm:pt modelId="{BFE24091-3847-8C4F-9227-806882567ED8}" type="sibTrans" cxnId="{052038BD-5605-F043-8F2A-A1ED14FD98FA}">
      <dgm:prSet/>
      <dgm:spPr/>
      <dgm:t>
        <a:bodyPr/>
        <a:lstStyle/>
        <a:p>
          <a:endParaRPr lang="en-US"/>
        </a:p>
      </dgm:t>
    </dgm:pt>
    <dgm:pt modelId="{AA1C5F6F-F383-7E4F-ADB8-CEF18B9CA4C5}">
      <dgm:prSet phldrT="[Text]"/>
      <dgm:spPr/>
      <dgm:t>
        <a:bodyPr/>
        <a:lstStyle/>
        <a:p>
          <a:r>
            <a:rPr lang="en-US" dirty="0"/>
            <a:t>Load initial values into your BC</a:t>
          </a:r>
        </a:p>
      </dgm:t>
    </dgm:pt>
    <dgm:pt modelId="{667AD035-3439-6F46-8A9B-AEB477646A14}" type="parTrans" cxnId="{7F15972B-7365-B540-B098-0AA58D27FAC7}">
      <dgm:prSet/>
      <dgm:spPr/>
      <dgm:t>
        <a:bodyPr/>
        <a:lstStyle/>
        <a:p>
          <a:endParaRPr lang="en-US"/>
        </a:p>
      </dgm:t>
    </dgm:pt>
    <dgm:pt modelId="{9286FA10-7098-6344-8AFE-5C8F099605AF}" type="sibTrans" cxnId="{7F15972B-7365-B540-B098-0AA58D27FAC7}">
      <dgm:prSet/>
      <dgm:spPr/>
      <dgm:t>
        <a:bodyPr/>
        <a:lstStyle/>
        <a:p>
          <a:endParaRPr lang="en-US"/>
        </a:p>
      </dgm:t>
    </dgm:pt>
    <dgm:pt modelId="{47B9AE1B-769F-F648-A428-22D3064D3EDB}">
      <dgm:prSet phldrT="[Text]"/>
      <dgm:spPr/>
      <dgm:t>
        <a:bodyPr/>
        <a:lstStyle/>
        <a:p>
          <a:r>
            <a:rPr lang="en-US" dirty="0"/>
            <a:t>Get the connection token</a:t>
          </a:r>
        </a:p>
      </dgm:t>
    </dgm:pt>
    <dgm:pt modelId="{EDBF10B9-3D2E-B146-9768-CF5617AB09A5}" type="parTrans" cxnId="{B9E6391D-064D-B045-8FC6-8C4DFD99B547}">
      <dgm:prSet/>
      <dgm:spPr/>
      <dgm:t>
        <a:bodyPr/>
        <a:lstStyle/>
        <a:p>
          <a:endParaRPr lang="en-US"/>
        </a:p>
      </dgm:t>
    </dgm:pt>
    <dgm:pt modelId="{AC84DF1B-576F-8D41-8C2C-7F16D52DE1ED}" type="sibTrans" cxnId="{B9E6391D-064D-B045-8FC6-8C4DFD99B547}">
      <dgm:prSet/>
      <dgm:spPr/>
      <dgm:t>
        <a:bodyPr/>
        <a:lstStyle/>
        <a:p>
          <a:endParaRPr lang="en-US"/>
        </a:p>
      </dgm:t>
    </dgm:pt>
    <dgm:pt modelId="{DD8561A3-0E24-EC46-BE3F-F7049682A744}">
      <dgm:prSet phldrT="[Text]"/>
      <dgm:spPr/>
      <dgm:t>
        <a:bodyPr/>
        <a:lstStyle/>
        <a:p>
          <a:r>
            <a:rPr lang="en-US" dirty="0"/>
            <a:t>Check your instance access info</a:t>
          </a:r>
        </a:p>
      </dgm:t>
    </dgm:pt>
    <dgm:pt modelId="{0A9A243B-FCED-F64F-8136-20598D1F01D6}" type="sibTrans" cxnId="{C820C84C-A2AC-744D-ABFE-90DDC5058C73}">
      <dgm:prSet/>
      <dgm:spPr/>
      <dgm:t>
        <a:bodyPr/>
        <a:lstStyle/>
        <a:p>
          <a:endParaRPr lang="en-US"/>
        </a:p>
      </dgm:t>
    </dgm:pt>
    <dgm:pt modelId="{6BA18D26-C0A1-F14F-845E-518B88F5C70D}" type="parTrans" cxnId="{C820C84C-A2AC-744D-ABFE-90DDC5058C73}">
      <dgm:prSet/>
      <dgm:spPr/>
      <dgm:t>
        <a:bodyPr/>
        <a:lstStyle/>
        <a:p>
          <a:endParaRPr lang="en-US"/>
        </a:p>
      </dgm:t>
    </dgm:pt>
    <dgm:pt modelId="{228ADCB7-3D91-1747-AF1D-41E883FF1A4D}">
      <dgm:prSet phldrT="[Text]"/>
      <dgm:spPr/>
      <dgm:t>
        <a:bodyPr/>
        <a:lstStyle/>
        <a:p>
          <a:r>
            <a:rPr lang="en-US" dirty="0"/>
            <a:t>Import </a:t>
          </a:r>
          <a:r>
            <a:rPr lang="en-US" dirty="0" err="1"/>
            <a:t>Orderer</a:t>
          </a:r>
          <a:r>
            <a:rPr lang="en-US" dirty="0"/>
            <a:t> Settings</a:t>
          </a:r>
        </a:p>
      </dgm:t>
    </dgm:pt>
    <dgm:pt modelId="{6B4EA262-4A1D-6D44-9284-0AAF65DF28CF}" type="parTrans" cxnId="{CE35043F-93F3-7B4D-913D-D79FD3C27610}">
      <dgm:prSet/>
      <dgm:spPr/>
      <dgm:t>
        <a:bodyPr/>
        <a:lstStyle/>
        <a:p>
          <a:endParaRPr lang="en-US"/>
        </a:p>
      </dgm:t>
    </dgm:pt>
    <dgm:pt modelId="{8520CBF8-E57D-E149-AA20-7C3042FE77C6}" type="sibTrans" cxnId="{CE35043F-93F3-7B4D-913D-D79FD3C27610}">
      <dgm:prSet/>
      <dgm:spPr/>
      <dgm:t>
        <a:bodyPr/>
        <a:lstStyle/>
        <a:p>
          <a:endParaRPr lang="en-US"/>
        </a:p>
      </dgm:t>
    </dgm:pt>
    <dgm:pt modelId="{3C2BB392-7453-2041-BC78-FC42455B5813}">
      <dgm:prSet phldrT="[Text]"/>
      <dgm:spPr/>
      <dgm:t>
        <a:bodyPr/>
        <a:lstStyle/>
        <a:p>
          <a:r>
            <a:rPr lang="en-US" dirty="0"/>
            <a:t>Share organization certificates</a:t>
          </a:r>
        </a:p>
      </dgm:t>
    </dgm:pt>
    <dgm:pt modelId="{60610740-10A7-994A-A2DB-EE5B4D83EC78}" type="parTrans" cxnId="{8463D05E-5042-E94F-8A7F-8384810D0F73}">
      <dgm:prSet/>
      <dgm:spPr/>
      <dgm:t>
        <a:bodyPr/>
        <a:lstStyle/>
        <a:p>
          <a:endParaRPr lang="en-US"/>
        </a:p>
      </dgm:t>
    </dgm:pt>
    <dgm:pt modelId="{BE190D65-DB0D-534C-B95F-54069B54B418}" type="sibTrans" cxnId="{8463D05E-5042-E94F-8A7F-8384810D0F73}">
      <dgm:prSet/>
      <dgm:spPr/>
      <dgm:t>
        <a:bodyPr/>
        <a:lstStyle/>
        <a:p>
          <a:endParaRPr lang="en-US"/>
        </a:p>
      </dgm:t>
    </dgm:pt>
    <dgm:pt modelId="{3A5617EE-3A25-F44B-B73F-C14FDD9A2E1D}">
      <dgm:prSet phldrT="[Text]"/>
      <dgm:spPr/>
      <dgm:t>
        <a:bodyPr/>
        <a:lstStyle/>
        <a:p>
          <a:endParaRPr lang="en-US" dirty="0"/>
        </a:p>
      </dgm:t>
    </dgm:pt>
    <dgm:pt modelId="{490DE7D2-3ED8-5141-9D2E-166FEDF3846F}" type="parTrans" cxnId="{47D96A3E-94B1-514A-A054-91D6A32F5D24}">
      <dgm:prSet/>
      <dgm:spPr/>
      <dgm:t>
        <a:bodyPr/>
        <a:lstStyle/>
        <a:p>
          <a:endParaRPr lang="en-US"/>
        </a:p>
      </dgm:t>
    </dgm:pt>
    <dgm:pt modelId="{66610114-94A6-5E4A-BCA5-1B45476F4D29}" type="sibTrans" cxnId="{47D96A3E-94B1-514A-A054-91D6A32F5D24}">
      <dgm:prSet/>
      <dgm:spPr/>
      <dgm:t>
        <a:bodyPr/>
        <a:lstStyle/>
        <a:p>
          <a:endParaRPr lang="en-US"/>
        </a:p>
      </dgm:t>
    </dgm:pt>
    <dgm:pt modelId="{3FF9BB9F-0906-C84A-8406-74B6D241790C}">
      <dgm:prSet phldrT="[Text]"/>
      <dgm:spPr/>
      <dgm:t>
        <a:bodyPr/>
        <a:lstStyle/>
        <a:p>
          <a:r>
            <a:rPr lang="en-US" dirty="0"/>
            <a:t>Create Channels</a:t>
          </a:r>
        </a:p>
      </dgm:t>
    </dgm:pt>
    <dgm:pt modelId="{524BD887-C326-7643-B007-6871377821E0}" type="parTrans" cxnId="{85FFB53A-04DE-754E-83D8-3A3F9C1E4B65}">
      <dgm:prSet/>
      <dgm:spPr/>
      <dgm:t>
        <a:bodyPr/>
        <a:lstStyle/>
        <a:p>
          <a:endParaRPr lang="en-US"/>
        </a:p>
      </dgm:t>
    </dgm:pt>
    <dgm:pt modelId="{BCC2632E-A761-4A4D-8045-1F2BF4534CA6}" type="sibTrans" cxnId="{85FFB53A-04DE-754E-83D8-3A3F9C1E4B65}">
      <dgm:prSet/>
      <dgm:spPr/>
      <dgm:t>
        <a:bodyPr/>
        <a:lstStyle/>
        <a:p>
          <a:endParaRPr lang="en-US"/>
        </a:p>
      </dgm:t>
    </dgm:pt>
    <dgm:pt modelId="{6413A612-C724-244C-99E8-DF4DA7DCC406}">
      <dgm:prSet phldrT="[Text]"/>
      <dgm:spPr/>
      <dgm:t>
        <a:bodyPr/>
        <a:lstStyle/>
        <a:p>
          <a:r>
            <a:rPr lang="en-US" dirty="0"/>
            <a:t>Deploy Smart Contracts</a:t>
          </a:r>
        </a:p>
      </dgm:t>
    </dgm:pt>
    <dgm:pt modelId="{4A492FEF-AD18-A24B-932F-88C49C3BFE92}" type="parTrans" cxnId="{B3BDCC48-EA4A-6942-B742-5C3A5AD298D3}">
      <dgm:prSet/>
      <dgm:spPr/>
      <dgm:t>
        <a:bodyPr/>
        <a:lstStyle/>
        <a:p>
          <a:endParaRPr lang="en-US"/>
        </a:p>
      </dgm:t>
    </dgm:pt>
    <dgm:pt modelId="{78902FEE-DFF1-854E-8776-0DB806BA6AEB}" type="sibTrans" cxnId="{B3BDCC48-EA4A-6942-B742-5C3A5AD298D3}">
      <dgm:prSet/>
      <dgm:spPr/>
      <dgm:t>
        <a:bodyPr/>
        <a:lstStyle/>
        <a:p>
          <a:endParaRPr lang="en-US"/>
        </a:p>
      </dgm:t>
    </dgm:pt>
    <dgm:pt modelId="{8F37E0BA-12E9-394C-9D66-DAD12960F7F5}">
      <dgm:prSet phldrT="[Text]"/>
      <dgm:spPr/>
      <dgm:t>
        <a:bodyPr/>
        <a:lstStyle/>
        <a:p>
          <a:r>
            <a:rPr lang="en-US" dirty="0"/>
            <a:t>Invoke Smart Contracts by REST API</a:t>
          </a:r>
        </a:p>
      </dgm:t>
    </dgm:pt>
    <dgm:pt modelId="{70600845-A13D-CD4B-9A47-DBBF2A2E81ED}" type="parTrans" cxnId="{A2721CDC-68EC-0F47-B7BB-DDFE29D08638}">
      <dgm:prSet/>
      <dgm:spPr/>
      <dgm:t>
        <a:bodyPr/>
        <a:lstStyle/>
        <a:p>
          <a:endParaRPr lang="en-US"/>
        </a:p>
      </dgm:t>
    </dgm:pt>
    <dgm:pt modelId="{A3DDD130-9C60-0B4E-9E7E-A7C302C74C8B}" type="sibTrans" cxnId="{A2721CDC-68EC-0F47-B7BB-DDFE29D08638}">
      <dgm:prSet/>
      <dgm:spPr/>
      <dgm:t>
        <a:bodyPr/>
        <a:lstStyle/>
        <a:p>
          <a:endParaRPr lang="en-US"/>
        </a:p>
      </dgm:t>
    </dgm:pt>
    <dgm:pt modelId="{77BC558C-35CF-7D44-95D6-047E4AF757B2}">
      <dgm:prSet phldrT="[Text]"/>
      <dgm:spPr/>
      <dgm:t>
        <a:bodyPr/>
        <a:lstStyle/>
        <a:p>
          <a:r>
            <a:rPr lang="en-US" dirty="0"/>
            <a:t>Use Client applications</a:t>
          </a:r>
        </a:p>
      </dgm:t>
    </dgm:pt>
    <dgm:pt modelId="{E129B61E-38C6-A240-923D-3E9A86EBA41B}" type="parTrans" cxnId="{6D06BDFA-A04B-D547-B0B1-24E2EB33B2EB}">
      <dgm:prSet/>
      <dgm:spPr/>
      <dgm:t>
        <a:bodyPr/>
        <a:lstStyle/>
        <a:p>
          <a:endParaRPr lang="en-US"/>
        </a:p>
      </dgm:t>
    </dgm:pt>
    <dgm:pt modelId="{348BC480-2859-0E4B-9A5A-FA1650A822E5}" type="sibTrans" cxnId="{6D06BDFA-A04B-D547-B0B1-24E2EB33B2EB}">
      <dgm:prSet/>
      <dgm:spPr/>
      <dgm:t>
        <a:bodyPr/>
        <a:lstStyle/>
        <a:p>
          <a:endParaRPr lang="en-US"/>
        </a:p>
      </dgm:t>
    </dgm:pt>
    <dgm:pt modelId="{649BDD98-B5F6-4440-A8FF-9B7B17923EED}" type="pres">
      <dgm:prSet presAssocID="{057D5849-E924-7847-BE48-7BEE4EA408ED}" presName="rootnode" presStyleCnt="0">
        <dgm:presLayoutVars>
          <dgm:chMax/>
          <dgm:chPref/>
          <dgm:dir/>
          <dgm:animLvl val="lvl"/>
        </dgm:presLayoutVars>
      </dgm:prSet>
      <dgm:spPr/>
    </dgm:pt>
    <dgm:pt modelId="{32C8B243-AD83-F54E-8A19-5B2AE988BF4A}" type="pres">
      <dgm:prSet presAssocID="{C63BF897-799E-9E49-8F95-2C604D6651C6}" presName="composite" presStyleCnt="0"/>
      <dgm:spPr/>
    </dgm:pt>
    <dgm:pt modelId="{B4DA72CD-ACDB-CA47-9D86-DA09BCF4CC12}" type="pres">
      <dgm:prSet presAssocID="{C63BF897-799E-9E49-8F95-2C604D6651C6}" presName="LShape" presStyleLbl="alignNode1" presStyleIdx="0" presStyleCnt="5"/>
      <dgm:spPr/>
    </dgm:pt>
    <dgm:pt modelId="{267F45C1-1850-AE45-8B4E-7F779618536C}" type="pres">
      <dgm:prSet presAssocID="{C63BF897-799E-9E49-8F95-2C604D6651C6}" presName="ParentText" presStyleLbl="revTx" presStyleIdx="0" presStyleCnt="3">
        <dgm:presLayoutVars>
          <dgm:chMax val="0"/>
          <dgm:chPref val="0"/>
          <dgm:bulletEnabled val="1"/>
        </dgm:presLayoutVars>
      </dgm:prSet>
      <dgm:spPr/>
    </dgm:pt>
    <dgm:pt modelId="{FDB0EE93-44AB-8F4C-B2D7-A9A8F006D807}" type="pres">
      <dgm:prSet presAssocID="{C63BF897-799E-9E49-8F95-2C604D6651C6}" presName="Triangle" presStyleLbl="alignNode1" presStyleIdx="1" presStyleCnt="5"/>
      <dgm:spPr/>
    </dgm:pt>
    <dgm:pt modelId="{AAB9BF8E-AEF1-8947-980F-C984BFFDF90E}" type="pres">
      <dgm:prSet presAssocID="{A8D6705D-0917-2F44-BBCE-69B40CB32E95}" presName="sibTrans" presStyleCnt="0"/>
      <dgm:spPr/>
    </dgm:pt>
    <dgm:pt modelId="{0827FD87-4B35-C340-B0FA-E3B53BE03E0A}" type="pres">
      <dgm:prSet presAssocID="{A8D6705D-0917-2F44-BBCE-69B40CB32E95}" presName="space" presStyleCnt="0"/>
      <dgm:spPr/>
    </dgm:pt>
    <dgm:pt modelId="{09C64B0A-2FC4-7D45-8252-18D107E8D745}" type="pres">
      <dgm:prSet presAssocID="{8AAA74B7-F28A-4147-A5BE-22BFD76B9088}" presName="composite" presStyleCnt="0"/>
      <dgm:spPr/>
    </dgm:pt>
    <dgm:pt modelId="{C53E49A9-61C9-404C-8653-79B6518D39BF}" type="pres">
      <dgm:prSet presAssocID="{8AAA74B7-F28A-4147-A5BE-22BFD76B9088}" presName="LShape" presStyleLbl="alignNode1" presStyleIdx="2" presStyleCnt="5"/>
      <dgm:spPr/>
    </dgm:pt>
    <dgm:pt modelId="{4F7FCADA-5DF2-034D-8654-F29CB0E21C91}" type="pres">
      <dgm:prSet presAssocID="{8AAA74B7-F28A-4147-A5BE-22BFD76B9088}" presName="ParentText" presStyleLbl="revTx" presStyleIdx="1" presStyleCnt="3">
        <dgm:presLayoutVars>
          <dgm:chMax val="0"/>
          <dgm:chPref val="0"/>
          <dgm:bulletEnabled val="1"/>
        </dgm:presLayoutVars>
      </dgm:prSet>
      <dgm:spPr/>
    </dgm:pt>
    <dgm:pt modelId="{EC77FD3E-6AFD-114A-A50A-DDCF53D752C1}" type="pres">
      <dgm:prSet presAssocID="{8AAA74B7-F28A-4147-A5BE-22BFD76B9088}" presName="Triangle" presStyleLbl="alignNode1" presStyleIdx="3" presStyleCnt="5"/>
      <dgm:spPr/>
    </dgm:pt>
    <dgm:pt modelId="{64F5D246-9814-D445-A7C3-A04C512CD564}" type="pres">
      <dgm:prSet presAssocID="{E8504733-55F4-E74B-8186-FE48587926AE}" presName="sibTrans" presStyleCnt="0"/>
      <dgm:spPr/>
    </dgm:pt>
    <dgm:pt modelId="{30B8BE99-1390-2145-B93D-1B69F2795F04}" type="pres">
      <dgm:prSet presAssocID="{E8504733-55F4-E74B-8186-FE48587926AE}" presName="space" presStyleCnt="0"/>
      <dgm:spPr/>
    </dgm:pt>
    <dgm:pt modelId="{1F23D343-6EAD-8D4C-B691-2C813FCEBBFB}" type="pres">
      <dgm:prSet presAssocID="{B2E5D88D-0098-9943-96ED-EE00A30D8B39}" presName="composite" presStyleCnt="0"/>
      <dgm:spPr/>
    </dgm:pt>
    <dgm:pt modelId="{EBAC1E06-D377-2344-A52F-3F0F30D293F7}" type="pres">
      <dgm:prSet presAssocID="{B2E5D88D-0098-9943-96ED-EE00A30D8B39}" presName="LShape" presStyleLbl="alignNode1" presStyleIdx="4" presStyleCnt="5"/>
      <dgm:spPr/>
    </dgm:pt>
    <dgm:pt modelId="{FF3428B4-60B1-7E49-BC41-5759DE6B198D}" type="pres">
      <dgm:prSet presAssocID="{B2E5D88D-0098-9943-96ED-EE00A30D8B39}" presName="ParentText" presStyleLbl="revTx" presStyleIdx="2" presStyleCnt="3">
        <dgm:presLayoutVars>
          <dgm:chMax val="0"/>
          <dgm:chPref val="0"/>
          <dgm:bulletEnabled val="1"/>
        </dgm:presLayoutVars>
      </dgm:prSet>
      <dgm:spPr/>
    </dgm:pt>
  </dgm:ptLst>
  <dgm:cxnLst>
    <dgm:cxn modelId="{CE586F16-FBA7-5546-A2C3-8C1FBE356F7F}" type="presOf" srcId="{057D5849-E924-7847-BE48-7BEE4EA408ED}" destId="{649BDD98-B5F6-4440-A8FF-9B7B17923EED}" srcOrd="0" destOrd="0" presId="urn:microsoft.com/office/officeart/2009/3/layout/StepUpProcess"/>
    <dgm:cxn modelId="{27C52019-7C1A-AA4E-BBA4-735BCCD44004}" type="presOf" srcId="{8B9D1C31-4C6A-CF48-BD95-053B9E62E3DD}" destId="{4F7FCADA-5DF2-034D-8654-F29CB0E21C91}" srcOrd="0" destOrd="1" presId="urn:microsoft.com/office/officeart/2009/3/layout/StepUpProcess"/>
    <dgm:cxn modelId="{B9E6391D-064D-B045-8FC6-8C4DFD99B547}" srcId="{C63BF897-799E-9E49-8F95-2C604D6651C6}" destId="{47B9AE1B-769F-F648-A428-22D3064D3EDB}" srcOrd="1" destOrd="0" parTransId="{EDBF10B9-3D2E-B146-9768-CF5617AB09A5}" sibTransId="{AC84DF1B-576F-8D41-8C2C-7F16D52DE1ED}"/>
    <dgm:cxn modelId="{E0366A1E-5405-6248-A1BF-A42F582C7287}" type="presOf" srcId="{DD8561A3-0E24-EC46-BE3F-F7049682A744}" destId="{267F45C1-1850-AE45-8B4E-7F779618536C}" srcOrd="0" destOrd="3" presId="urn:microsoft.com/office/officeart/2009/3/layout/StepUpProcess"/>
    <dgm:cxn modelId="{BF00EF23-0F21-E848-8276-A50C12786EB8}" type="presOf" srcId="{AA1C5F6F-F383-7E4F-ADB8-CEF18B9CA4C5}" destId="{FF3428B4-60B1-7E49-BC41-5759DE6B198D}" srcOrd="0" destOrd="1" presId="urn:microsoft.com/office/officeart/2009/3/layout/StepUpProcess"/>
    <dgm:cxn modelId="{EF7BDF2A-F5F8-B449-866D-5AC5DD65CD49}" type="presOf" srcId="{C63BF897-799E-9E49-8F95-2C604D6651C6}" destId="{267F45C1-1850-AE45-8B4E-7F779618536C}" srcOrd="0" destOrd="0" presId="urn:microsoft.com/office/officeart/2009/3/layout/StepUpProcess"/>
    <dgm:cxn modelId="{7F15972B-7365-B540-B098-0AA58D27FAC7}" srcId="{B2E5D88D-0098-9943-96ED-EE00A30D8B39}" destId="{AA1C5F6F-F383-7E4F-ADB8-CEF18B9CA4C5}" srcOrd="0" destOrd="0" parTransId="{667AD035-3439-6F46-8A9B-AEB477646A14}" sibTransId="{9286FA10-7098-6344-8AFE-5C8F099605AF}"/>
    <dgm:cxn modelId="{6E4EDC2D-1F3B-3049-8994-196A73296512}" type="presOf" srcId="{6413A612-C724-244C-99E8-DF4DA7DCC406}" destId="{4F7FCADA-5DF2-034D-8654-F29CB0E21C91}" srcOrd="0" destOrd="5" presId="urn:microsoft.com/office/officeart/2009/3/layout/StepUpProcess"/>
    <dgm:cxn modelId="{86B0A231-0970-5445-ADB5-2760B26C6B6F}" srcId="{8AAA74B7-F28A-4147-A5BE-22BFD76B9088}" destId="{8B9D1C31-4C6A-CF48-BD95-053B9E62E3DD}" srcOrd="0" destOrd="0" parTransId="{D828C014-A265-E242-9DFB-C53596CB961C}" sibTransId="{3E82CD28-A197-0640-AE14-AA125AFC171B}"/>
    <dgm:cxn modelId="{85FFB53A-04DE-754E-83D8-3A3F9C1E4B65}" srcId="{8AAA74B7-F28A-4147-A5BE-22BFD76B9088}" destId="{3FF9BB9F-0906-C84A-8406-74B6D241790C}" srcOrd="3" destOrd="0" parTransId="{524BD887-C326-7643-B007-6871377821E0}" sibTransId="{BCC2632E-A761-4A4D-8045-1F2BF4534CA6}"/>
    <dgm:cxn modelId="{47D96A3E-94B1-514A-A054-91D6A32F5D24}" srcId="{8AAA74B7-F28A-4147-A5BE-22BFD76B9088}" destId="{3A5617EE-3A25-F44B-B73F-C14FDD9A2E1D}" srcOrd="5" destOrd="0" parTransId="{490DE7D2-3ED8-5141-9D2E-166FEDF3846F}" sibTransId="{66610114-94A6-5E4A-BCA5-1B45476F4D29}"/>
    <dgm:cxn modelId="{CE35043F-93F3-7B4D-913D-D79FD3C27610}" srcId="{8AAA74B7-F28A-4147-A5BE-22BFD76B9088}" destId="{228ADCB7-3D91-1747-AF1D-41E883FF1A4D}" srcOrd="1" destOrd="0" parTransId="{6B4EA262-4A1D-6D44-9284-0AAF65DF28CF}" sibTransId="{8520CBF8-E57D-E149-AA20-7C3042FE77C6}"/>
    <dgm:cxn modelId="{65699E42-A13C-F040-84D6-E4D5EE3D436B}" type="presOf" srcId="{77BC558C-35CF-7D44-95D6-047E4AF757B2}" destId="{FF3428B4-60B1-7E49-BC41-5759DE6B198D}" srcOrd="0" destOrd="3" presId="urn:microsoft.com/office/officeart/2009/3/layout/StepUpProcess"/>
    <dgm:cxn modelId="{0A8A0445-F961-3947-B808-A7BBFE253F16}" type="presOf" srcId="{228ADCB7-3D91-1747-AF1D-41E883FF1A4D}" destId="{4F7FCADA-5DF2-034D-8654-F29CB0E21C91}" srcOrd="0" destOrd="2" presId="urn:microsoft.com/office/officeart/2009/3/layout/StepUpProcess"/>
    <dgm:cxn modelId="{B3BDCC48-EA4A-6942-B742-5C3A5AD298D3}" srcId="{8AAA74B7-F28A-4147-A5BE-22BFD76B9088}" destId="{6413A612-C724-244C-99E8-DF4DA7DCC406}" srcOrd="4" destOrd="0" parTransId="{4A492FEF-AD18-A24B-932F-88C49C3BFE92}" sibTransId="{78902FEE-DFF1-854E-8776-0DB806BA6AEB}"/>
    <dgm:cxn modelId="{C820C84C-A2AC-744D-ABFE-90DDC5058C73}" srcId="{C63BF897-799E-9E49-8F95-2C604D6651C6}" destId="{DD8561A3-0E24-EC46-BE3F-F7049682A744}" srcOrd="2" destOrd="0" parTransId="{6BA18D26-C0A1-F14F-845E-518B88F5C70D}" sibTransId="{0A9A243B-FCED-F64F-8136-20598D1F01D6}"/>
    <dgm:cxn modelId="{F31FE44E-FA9B-A844-8F76-625C753B63C7}" type="presOf" srcId="{3A5617EE-3A25-F44B-B73F-C14FDD9A2E1D}" destId="{4F7FCADA-5DF2-034D-8654-F29CB0E21C91}" srcOrd="0" destOrd="6" presId="urn:microsoft.com/office/officeart/2009/3/layout/StepUpProcess"/>
    <dgm:cxn modelId="{941C8D5E-BC15-5345-8DD0-92A7E6375AFA}" srcId="{C63BF897-799E-9E49-8F95-2C604D6651C6}" destId="{0E45E96C-9033-1149-A418-431AA3603D36}" srcOrd="0" destOrd="0" parTransId="{CAC2D4BA-6666-A140-A2E7-B5D20BEC7893}" sibTransId="{0CB5CD14-83FC-0F40-B56D-A08200072AAA}"/>
    <dgm:cxn modelId="{8463D05E-5042-E94F-8A7F-8384810D0F73}" srcId="{8AAA74B7-F28A-4147-A5BE-22BFD76B9088}" destId="{3C2BB392-7453-2041-BC78-FC42455B5813}" srcOrd="2" destOrd="0" parTransId="{60610740-10A7-994A-A2DB-EE5B4D83EC78}" sibTransId="{BE190D65-DB0D-534C-B95F-54069B54B418}"/>
    <dgm:cxn modelId="{B3D2A162-ABB8-CB40-8ECB-F2D668EC2AF6}" type="presOf" srcId="{3C2BB392-7453-2041-BC78-FC42455B5813}" destId="{4F7FCADA-5DF2-034D-8654-F29CB0E21C91}" srcOrd="0" destOrd="3" presId="urn:microsoft.com/office/officeart/2009/3/layout/StepUpProcess"/>
    <dgm:cxn modelId="{4E6A8068-A201-E346-B2A7-66694B6CCF1A}" type="presOf" srcId="{0E45E96C-9033-1149-A418-431AA3603D36}" destId="{267F45C1-1850-AE45-8B4E-7F779618536C}" srcOrd="0" destOrd="1" presId="urn:microsoft.com/office/officeart/2009/3/layout/StepUpProcess"/>
    <dgm:cxn modelId="{D5C8F67E-DF55-8748-B508-EF44261C95D9}" srcId="{057D5849-E924-7847-BE48-7BEE4EA408ED}" destId="{C63BF897-799E-9E49-8F95-2C604D6651C6}" srcOrd="0" destOrd="0" parTransId="{CBA81D95-91CF-D540-BBB2-74A8549C7D32}" sibTransId="{A8D6705D-0917-2F44-BBCE-69B40CB32E95}"/>
    <dgm:cxn modelId="{AE86F19B-7A1F-3943-B3BA-79DB9E874A91}" srcId="{057D5849-E924-7847-BE48-7BEE4EA408ED}" destId="{8AAA74B7-F28A-4147-A5BE-22BFD76B9088}" srcOrd="1" destOrd="0" parTransId="{07052EC3-9363-2C42-AB58-2D8E9AACB859}" sibTransId="{E8504733-55F4-E74B-8186-FE48587926AE}"/>
    <dgm:cxn modelId="{4F55C3AB-8B5B-4E4C-B45C-4FED97DCFFC5}" type="presOf" srcId="{8AAA74B7-F28A-4147-A5BE-22BFD76B9088}" destId="{4F7FCADA-5DF2-034D-8654-F29CB0E21C91}" srcOrd="0" destOrd="0" presId="urn:microsoft.com/office/officeart/2009/3/layout/StepUpProcess"/>
    <dgm:cxn modelId="{B762A0B8-39FF-1148-BDE9-CBD20A23B496}" type="presOf" srcId="{B2E5D88D-0098-9943-96ED-EE00A30D8B39}" destId="{FF3428B4-60B1-7E49-BC41-5759DE6B198D}" srcOrd="0" destOrd="0" presId="urn:microsoft.com/office/officeart/2009/3/layout/StepUpProcess"/>
    <dgm:cxn modelId="{052038BD-5605-F043-8F2A-A1ED14FD98FA}" srcId="{057D5849-E924-7847-BE48-7BEE4EA408ED}" destId="{B2E5D88D-0098-9943-96ED-EE00A30D8B39}" srcOrd="2" destOrd="0" parTransId="{7901569F-900E-514F-BE7C-D622CEEC3BA8}" sibTransId="{BFE24091-3847-8C4F-9227-806882567ED8}"/>
    <dgm:cxn modelId="{52ED47DB-3397-C14C-B860-4925B4024292}" type="presOf" srcId="{8F37E0BA-12E9-394C-9D66-DAD12960F7F5}" destId="{FF3428B4-60B1-7E49-BC41-5759DE6B198D}" srcOrd="0" destOrd="2" presId="urn:microsoft.com/office/officeart/2009/3/layout/StepUpProcess"/>
    <dgm:cxn modelId="{A2721CDC-68EC-0F47-B7BB-DDFE29D08638}" srcId="{B2E5D88D-0098-9943-96ED-EE00A30D8B39}" destId="{8F37E0BA-12E9-394C-9D66-DAD12960F7F5}" srcOrd="1" destOrd="0" parTransId="{70600845-A13D-CD4B-9A47-DBBF2A2E81ED}" sibTransId="{A3DDD130-9C60-0B4E-9E7E-A7C302C74C8B}"/>
    <dgm:cxn modelId="{3C1D93E6-B54A-4F4C-A183-7DFDDD9412FE}" type="presOf" srcId="{47B9AE1B-769F-F648-A428-22D3064D3EDB}" destId="{267F45C1-1850-AE45-8B4E-7F779618536C}" srcOrd="0" destOrd="2" presId="urn:microsoft.com/office/officeart/2009/3/layout/StepUpProcess"/>
    <dgm:cxn modelId="{8615FDE8-DB18-1A45-A331-8874A8FC8F42}" type="presOf" srcId="{3FF9BB9F-0906-C84A-8406-74B6D241790C}" destId="{4F7FCADA-5DF2-034D-8654-F29CB0E21C91}" srcOrd="0" destOrd="4" presId="urn:microsoft.com/office/officeart/2009/3/layout/StepUpProcess"/>
    <dgm:cxn modelId="{6D06BDFA-A04B-D547-B0B1-24E2EB33B2EB}" srcId="{B2E5D88D-0098-9943-96ED-EE00A30D8B39}" destId="{77BC558C-35CF-7D44-95D6-047E4AF757B2}" srcOrd="2" destOrd="0" parTransId="{E129B61E-38C6-A240-923D-3E9A86EBA41B}" sibTransId="{348BC480-2859-0E4B-9A5A-FA1650A822E5}"/>
    <dgm:cxn modelId="{67225184-B53E-9A4F-99ED-5707EC329649}" type="presParOf" srcId="{649BDD98-B5F6-4440-A8FF-9B7B17923EED}" destId="{32C8B243-AD83-F54E-8A19-5B2AE988BF4A}" srcOrd="0" destOrd="0" presId="urn:microsoft.com/office/officeart/2009/3/layout/StepUpProcess"/>
    <dgm:cxn modelId="{8FEE8FFD-B0FE-E341-95B1-C6A1A6633563}" type="presParOf" srcId="{32C8B243-AD83-F54E-8A19-5B2AE988BF4A}" destId="{B4DA72CD-ACDB-CA47-9D86-DA09BCF4CC12}" srcOrd="0" destOrd="0" presId="urn:microsoft.com/office/officeart/2009/3/layout/StepUpProcess"/>
    <dgm:cxn modelId="{B30DF876-1E60-1F4B-834F-139DB6820899}" type="presParOf" srcId="{32C8B243-AD83-F54E-8A19-5B2AE988BF4A}" destId="{267F45C1-1850-AE45-8B4E-7F779618536C}" srcOrd="1" destOrd="0" presId="urn:microsoft.com/office/officeart/2009/3/layout/StepUpProcess"/>
    <dgm:cxn modelId="{766F376F-3C32-D845-9445-C48914C8D42C}" type="presParOf" srcId="{32C8B243-AD83-F54E-8A19-5B2AE988BF4A}" destId="{FDB0EE93-44AB-8F4C-B2D7-A9A8F006D807}" srcOrd="2" destOrd="0" presId="urn:microsoft.com/office/officeart/2009/3/layout/StepUpProcess"/>
    <dgm:cxn modelId="{D8580490-1A12-C248-9849-F17A1A34C9A1}" type="presParOf" srcId="{649BDD98-B5F6-4440-A8FF-9B7B17923EED}" destId="{AAB9BF8E-AEF1-8947-980F-C984BFFDF90E}" srcOrd="1" destOrd="0" presId="urn:microsoft.com/office/officeart/2009/3/layout/StepUpProcess"/>
    <dgm:cxn modelId="{3127386A-4C72-F841-B48C-61F180056FD3}" type="presParOf" srcId="{AAB9BF8E-AEF1-8947-980F-C984BFFDF90E}" destId="{0827FD87-4B35-C340-B0FA-E3B53BE03E0A}" srcOrd="0" destOrd="0" presId="urn:microsoft.com/office/officeart/2009/3/layout/StepUpProcess"/>
    <dgm:cxn modelId="{DA5E7F35-D485-F04C-A469-3823B91A51AF}" type="presParOf" srcId="{649BDD98-B5F6-4440-A8FF-9B7B17923EED}" destId="{09C64B0A-2FC4-7D45-8252-18D107E8D745}" srcOrd="2" destOrd="0" presId="urn:microsoft.com/office/officeart/2009/3/layout/StepUpProcess"/>
    <dgm:cxn modelId="{BA0942BF-D100-7648-B680-2A8292D7EAEE}" type="presParOf" srcId="{09C64B0A-2FC4-7D45-8252-18D107E8D745}" destId="{C53E49A9-61C9-404C-8653-79B6518D39BF}" srcOrd="0" destOrd="0" presId="urn:microsoft.com/office/officeart/2009/3/layout/StepUpProcess"/>
    <dgm:cxn modelId="{EA9F6FEF-9DAE-5448-B6F0-B775AF0D2ED4}" type="presParOf" srcId="{09C64B0A-2FC4-7D45-8252-18D107E8D745}" destId="{4F7FCADA-5DF2-034D-8654-F29CB0E21C91}" srcOrd="1" destOrd="0" presId="urn:microsoft.com/office/officeart/2009/3/layout/StepUpProcess"/>
    <dgm:cxn modelId="{36784511-3C4A-6D42-AB28-3E1BF32792BB}" type="presParOf" srcId="{09C64B0A-2FC4-7D45-8252-18D107E8D745}" destId="{EC77FD3E-6AFD-114A-A50A-DDCF53D752C1}" srcOrd="2" destOrd="0" presId="urn:microsoft.com/office/officeart/2009/3/layout/StepUpProcess"/>
    <dgm:cxn modelId="{326DF624-B291-5B49-9720-8EC5D71F569F}" type="presParOf" srcId="{649BDD98-B5F6-4440-A8FF-9B7B17923EED}" destId="{64F5D246-9814-D445-A7C3-A04C512CD564}" srcOrd="3" destOrd="0" presId="urn:microsoft.com/office/officeart/2009/3/layout/StepUpProcess"/>
    <dgm:cxn modelId="{E3108633-6EE6-364A-B8BC-ADC58C03DE02}" type="presParOf" srcId="{64F5D246-9814-D445-A7C3-A04C512CD564}" destId="{30B8BE99-1390-2145-B93D-1B69F2795F04}" srcOrd="0" destOrd="0" presId="urn:microsoft.com/office/officeart/2009/3/layout/StepUpProcess"/>
    <dgm:cxn modelId="{4A275A06-C8CB-BD40-B5CC-5B7B97FA5271}" type="presParOf" srcId="{649BDD98-B5F6-4440-A8FF-9B7B17923EED}" destId="{1F23D343-6EAD-8D4C-B691-2C813FCEBBFB}" srcOrd="4" destOrd="0" presId="urn:microsoft.com/office/officeart/2009/3/layout/StepUpProcess"/>
    <dgm:cxn modelId="{624573EA-7428-1041-979E-9597FA89C6FF}" type="presParOf" srcId="{1F23D343-6EAD-8D4C-B691-2C813FCEBBFB}" destId="{EBAC1E06-D377-2344-A52F-3F0F30D293F7}" srcOrd="0" destOrd="0" presId="urn:microsoft.com/office/officeart/2009/3/layout/StepUpProcess"/>
    <dgm:cxn modelId="{B63B1B65-0BBA-1D48-BC49-57ED83E5F143}" type="presParOf" srcId="{1F23D343-6EAD-8D4C-B691-2C813FCEBBFB}" destId="{FF3428B4-60B1-7E49-BC41-5759DE6B19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72CD-ACDB-CA47-9D86-DA09BCF4CC12}">
      <dsp:nvSpPr>
        <dsp:cNvPr id="0" name=""/>
        <dsp:cNvSpPr/>
      </dsp:nvSpPr>
      <dsp:spPr>
        <a:xfrm rot="5400000">
          <a:off x="1242958" y="1069484"/>
          <a:ext cx="1845438" cy="3070768"/>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7F45C1-1850-AE45-8B4E-7F779618536C}">
      <dsp:nvSpPr>
        <dsp:cNvPr id="0" name=""/>
        <dsp:cNvSpPr/>
      </dsp:nvSpPr>
      <dsp:spPr>
        <a:xfrm>
          <a:off x="934909" y="1986982"/>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Meet your </a:t>
          </a:r>
          <a:r>
            <a:rPr lang="en-US" sz="1900" kern="1200" dirty="0" err="1"/>
            <a:t>HoL</a:t>
          </a:r>
          <a:r>
            <a:rPr lang="en-US" sz="1900" kern="1200" dirty="0"/>
            <a:t> cloud instance </a:t>
          </a:r>
        </a:p>
        <a:p>
          <a:pPr marL="114300" lvl="1" indent="-114300" algn="l" defTabSz="666750">
            <a:lnSpc>
              <a:spcPct val="90000"/>
            </a:lnSpc>
            <a:spcBef>
              <a:spcPct val="0"/>
            </a:spcBef>
            <a:spcAft>
              <a:spcPct val="15000"/>
            </a:spcAft>
            <a:buChar char="•"/>
          </a:pPr>
          <a:r>
            <a:rPr lang="en-US" sz="1500" kern="1200" dirty="0"/>
            <a:t>Connect to the internet</a:t>
          </a:r>
        </a:p>
        <a:p>
          <a:pPr marL="114300" lvl="1" indent="-114300" algn="l" defTabSz="666750">
            <a:lnSpc>
              <a:spcPct val="90000"/>
            </a:lnSpc>
            <a:spcBef>
              <a:spcPct val="0"/>
            </a:spcBef>
            <a:spcAft>
              <a:spcPct val="15000"/>
            </a:spcAft>
            <a:buChar char="•"/>
          </a:pPr>
          <a:r>
            <a:rPr lang="en-US" sz="1500" kern="1200" dirty="0"/>
            <a:t>Get the connection token</a:t>
          </a:r>
        </a:p>
        <a:p>
          <a:pPr marL="114300" lvl="1" indent="-114300" algn="l" defTabSz="666750">
            <a:lnSpc>
              <a:spcPct val="90000"/>
            </a:lnSpc>
            <a:spcBef>
              <a:spcPct val="0"/>
            </a:spcBef>
            <a:spcAft>
              <a:spcPct val="15000"/>
            </a:spcAft>
            <a:buChar char="•"/>
          </a:pPr>
          <a:r>
            <a:rPr lang="en-US" sz="1500" kern="1200" dirty="0"/>
            <a:t>Check your instance access info</a:t>
          </a:r>
        </a:p>
      </dsp:txBody>
      <dsp:txXfrm>
        <a:off x="934909" y="1986982"/>
        <a:ext cx="2772306" cy="2430089"/>
      </dsp:txXfrm>
    </dsp:sp>
    <dsp:sp modelId="{FDB0EE93-44AB-8F4C-B2D7-A9A8F006D807}">
      <dsp:nvSpPr>
        <dsp:cNvPr id="0" name=""/>
        <dsp:cNvSpPr/>
      </dsp:nvSpPr>
      <dsp:spPr>
        <a:xfrm>
          <a:off x="3184139" y="843410"/>
          <a:ext cx="523076" cy="523076"/>
        </a:xfrm>
        <a:prstGeom prst="triangle">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53E49A9-61C9-404C-8653-79B6518D39BF}">
      <dsp:nvSpPr>
        <dsp:cNvPr id="0" name=""/>
        <dsp:cNvSpPr/>
      </dsp:nvSpPr>
      <dsp:spPr>
        <a:xfrm rot="5400000">
          <a:off x="4636803" y="229673"/>
          <a:ext cx="1845438" cy="3070768"/>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F7FCADA-5DF2-034D-8654-F29CB0E21C91}">
      <dsp:nvSpPr>
        <dsp:cNvPr id="0" name=""/>
        <dsp:cNvSpPr/>
      </dsp:nvSpPr>
      <dsp:spPr>
        <a:xfrm>
          <a:off x="4328754" y="114717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Play the Blockchain Network Administrator</a:t>
          </a:r>
        </a:p>
        <a:p>
          <a:pPr marL="114300" lvl="1" indent="-114300" algn="l" defTabSz="666750">
            <a:lnSpc>
              <a:spcPct val="90000"/>
            </a:lnSpc>
            <a:spcBef>
              <a:spcPct val="0"/>
            </a:spcBef>
            <a:spcAft>
              <a:spcPct val="15000"/>
            </a:spcAft>
            <a:buChar char="•"/>
          </a:pPr>
          <a:r>
            <a:rPr lang="en-US" sz="1500" kern="1200" dirty="0"/>
            <a:t>Create the Network Founder and the Organizations</a:t>
          </a:r>
        </a:p>
        <a:p>
          <a:pPr marL="114300" lvl="1" indent="-114300" algn="l" defTabSz="666750">
            <a:lnSpc>
              <a:spcPct val="90000"/>
            </a:lnSpc>
            <a:spcBef>
              <a:spcPct val="0"/>
            </a:spcBef>
            <a:spcAft>
              <a:spcPct val="15000"/>
            </a:spcAft>
            <a:buChar char="•"/>
          </a:pPr>
          <a:r>
            <a:rPr lang="en-US" sz="1500" kern="1200" dirty="0"/>
            <a:t>Import </a:t>
          </a:r>
          <a:r>
            <a:rPr lang="en-US" sz="1500" kern="1200" dirty="0" err="1"/>
            <a:t>Orderer</a:t>
          </a:r>
          <a:r>
            <a:rPr lang="en-US" sz="1500" kern="1200" dirty="0"/>
            <a:t> Settings</a:t>
          </a:r>
        </a:p>
        <a:p>
          <a:pPr marL="114300" lvl="1" indent="-114300" algn="l" defTabSz="666750">
            <a:lnSpc>
              <a:spcPct val="90000"/>
            </a:lnSpc>
            <a:spcBef>
              <a:spcPct val="0"/>
            </a:spcBef>
            <a:spcAft>
              <a:spcPct val="15000"/>
            </a:spcAft>
            <a:buChar char="•"/>
          </a:pPr>
          <a:r>
            <a:rPr lang="en-US" sz="1500" kern="1200" dirty="0"/>
            <a:t>Share organization certificates</a:t>
          </a:r>
        </a:p>
        <a:p>
          <a:pPr marL="114300" lvl="1" indent="-114300" algn="l" defTabSz="666750">
            <a:lnSpc>
              <a:spcPct val="90000"/>
            </a:lnSpc>
            <a:spcBef>
              <a:spcPct val="0"/>
            </a:spcBef>
            <a:spcAft>
              <a:spcPct val="15000"/>
            </a:spcAft>
            <a:buChar char="•"/>
          </a:pPr>
          <a:r>
            <a:rPr lang="en-US" sz="1500" kern="1200" dirty="0"/>
            <a:t>Create Channels</a:t>
          </a:r>
        </a:p>
        <a:p>
          <a:pPr marL="114300" lvl="1" indent="-114300" algn="l" defTabSz="666750">
            <a:lnSpc>
              <a:spcPct val="90000"/>
            </a:lnSpc>
            <a:spcBef>
              <a:spcPct val="0"/>
            </a:spcBef>
            <a:spcAft>
              <a:spcPct val="15000"/>
            </a:spcAft>
            <a:buChar char="•"/>
          </a:pPr>
          <a:r>
            <a:rPr lang="en-US" sz="1500" kern="1200" dirty="0"/>
            <a:t>Deploy Smart Contracts</a:t>
          </a:r>
        </a:p>
        <a:p>
          <a:pPr marL="114300" lvl="1" indent="-114300" algn="l" defTabSz="666750">
            <a:lnSpc>
              <a:spcPct val="90000"/>
            </a:lnSpc>
            <a:spcBef>
              <a:spcPct val="0"/>
            </a:spcBef>
            <a:spcAft>
              <a:spcPct val="15000"/>
            </a:spcAft>
            <a:buChar char="•"/>
          </a:pPr>
          <a:endParaRPr lang="en-US" sz="1500" kern="1200" dirty="0"/>
        </a:p>
      </dsp:txBody>
      <dsp:txXfrm>
        <a:off x="4328754" y="1147171"/>
        <a:ext cx="2772306" cy="2430089"/>
      </dsp:txXfrm>
    </dsp:sp>
    <dsp:sp modelId="{EC77FD3E-6AFD-114A-A50A-DDCF53D752C1}">
      <dsp:nvSpPr>
        <dsp:cNvPr id="0" name=""/>
        <dsp:cNvSpPr/>
      </dsp:nvSpPr>
      <dsp:spPr>
        <a:xfrm>
          <a:off x="6577984" y="3600"/>
          <a:ext cx="523076" cy="523076"/>
        </a:xfrm>
        <a:prstGeom prst="triangle">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BAC1E06-D377-2344-A52F-3F0F30D293F7}">
      <dsp:nvSpPr>
        <dsp:cNvPr id="0" name=""/>
        <dsp:cNvSpPr/>
      </dsp:nvSpPr>
      <dsp:spPr>
        <a:xfrm rot="5400000">
          <a:off x="8030648" y="-610136"/>
          <a:ext cx="1845438" cy="3070768"/>
        </a:xfrm>
        <a:prstGeom prst="corner">
          <a:avLst>
            <a:gd name="adj1" fmla="val 16120"/>
            <a:gd name="adj2" fmla="val 1611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3428B4-60B1-7E49-BC41-5759DE6B198D}">
      <dsp:nvSpPr>
        <dsp:cNvPr id="0" name=""/>
        <dsp:cNvSpPr/>
      </dsp:nvSpPr>
      <dsp:spPr>
        <a:xfrm>
          <a:off x="7722599" y="30736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 a Blockchain USER</a:t>
          </a:r>
        </a:p>
        <a:p>
          <a:pPr marL="114300" lvl="1" indent="-114300" algn="l" defTabSz="666750">
            <a:lnSpc>
              <a:spcPct val="90000"/>
            </a:lnSpc>
            <a:spcBef>
              <a:spcPct val="0"/>
            </a:spcBef>
            <a:spcAft>
              <a:spcPct val="15000"/>
            </a:spcAft>
            <a:buChar char="•"/>
          </a:pPr>
          <a:r>
            <a:rPr lang="en-US" sz="1500" kern="1200" dirty="0"/>
            <a:t>Load initial values into your BC</a:t>
          </a:r>
        </a:p>
        <a:p>
          <a:pPr marL="114300" lvl="1" indent="-114300" algn="l" defTabSz="666750">
            <a:lnSpc>
              <a:spcPct val="90000"/>
            </a:lnSpc>
            <a:spcBef>
              <a:spcPct val="0"/>
            </a:spcBef>
            <a:spcAft>
              <a:spcPct val="15000"/>
            </a:spcAft>
            <a:buChar char="•"/>
          </a:pPr>
          <a:r>
            <a:rPr lang="en-US" sz="1500" kern="1200" dirty="0"/>
            <a:t>Invoke Smart Contracts by REST API</a:t>
          </a:r>
        </a:p>
        <a:p>
          <a:pPr marL="114300" lvl="1" indent="-114300" algn="l" defTabSz="666750">
            <a:lnSpc>
              <a:spcPct val="90000"/>
            </a:lnSpc>
            <a:spcBef>
              <a:spcPct val="0"/>
            </a:spcBef>
            <a:spcAft>
              <a:spcPct val="15000"/>
            </a:spcAft>
            <a:buChar char="•"/>
          </a:pPr>
          <a:r>
            <a:rPr lang="en-US" sz="1500" kern="1200" dirty="0"/>
            <a:t>Use Client applications</a:t>
          </a:r>
        </a:p>
      </dsp:txBody>
      <dsp:txXfrm>
        <a:off x="7722599" y="307361"/>
        <a:ext cx="2772306" cy="24300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1/21/19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‹Nr.›</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‹Nr.›</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328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Graphik"/>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79C017ED-A0B8-449F-BAC5-33BFB6BC7211}"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1/21/19 8:47 PM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46630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The Next Big Things - Amit Zavery - OOW 2018</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0D740-EB6F-4D59-9F9F-4470B92304D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1/21/19 8:50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2018, Oracle and/or its affiliates. All rights reserved.</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Slide </a:t>
            </a:r>
            <a:fld id="{14994D39-31B6-2746-AC9D-C5D2577A9F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396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The Next Big Things - Amit Zavery - OOW 2018</a:t>
            </a:r>
          </a:p>
        </p:txBody>
      </p:sp>
      <p:sp>
        <p:nvSpPr>
          <p:cNvPr id="5" name="Date Placeholder 4"/>
          <p:cNvSpPr>
            <a:spLocks noGrp="1"/>
          </p:cNvSpPr>
          <p:nvPr>
            <p:ph type="dt" idx="11"/>
          </p:nvPr>
        </p:nvSpPr>
        <p:spPr/>
        <p:txBody>
          <a:bodyPr/>
          <a:lstStyle/>
          <a:p>
            <a:fld id="{8D05D17D-FA9C-45E2-8FB5-4D9F07FD3A75}" type="datetime8">
              <a:rPr lang="en-US" smtClean="0"/>
              <a:t>1/21/19 8:47 PM</a:t>
            </a:fld>
            <a:endParaRPr lang="en-US"/>
          </a:p>
        </p:txBody>
      </p:sp>
      <p:sp>
        <p:nvSpPr>
          <p:cNvPr id="6" name="Footer Placeholder 5"/>
          <p:cNvSpPr>
            <a:spLocks noGrp="1"/>
          </p:cNvSpPr>
          <p:nvPr>
            <p:ph type="ftr" sz="quarter" idx="12"/>
          </p:nvPr>
        </p:nvSpPr>
        <p:spPr/>
        <p:txBody>
          <a:bodyPr/>
          <a:lstStyle/>
          <a:p>
            <a:r>
              <a:rPr lang="en-US" dirty="0"/>
              <a:t>Oracle Corporation.  All rights reserved.   2018</a:t>
            </a:r>
          </a:p>
        </p:txBody>
      </p:sp>
      <p:sp>
        <p:nvSpPr>
          <p:cNvPr id="7" name="Slide Number Placeholder 6"/>
          <p:cNvSpPr>
            <a:spLocks noGrp="1"/>
          </p:cNvSpPr>
          <p:nvPr>
            <p:ph type="sldNum" sz="quarter" idx="13"/>
          </p:nvPr>
        </p:nvSpPr>
        <p:spPr/>
        <p:txBody>
          <a:bodyPr/>
          <a:lstStyle/>
          <a:p>
            <a:r>
              <a:rPr lang="en-US"/>
              <a:t>Slide </a:t>
            </a:r>
            <a:fld id="{14994D39-31B6-2746-AC9D-C5D2577A9FDD}" type="slidenum">
              <a:rPr lang="en-US" smtClean="0"/>
              <a:pPr/>
              <a:t>15</a:t>
            </a:fld>
            <a:endParaRPr lang="en-US" dirty="0"/>
          </a:p>
        </p:txBody>
      </p:sp>
    </p:spTree>
    <p:extLst>
      <p:ext uri="{BB962C8B-B14F-4D97-AF65-F5344CB8AC3E}">
        <p14:creationId xmlns:p14="http://schemas.microsoft.com/office/powerpoint/2010/main" val="3067135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buFont typeface="Arial" pitchFamily="34" charset="0"/>
              <a:buChar char="•"/>
            </a:pPr>
            <a:r>
              <a:rPr lang="en-US" sz="1800" dirty="0"/>
              <a:t> Oracle Blockchain</a:t>
            </a:r>
            <a:r>
              <a:rPr lang="en-US" sz="1800" baseline="0" dirty="0"/>
              <a:t> Cloud Service is deployed in our PaaS Cloud environment</a:t>
            </a:r>
          </a:p>
          <a:p>
            <a:pPr lvl="1">
              <a:buFont typeface="Arial" pitchFamily="34" charset="0"/>
              <a:buChar char="•"/>
            </a:pPr>
            <a:r>
              <a:rPr lang="en-US" sz="1800" baseline="0" dirty="0"/>
              <a:t>Providing business network with peer nodes for the participants</a:t>
            </a:r>
          </a:p>
          <a:p>
            <a:pPr>
              <a:buFont typeface="Arial" pitchFamily="34" charset="0"/>
              <a:buChar char="•"/>
            </a:pPr>
            <a:r>
              <a:rPr lang="en-US" sz="1800" dirty="0"/>
              <a:t> SCM Cloud on the left and eBusiness Suite on the right </a:t>
            </a:r>
          </a:p>
          <a:p>
            <a:pPr lvl="1">
              <a:buFont typeface="Arial" pitchFamily="34" charset="0"/>
              <a:buChar char="•"/>
            </a:pPr>
            <a:r>
              <a:rPr lang="en-US" sz="1800" dirty="0"/>
              <a:t>Both of these </a:t>
            </a:r>
            <a:r>
              <a:rPr lang="en-US" sz="1800" baseline="0" dirty="0"/>
              <a:t>u</a:t>
            </a:r>
            <a:r>
              <a:rPr lang="en-US" sz="1800" dirty="0"/>
              <a:t>se</a:t>
            </a:r>
            <a:r>
              <a:rPr lang="en-US" sz="1800" baseline="0" dirty="0"/>
              <a:t> BPEL Events to notify adapters in the Integration Cloud Service</a:t>
            </a:r>
          </a:p>
          <a:p>
            <a:pPr lvl="1">
              <a:buFont typeface="Arial" pitchFamily="34" charset="0"/>
              <a:buChar char="•"/>
            </a:pPr>
            <a:r>
              <a:rPr lang="en-US" sz="1800" baseline="0" dirty="0"/>
              <a:t>ICS then uses REST APIs to run transactions on the Blockchain to update and query the ledger, triggering the smart contracts</a:t>
            </a:r>
          </a:p>
          <a:p>
            <a:pPr lvl="0">
              <a:buFont typeface="Arial" pitchFamily="34" charset="0"/>
              <a:buChar char="•"/>
            </a:pPr>
            <a:r>
              <a:rPr lang="en-US" sz="1800" baseline="0" dirty="0"/>
              <a:t> We can also integrate our Java Cloud Service or Content &amp; Experience Cloud, which can be used for custom apps and visualization/tracking tools</a:t>
            </a:r>
            <a:endParaRPr lang="en-US" sz="1800" dirty="0"/>
          </a:p>
        </p:txBody>
      </p:sp>
      <p:sp>
        <p:nvSpPr>
          <p:cNvPr id="4" name="Header Placeholder 3"/>
          <p:cNvSpPr>
            <a:spLocks noGrp="1"/>
          </p:cNvSpPr>
          <p:nvPr>
            <p:ph type="hdr" sz="quarter" idx="10"/>
          </p:nvPr>
        </p:nvSpPr>
        <p:spPr>
          <a:xfrm>
            <a:off x="0" y="0"/>
            <a:ext cx="2971800" cy="45735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Next Big Things - Amit Zavery - OOW 2018</a:t>
            </a:r>
          </a:p>
        </p:txBody>
      </p:sp>
      <p:sp>
        <p:nvSpPr>
          <p:cNvPr id="5" name="Date Placeholder 4"/>
          <p:cNvSpPr>
            <a:spLocks noGrp="1"/>
          </p:cNvSpPr>
          <p:nvPr>
            <p:ph type="dt" idx="11"/>
          </p:nvPr>
        </p:nvSpPr>
        <p:spPr>
          <a:xfrm>
            <a:off x="3884613" y="0"/>
            <a:ext cx="2971800" cy="45735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4B04F-4AA7-441A-915D-182341B71EEB}"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1/21/19 8:47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Oracle Corporation.  All rights reserved.  2018</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a:t>
            </a:r>
            <a:fld id="{14994D39-31B6-2746-AC9D-C5D2577A9F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4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384175"/>
            <a:ext cx="4622800" cy="2600325"/>
          </a:xfrm>
        </p:spPr>
      </p:sp>
      <p:sp>
        <p:nvSpPr>
          <p:cNvPr id="3" name="Notes Placeholder 2"/>
          <p:cNvSpPr>
            <a:spLocks noGrp="1"/>
          </p:cNvSpPr>
          <p:nvPr>
            <p:ph type="body" idx="1"/>
          </p:nvPr>
        </p:nvSpPr>
        <p:spPr/>
        <p:txBody>
          <a:bodyPr>
            <a:normAutofit fontScale="85000" lnSpcReduction="20000"/>
          </a:bodyPr>
          <a:lstStyle/>
          <a:p>
            <a:pPr marL="0" indent="0" defTabSz="914126">
              <a:lnSpc>
                <a:spcPct val="90000"/>
              </a:lnSpc>
              <a:spcAft>
                <a:spcPts val="300"/>
              </a:spcAft>
              <a:buFont typeface="Arial" panose="020B0604020202020204" pitchFamily="34" charset="0"/>
              <a:buNone/>
              <a:defRPr/>
            </a:pPr>
            <a:r>
              <a:rPr lang="en-US" sz="1200" b="1" dirty="0">
                <a:ea typeface="ＭＳ Ｐゴシック" pitchFamily="34" charset="-128"/>
              </a:rPr>
              <a:t>Intelligent Track and Trace:</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 full track and trace solution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Monitor the movement of assets or goods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Create a digital paper trail of each step in manufacturing, each leg of transportation, and each event throughout the supply/value chain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Pre-built analytics to help manage supply chain operations</a:t>
            </a:r>
          </a:p>
          <a:p>
            <a:endParaRPr lang="en-US" dirty="0"/>
          </a:p>
          <a:p>
            <a:r>
              <a:rPr lang="en-US" b="1" dirty="0"/>
              <a:t>Lot Lineage and Provenance:</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Verify origin and authenticity of a product as it moves throughout the value chain</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Pedigree, Serialization &amp; Genealogy through automated capture of information about all transformations of a product</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Auditable visibility and traceability into product  history</a:t>
            </a:r>
          </a:p>
          <a:p>
            <a:pPr marL="171399" indent="-171399" defTabSz="914126">
              <a:lnSpc>
                <a:spcPct val="90000"/>
              </a:lnSpc>
              <a:spcAft>
                <a:spcPts val="300"/>
              </a:spcAft>
              <a:buFont typeface="Arial" panose="020B0604020202020204" pitchFamily="34" charset="0"/>
              <a:buChar char="•"/>
              <a:defRPr/>
            </a:pPr>
            <a:endParaRPr lang="en-US" sz="1200" dirty="0">
              <a:solidFill>
                <a:srgbClr val="58595B">
                  <a:lumMod val="50000"/>
                </a:srgbClr>
              </a:solidFill>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dirty="0">
                <a:solidFill>
                  <a:srgbClr val="58595B">
                    <a:lumMod val="50000"/>
                  </a:srgbClr>
                </a:solidFill>
                <a:ea typeface="ＭＳ Ｐゴシック" pitchFamily="34" charset="-128"/>
              </a:rPr>
              <a:t>Intelligent Cold Chain:</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Monitor condition of goods from manufacturer all the way to the point of sale</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 full track and trace solution for food and pharmaceuticals  safety</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Reactive and Predictive alerts of excursions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Auditable trail of all events</a:t>
            </a:r>
          </a:p>
          <a:p>
            <a:pPr marL="171399" indent="-171399" defTabSz="914126">
              <a:lnSpc>
                <a:spcPct val="90000"/>
              </a:lnSpc>
              <a:spcAft>
                <a:spcPts val="300"/>
              </a:spcAft>
              <a:buFont typeface="Arial" panose="020B0604020202020204" pitchFamily="34" charset="0"/>
              <a:buChar char="•"/>
              <a:defRPr/>
            </a:pPr>
            <a:r>
              <a:rPr lang="en-US" sz="1200" dirty="0">
                <a:ea typeface="ＭＳ Ｐゴシック" pitchFamily="34" charset="-128"/>
              </a:rPr>
              <a:t>Outbreak preventative recommendations and root-cause analysis</a:t>
            </a:r>
          </a:p>
          <a:p>
            <a:pPr marL="0" indent="0" defTabSz="914126">
              <a:lnSpc>
                <a:spcPct val="90000"/>
              </a:lnSpc>
              <a:spcAft>
                <a:spcPts val="300"/>
              </a:spcAft>
              <a:buFont typeface="Arial" panose="020B0604020202020204" pitchFamily="34" charset="0"/>
              <a:buNone/>
              <a:defRPr/>
            </a:pPr>
            <a:endParaRPr lang="en-US" sz="1200" dirty="0">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dirty="0">
                <a:ea typeface="ＭＳ Ｐゴシック" pitchFamily="34" charset="-128"/>
              </a:rPr>
              <a:t>Warranty and Usage Tracking:</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Product usage tracking for Rental, Warranty, Service, and Insurance needs for high-value assets</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Undisputable records for rented/leased product usage tracking</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Auditable and verifiable log of product usage for warranty, liability claims</a:t>
            </a:r>
          </a:p>
          <a:p>
            <a:pPr marL="171399" indent="-171399" defTabSz="914126">
              <a:lnSpc>
                <a:spcPct val="90000"/>
              </a:lnSpc>
              <a:spcAft>
                <a:spcPts val="300"/>
              </a:spcAft>
              <a:buFont typeface="Arial" panose="020B0604020202020204" pitchFamily="34" charset="0"/>
              <a:buChar char="•"/>
              <a:defRPr/>
            </a:pPr>
            <a:r>
              <a:rPr lang="en-US" sz="1200" dirty="0">
                <a:solidFill>
                  <a:srgbClr val="58595B">
                    <a:lumMod val="50000"/>
                  </a:srgbClr>
                </a:solidFill>
                <a:ea typeface="ＭＳ Ｐゴシック" pitchFamily="34" charset="-128"/>
              </a:rPr>
              <a:t>Increased customer satisfaction, reduced legal liabilities</a:t>
            </a:r>
          </a:p>
          <a:p>
            <a:pPr marL="171399" indent="-171399" defTabSz="914126">
              <a:lnSpc>
                <a:spcPct val="90000"/>
              </a:lnSpc>
              <a:spcAft>
                <a:spcPts val="300"/>
              </a:spcAft>
              <a:buFont typeface="Arial" panose="020B0604020202020204" pitchFamily="34" charset="0"/>
              <a:buChar char="•"/>
              <a:defRPr/>
            </a:pPr>
            <a:endParaRPr lang="en-US" sz="1200" dirty="0">
              <a:ea typeface="ＭＳ Ｐゴシック" pitchFamily="34" charset="-128"/>
            </a:endParaRPr>
          </a:p>
          <a:p>
            <a:pPr marL="171399" indent="-171399" defTabSz="914126">
              <a:lnSpc>
                <a:spcPct val="90000"/>
              </a:lnSpc>
              <a:spcAft>
                <a:spcPts val="300"/>
              </a:spcAft>
              <a:buFont typeface="Arial" panose="020B0604020202020204" pitchFamily="34" charset="0"/>
              <a:buChar char="•"/>
              <a:defRPr/>
            </a:pPr>
            <a:endParaRPr lang="en-US" sz="1200" dirty="0">
              <a:solidFill>
                <a:srgbClr val="58595B">
                  <a:lumMod val="50000"/>
                </a:srgbClr>
              </a:solidFill>
              <a:ea typeface="ＭＳ Ｐゴシック" pitchFamily="34" charset="-128"/>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17</a:t>
            </a:fld>
            <a:endParaRPr lang="en-US">
              <a:solidFill>
                <a:srgbClr val="58595B"/>
              </a:solidFill>
            </a:endParaRPr>
          </a:p>
        </p:txBody>
      </p:sp>
    </p:spTree>
    <p:extLst>
      <p:ext uri="{BB962C8B-B14F-4D97-AF65-F5344CB8AC3E}">
        <p14:creationId xmlns:p14="http://schemas.microsoft.com/office/powerpoint/2010/main" val="1416040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59995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08806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56463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765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8629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68652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280070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7951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29349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endParaRPr lang="en-US" sz="1100" kern="1200" dirty="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33858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39302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492587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61756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377825"/>
            <a:ext cx="4522788" cy="25463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09E4ABC0-413C-408B-A3A9-E9C27CC2243B}"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1/21/19 8:47 PM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46717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78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29.jpeg"/></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2.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2.jpe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9.jpe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1/21/19</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1/21/19</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1/21/19</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1/21/19</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1/21/19</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1/21/19</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1/21/19</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2" descr="http://www.tenderbids.co.uk/wp-content/uploads/2015/08/bid1.jpg"/>
          <p:cNvPicPr>
            <a:picLocks noChangeAspect="1" noChangeArrowheads="1"/>
          </p:cNvPicPr>
          <p:nvPr userDrawn="1"/>
        </p:nvPicPr>
        <p:blipFill>
          <a:blip r:embed="rId3" cstate="email"/>
          <a:srcRect/>
          <a:stretch>
            <a:fillRect/>
          </a:stretch>
        </p:blipFill>
        <p:spPr bwMode="auto">
          <a:xfrm>
            <a:off x="5069535" y="1"/>
            <a:ext cx="7119290" cy="6858000"/>
          </a:xfrm>
          <a:prstGeom prst="rect">
            <a:avLst/>
          </a:prstGeom>
          <a:noFill/>
        </p:spPr>
      </p:pic>
      <p:sp>
        <p:nvSpPr>
          <p:cNvPr id="8" name="Parallelogram 7"/>
          <p:cNvSpPr/>
          <p:nvPr userDrawn="1"/>
        </p:nvSpPr>
        <p:spPr>
          <a:xfrm>
            <a:off x="-2908408" y="0"/>
            <a:ext cx="10459469" cy="6856214"/>
          </a:xfrm>
          <a:prstGeom prst="parallelogram">
            <a:avLst>
              <a:gd name="adj" fmla="val 36579"/>
            </a:avLst>
          </a:prstGeom>
          <a:blipFill>
            <a:blip r:embed="rId4" cstate="email">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4" name="Slide Number Placeholder 5"/>
          <p:cNvSpPr txBox="1">
            <a:spLocks/>
          </p:cNvSpPr>
          <p:nvPr userDrawn="1"/>
        </p:nvSpPr>
        <p:spPr>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3360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19036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227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3975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6187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3700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2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1/21/19</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50533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8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74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52796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363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4051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737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22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7724632"/>
      </p:ext>
    </p:extLst>
  </p:cSld>
  <p:clrMapOvr>
    <a:masterClrMapping/>
  </p:clrMapOvr>
  <p:transition>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secHead" preserve="1">
  <p:cSld name="3_Section Header with Pictu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5" name="Rectangle 4"/>
          <p:cNvSpPr/>
          <p:nvPr userDrawn="1"/>
        </p:nvSpPr>
        <p:spPr bwMode="gray">
          <a:xfrm>
            <a:off x="-1" y="0"/>
            <a:ext cx="12188825" cy="6858000"/>
          </a:xfrm>
          <a:prstGeom prst="rect">
            <a:avLst/>
          </a:prstGeom>
          <a:gradFill flip="none" rotWithShape="1">
            <a:gsLst>
              <a:gs pos="66000">
                <a:schemeClr val="accent3">
                  <a:lumMod val="75000"/>
                  <a:alpha val="40000"/>
                </a:schemeClr>
              </a:gs>
              <a:gs pos="31000">
                <a:schemeClr val="accent2">
                  <a:alpha val="22000"/>
                </a:schemeClr>
              </a:gs>
              <a:gs pos="0">
                <a:schemeClr val="accent5">
                  <a:lumMod val="50000"/>
                </a:schemeClr>
              </a:gs>
              <a:gs pos="84000">
                <a:schemeClr val="tx2">
                  <a:lumMod val="10000"/>
                  <a:alpha val="78000"/>
                </a:schemeClr>
              </a:gs>
            </a:gsLst>
            <a:lin ang="156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 name="Title 1"/>
          <p:cNvSpPr>
            <a:spLocks noGrp="1"/>
          </p:cNvSpPr>
          <p:nvPr>
            <p:ph type="title"/>
          </p:nvPr>
        </p:nvSpPr>
        <p:spPr>
          <a:xfrm>
            <a:off x="531813" y="3771899"/>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5210173"/>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127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secHead" preserve="1">
  <p:cSld name="2_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20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79553" y="0"/>
            <a:ext cx="11836234"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37549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7134"/>
          <a:stretch/>
        </p:blipFill>
        <p:spPr>
          <a:xfrm flipH="1">
            <a:off x="195847" y="181873"/>
            <a:ext cx="11803648" cy="666549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26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OOW SF17 Title Slide with Photo-Red">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78813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5894"/>
            <a:ext cx="12132861" cy="6754857"/>
          </a:xfrm>
          <a:prstGeom prst="rect">
            <a:avLst/>
          </a:prstGeom>
        </p:spPr>
      </p:pic>
      <p:sp>
        <p:nvSpPr>
          <p:cNvPr id="27" name="Rectangle 26"/>
          <p:cNvSpPr/>
          <p:nvPr userDrawn="1"/>
        </p:nvSpPr>
        <p:spPr bwMode="gray">
          <a:xfrm>
            <a:off x="-287" y="24743"/>
            <a:ext cx="12189398" cy="6833256"/>
          </a:xfrm>
          <a:prstGeom prst="rect">
            <a:avLst/>
          </a:prstGeom>
          <a:gradFill flip="none" rotWithShape="1">
            <a:gsLst>
              <a:gs pos="67000">
                <a:schemeClr val="accent4">
                  <a:alpha val="27000"/>
                </a:schemeClr>
              </a:gs>
              <a:gs pos="0">
                <a:schemeClr val="accent4">
                  <a:lumMod val="50000"/>
                  <a:alpha val="89000"/>
                </a:schemeClr>
              </a:gs>
              <a:gs pos="27000">
                <a:schemeClr val="accent4">
                  <a:lumMod val="75000"/>
                  <a:alpha val="85000"/>
                </a:schemeClr>
              </a:gs>
              <a:gs pos="91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4" name="Freeform 4"/>
          <p:cNvSpPr>
            <a:spLocks noChangeArrowheads="1"/>
          </p:cNvSpPr>
          <p:nvPr userDrawn="1"/>
        </p:nvSpPr>
        <p:spPr bwMode="auto">
          <a:xfrm>
            <a:off x="186786" y="116632"/>
            <a:ext cx="5971938" cy="6670125"/>
          </a:xfrm>
          <a:custGeom>
            <a:avLst/>
            <a:gdLst>
              <a:gd name="T0" fmla="*/ 14104 w 14105"/>
              <a:gd name="T1" fmla="*/ 15755 h 15756"/>
              <a:gd name="T2" fmla="*/ 0 w 14105"/>
              <a:gd name="T3" fmla="*/ 15755 h 15756"/>
              <a:gd name="T4" fmla="*/ 0 w 14105"/>
              <a:gd name="T5" fmla="*/ 0 h 15756"/>
              <a:gd name="T6" fmla="*/ 4464 w 14105"/>
              <a:gd name="T7" fmla="*/ 0 h 15756"/>
              <a:gd name="T8" fmla="*/ 4469 w 14105"/>
              <a:gd name="T9" fmla="*/ 5 h 15756"/>
              <a:gd name="T10" fmla="*/ 5230 w 14105"/>
              <a:gd name="T11" fmla="*/ 1245 h 15756"/>
              <a:gd name="T12" fmla="*/ 9258 w 14105"/>
              <a:gd name="T13" fmla="*/ 7831 h 15756"/>
              <a:gd name="T14" fmla="*/ 14104 w 14105"/>
              <a:gd name="T15" fmla="*/ 15755 h 15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05" h="15756">
                <a:moveTo>
                  <a:pt x="14104" y="15755"/>
                </a:moveTo>
                <a:lnTo>
                  <a:pt x="0" y="15755"/>
                </a:lnTo>
                <a:lnTo>
                  <a:pt x="0" y="0"/>
                </a:lnTo>
                <a:lnTo>
                  <a:pt x="4464" y="0"/>
                </a:lnTo>
                <a:lnTo>
                  <a:pt x="4469" y="5"/>
                </a:lnTo>
                <a:lnTo>
                  <a:pt x="5230" y="1245"/>
                </a:lnTo>
                <a:lnTo>
                  <a:pt x="9258" y="7831"/>
                </a:lnTo>
                <a:lnTo>
                  <a:pt x="14104" y="15755"/>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5" name="Freeform 5"/>
          <p:cNvSpPr>
            <a:spLocks noChangeArrowheads="1"/>
          </p:cNvSpPr>
          <p:nvPr userDrawn="1"/>
        </p:nvSpPr>
        <p:spPr bwMode="auto">
          <a:xfrm>
            <a:off x="216769" y="116632"/>
            <a:ext cx="7939680" cy="5958870"/>
          </a:xfrm>
          <a:custGeom>
            <a:avLst/>
            <a:gdLst>
              <a:gd name="T0" fmla="*/ 20878 w 20879"/>
              <a:gd name="T1" fmla="*/ 0 h 14075"/>
              <a:gd name="T2" fmla="*/ 18988 w 20879"/>
              <a:gd name="T3" fmla="*/ 1276 h 14075"/>
              <a:gd name="T4" fmla="*/ 9258 w 20879"/>
              <a:gd name="T5" fmla="*/ 7831 h 14075"/>
              <a:gd name="T6" fmla="*/ 0 w 20879"/>
              <a:gd name="T7" fmla="*/ 14074 h 14075"/>
              <a:gd name="T8" fmla="*/ 0 w 20879"/>
              <a:gd name="T9" fmla="*/ 0 h 14075"/>
              <a:gd name="T10" fmla="*/ 20878 w 20879"/>
              <a:gd name="T11" fmla="*/ 0 h 14075"/>
            </a:gdLst>
            <a:ahLst/>
            <a:cxnLst>
              <a:cxn ang="0">
                <a:pos x="T0" y="T1"/>
              </a:cxn>
              <a:cxn ang="0">
                <a:pos x="T2" y="T3"/>
              </a:cxn>
              <a:cxn ang="0">
                <a:pos x="T4" y="T5"/>
              </a:cxn>
              <a:cxn ang="0">
                <a:pos x="T6" y="T7"/>
              </a:cxn>
              <a:cxn ang="0">
                <a:pos x="T8" y="T9"/>
              </a:cxn>
              <a:cxn ang="0">
                <a:pos x="T10" y="T11"/>
              </a:cxn>
            </a:cxnLst>
            <a:rect l="0" t="0" r="r" b="b"/>
            <a:pathLst>
              <a:path w="20879" h="14075">
                <a:moveTo>
                  <a:pt x="20878" y="0"/>
                </a:moveTo>
                <a:lnTo>
                  <a:pt x="18988" y="1276"/>
                </a:lnTo>
                <a:lnTo>
                  <a:pt x="9258" y="7831"/>
                </a:lnTo>
                <a:lnTo>
                  <a:pt x="0" y="14074"/>
                </a:lnTo>
                <a:lnTo>
                  <a:pt x="0" y="0"/>
                </a:lnTo>
                <a:lnTo>
                  <a:pt x="20878"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6" name="Freeform 6"/>
          <p:cNvSpPr>
            <a:spLocks noChangeArrowheads="1"/>
          </p:cNvSpPr>
          <p:nvPr userDrawn="1"/>
        </p:nvSpPr>
        <p:spPr bwMode="auto">
          <a:xfrm>
            <a:off x="10168639" y="4923677"/>
            <a:ext cx="1872414" cy="1863080"/>
          </a:xfrm>
          <a:custGeom>
            <a:avLst/>
            <a:gdLst>
              <a:gd name="T0" fmla="*/ 4421 w 4422"/>
              <a:gd name="T1" fmla="*/ 0 h 4402"/>
              <a:gd name="T2" fmla="*/ 4421 w 4422"/>
              <a:gd name="T3" fmla="*/ 4401 h 4402"/>
              <a:gd name="T4" fmla="*/ 0 w 4422"/>
              <a:gd name="T5" fmla="*/ 4401 h 4402"/>
              <a:gd name="T6" fmla="*/ 4 w 4422"/>
              <a:gd name="T7" fmla="*/ 4396 h 4402"/>
              <a:gd name="T8" fmla="*/ 4421 w 4422"/>
              <a:gd name="T9" fmla="*/ 0 h 4402"/>
            </a:gdLst>
            <a:ahLst/>
            <a:cxnLst>
              <a:cxn ang="0">
                <a:pos x="T0" y="T1"/>
              </a:cxn>
              <a:cxn ang="0">
                <a:pos x="T2" y="T3"/>
              </a:cxn>
              <a:cxn ang="0">
                <a:pos x="T4" y="T5"/>
              </a:cxn>
              <a:cxn ang="0">
                <a:pos x="T6" y="T7"/>
              </a:cxn>
              <a:cxn ang="0">
                <a:pos x="T8" y="T9"/>
              </a:cxn>
            </a:cxnLst>
            <a:rect l="0" t="0" r="r" b="b"/>
            <a:pathLst>
              <a:path w="4422" h="4402">
                <a:moveTo>
                  <a:pt x="4421" y="0"/>
                </a:moveTo>
                <a:lnTo>
                  <a:pt x="4421" y="4401"/>
                </a:lnTo>
                <a:lnTo>
                  <a:pt x="0" y="4401"/>
                </a:lnTo>
                <a:lnTo>
                  <a:pt x="4" y="4396"/>
                </a:lnTo>
                <a:lnTo>
                  <a:pt x="442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7441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0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75" y="192023"/>
            <a:ext cx="12108351" cy="6442815"/>
          </a:xfrm>
          <a:prstGeom prst="rect">
            <a:avLst/>
          </a:prstGeom>
        </p:spPr>
      </p:pic>
      <p:sp>
        <p:nvSpPr>
          <p:cNvPr id="3" name="Rectangle 2"/>
          <p:cNvSpPr/>
          <p:nvPr userDrawn="1"/>
        </p:nvSpPr>
        <p:spPr bwMode="gray">
          <a:xfrm>
            <a:off x="0" y="24743"/>
            <a:ext cx="12189398" cy="6833256"/>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5665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1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5738" y="192023"/>
            <a:ext cx="14620929" cy="7779750"/>
          </a:xfrm>
          <a:prstGeom prst="rect">
            <a:avLst/>
          </a:prstGeom>
        </p:spPr>
      </p:pic>
      <p:sp>
        <p:nvSpPr>
          <p:cNvPr id="3" name="Rectangle 2"/>
          <p:cNvSpPr/>
          <p:nvPr userDrawn="1"/>
        </p:nvSpPr>
        <p:spPr bwMode="gray">
          <a:xfrm>
            <a:off x="-1" y="24742"/>
            <a:ext cx="14816668" cy="7954849"/>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193461" y="164154"/>
            <a:ext cx="5282306" cy="3685286"/>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9839311"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923924"/>
            <a:ext cx="4920720" cy="1371600"/>
          </a:xfrm>
        </p:spPr>
        <p:txBody>
          <a:bodyPr anchor="t"/>
          <a:lstStyle>
            <a:lvl1pPr algn="l">
              <a:lnSpc>
                <a:spcPct val="80000"/>
              </a:lnSpc>
              <a:defRPr sz="4800" b="0" cap="none" baseline="0"/>
            </a:lvl1pPr>
          </a:lstStyle>
          <a:p>
            <a:r>
              <a:rPr lang="en-US" dirty="0"/>
              <a:t>Click to edit Master title style</a:t>
            </a:r>
            <a:endParaRPr dirty="0"/>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1481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504" y="193032"/>
            <a:ext cx="11985824" cy="6244430"/>
          </a:xfrm>
          <a:prstGeom prst="rect">
            <a:avLst/>
          </a:prstGeom>
        </p:spPr>
      </p:pic>
      <p:sp>
        <p:nvSpPr>
          <p:cNvPr id="3" name="Rectangle 2"/>
          <p:cNvSpPr/>
          <p:nvPr userDrawn="1"/>
        </p:nvSpPr>
        <p:spPr bwMode="gray">
          <a:xfrm>
            <a:off x="-287" y="24743"/>
            <a:ext cx="12189398" cy="6833256"/>
          </a:xfrm>
          <a:prstGeom prst="rect">
            <a:avLst/>
          </a:prstGeom>
          <a:gradFill flip="none" rotWithShape="1">
            <a:gsLst>
              <a:gs pos="58000">
                <a:schemeClr val="accent4">
                  <a:alpha val="27000"/>
                </a:schemeClr>
              </a:gs>
              <a:gs pos="0">
                <a:schemeClr val="accent4">
                  <a:lumMod val="50000"/>
                  <a:alpha val="89000"/>
                </a:schemeClr>
              </a:gs>
              <a:gs pos="27000">
                <a:schemeClr val="accent4">
                  <a:lumMod val="75000"/>
                  <a:alpha val="8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541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940" y="84398"/>
            <a:ext cx="11888945" cy="6689205"/>
          </a:xfrm>
          <a:prstGeom prst="rect">
            <a:avLst/>
          </a:prstGeom>
        </p:spPr>
      </p:pic>
      <p:sp>
        <p:nvSpPr>
          <p:cNvPr id="3" name="Rectangle 2"/>
          <p:cNvSpPr/>
          <p:nvPr userDrawn="1"/>
        </p:nvSpPr>
        <p:spPr bwMode="gray">
          <a:xfrm>
            <a:off x="-573" y="24743"/>
            <a:ext cx="12189398" cy="6833256"/>
          </a:xfrm>
          <a:prstGeom prst="rect">
            <a:avLst/>
          </a:prstGeom>
          <a:gradFill flip="none" rotWithShape="1">
            <a:gsLst>
              <a:gs pos="0">
                <a:schemeClr val="accent5">
                  <a:lumMod val="50000"/>
                  <a:alpha val="0"/>
                </a:schemeClr>
              </a:gs>
              <a:gs pos="100000">
                <a:schemeClr val="accent1">
                  <a:lumMod val="75000"/>
                </a:schemeClr>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8021299" y="2208920"/>
            <a:ext cx="3977769" cy="4564653"/>
          </a:xfrm>
          <a:custGeom>
            <a:avLst/>
            <a:gdLst>
              <a:gd name="T0" fmla="*/ 9415 w 9416"/>
              <a:gd name="T1" fmla="*/ 0 h 10804"/>
              <a:gd name="T2" fmla="*/ 9415 w 9416"/>
              <a:gd name="T3" fmla="*/ 10803 h 10804"/>
              <a:gd name="T4" fmla="*/ 0 w 9416"/>
              <a:gd name="T5" fmla="*/ 10803 h 10804"/>
              <a:gd name="T6" fmla="*/ 6232 w 9416"/>
              <a:gd name="T7" fmla="*/ 3650 h 10804"/>
              <a:gd name="T8" fmla="*/ 9415 w 9416"/>
              <a:gd name="T9" fmla="*/ 0 h 10804"/>
            </a:gdLst>
            <a:ahLst/>
            <a:cxnLst>
              <a:cxn ang="0">
                <a:pos x="T0" y="T1"/>
              </a:cxn>
              <a:cxn ang="0">
                <a:pos x="T2" y="T3"/>
              </a:cxn>
              <a:cxn ang="0">
                <a:pos x="T4" y="T5"/>
              </a:cxn>
              <a:cxn ang="0">
                <a:pos x="T6" y="T7"/>
              </a:cxn>
              <a:cxn ang="0">
                <a:pos x="T8" y="T9"/>
              </a:cxn>
            </a:cxnLst>
            <a:rect l="0" t="0" r="r" b="b"/>
            <a:pathLst>
              <a:path w="9416" h="10804">
                <a:moveTo>
                  <a:pt x="9415" y="0"/>
                </a:moveTo>
                <a:lnTo>
                  <a:pt x="9415" y="10803"/>
                </a:lnTo>
                <a:lnTo>
                  <a:pt x="0" y="10803"/>
                </a:lnTo>
                <a:lnTo>
                  <a:pt x="6232" y="3650"/>
                </a:lnTo>
                <a:lnTo>
                  <a:pt x="9415" y="0"/>
                </a:lnTo>
              </a:path>
            </a:pathLst>
          </a:custGeom>
          <a:gradFill flip="none" rotWithShape="1">
            <a:gsLst>
              <a:gs pos="0">
                <a:schemeClr val="accent1">
                  <a:lumMod val="50000"/>
                  <a:alpha val="90000"/>
                </a:schemeClr>
              </a:gs>
              <a:gs pos="100000">
                <a:schemeClr val="accent1">
                  <a:lumMod val="75000"/>
                  <a:alpha val="90000"/>
                </a:schemeClr>
              </a:gs>
            </a:gsLst>
            <a:lin ang="0" scaled="1"/>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350574" y="116633"/>
            <a:ext cx="4648494" cy="5116138"/>
          </a:xfrm>
          <a:custGeom>
            <a:avLst/>
            <a:gdLst>
              <a:gd name="T0" fmla="*/ 11001 w 11002"/>
              <a:gd name="T1" fmla="*/ 0 h 12111"/>
              <a:gd name="T2" fmla="*/ 11001 w 11002"/>
              <a:gd name="T3" fmla="*/ 12110 h 12111"/>
              <a:gd name="T4" fmla="*/ 7818 w 11002"/>
              <a:gd name="T5" fmla="*/ 8602 h 12111"/>
              <a:gd name="T6" fmla="*/ 0 w 11002"/>
              <a:gd name="T7" fmla="*/ 0 h 12111"/>
              <a:gd name="T8" fmla="*/ 11001 w 11002"/>
              <a:gd name="T9" fmla="*/ 0 h 12111"/>
            </a:gdLst>
            <a:ahLst/>
            <a:cxnLst>
              <a:cxn ang="0">
                <a:pos x="T0" y="T1"/>
              </a:cxn>
              <a:cxn ang="0">
                <a:pos x="T2" y="T3"/>
              </a:cxn>
              <a:cxn ang="0">
                <a:pos x="T4" y="T5"/>
              </a:cxn>
              <a:cxn ang="0">
                <a:pos x="T6" y="T7"/>
              </a:cxn>
              <a:cxn ang="0">
                <a:pos x="T8" y="T9"/>
              </a:cxn>
            </a:cxnLst>
            <a:rect l="0" t="0" r="r" b="b"/>
            <a:pathLst>
              <a:path w="11002" h="12111">
                <a:moveTo>
                  <a:pt x="11001" y="0"/>
                </a:moveTo>
                <a:lnTo>
                  <a:pt x="11001" y="12110"/>
                </a:lnTo>
                <a:lnTo>
                  <a:pt x="7818" y="8602"/>
                </a:lnTo>
                <a:lnTo>
                  <a:pt x="0" y="0"/>
                </a:lnTo>
                <a:lnTo>
                  <a:pt x="11001" y="0"/>
                </a:lnTo>
              </a:path>
            </a:pathLst>
          </a:custGeom>
          <a:gradFill flip="none" rotWithShape="1">
            <a:gsLst>
              <a:gs pos="100000">
                <a:schemeClr val="accent1">
                  <a:lumMod val="75000"/>
                  <a:alpha val="90000"/>
                </a:schemeClr>
              </a:gs>
              <a:gs pos="0">
                <a:schemeClr val="accent5">
                  <a:lumMod val="50000"/>
                  <a:alpha val="95000"/>
                </a:schemeClr>
              </a:gs>
            </a:gsLst>
            <a:lin ang="18420000" scaled="0"/>
            <a:tileRect/>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170096" y="4862008"/>
            <a:ext cx="3530620" cy="1913429"/>
          </a:xfrm>
          <a:custGeom>
            <a:avLst/>
            <a:gdLst>
              <a:gd name="T0" fmla="*/ 8355 w 8356"/>
              <a:gd name="T1" fmla="*/ 4527 h 4528"/>
              <a:gd name="T2" fmla="*/ 0 w 8356"/>
              <a:gd name="T3" fmla="*/ 4527 h 4528"/>
              <a:gd name="T4" fmla="*/ 0 w 8356"/>
              <a:gd name="T5" fmla="*/ 0 h 4528"/>
              <a:gd name="T6" fmla="*/ 8355 w 8356"/>
              <a:gd name="T7" fmla="*/ 4527 h 4528"/>
            </a:gdLst>
            <a:ahLst/>
            <a:cxnLst>
              <a:cxn ang="0">
                <a:pos x="T0" y="T1"/>
              </a:cxn>
              <a:cxn ang="0">
                <a:pos x="T2" y="T3"/>
              </a:cxn>
              <a:cxn ang="0">
                <a:pos x="T4" y="T5"/>
              </a:cxn>
              <a:cxn ang="0">
                <a:pos x="T6" y="T7"/>
              </a:cxn>
            </a:cxnLst>
            <a:rect l="0" t="0" r="r" b="b"/>
            <a:pathLst>
              <a:path w="8356" h="4528">
                <a:moveTo>
                  <a:pt x="8355" y="4527"/>
                </a:moveTo>
                <a:lnTo>
                  <a:pt x="0" y="4527"/>
                </a:lnTo>
                <a:lnTo>
                  <a:pt x="0" y="0"/>
                </a:lnTo>
                <a:lnTo>
                  <a:pt x="8355" y="4527"/>
                </a:lnTo>
              </a:path>
            </a:pathLst>
          </a:custGeom>
          <a:gradFill flip="none" rotWithShape="1">
            <a:gsLst>
              <a:gs pos="0">
                <a:schemeClr val="accent1">
                  <a:lumMod val="50000"/>
                  <a:alpha val="74000"/>
                </a:schemeClr>
              </a:gs>
              <a:gs pos="100000">
                <a:schemeClr val="accent1">
                  <a:lumMod val="75000"/>
                  <a:alpha val="90000"/>
                </a:schemeClr>
              </a:gs>
            </a:gsLst>
            <a:lin ang="7320000" scaled="0"/>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791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3207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Tree>
    <p:extLst>
      <p:ext uri="{BB962C8B-B14F-4D97-AF65-F5344CB8AC3E}">
        <p14:creationId xmlns:p14="http://schemas.microsoft.com/office/powerpoint/2010/main" val="270932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622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0056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ORANGE 1">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163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ORANGE 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494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PURPLE">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8945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8096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_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46128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4">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2401428" y="0"/>
            <a:ext cx="9591052" cy="639626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483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3">
                <a:shade val="45000"/>
                <a:satMod val="135000"/>
              </a:schemeClr>
              <a:prstClr val="white"/>
            </a:duotone>
            <a:alphaModFix amt="80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23642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814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33833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a:off x="181178" y="140079"/>
            <a:ext cx="11818546" cy="6264656"/>
          </a:xfrm>
          <a:prstGeom prst="rect">
            <a:avLst/>
          </a:prstGeom>
          <a:gradFill flip="none" rotWithShape="1">
            <a:gsLst>
              <a:gs pos="0">
                <a:schemeClr val="accent5">
                  <a:lumMod val="75000"/>
                  <a:alpha val="80000"/>
                </a:schemeClr>
              </a:gs>
              <a:gs pos="100000">
                <a:schemeClr val="accent3">
                  <a:lumMod val="75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602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pic>
        <p:nvPicPr>
          <p:cNvPr id="10" name="Picture 9"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Tree>
    <p:extLst>
      <p:ext uri="{BB962C8B-B14F-4D97-AF65-F5344CB8AC3E}">
        <p14:creationId xmlns:p14="http://schemas.microsoft.com/office/powerpoint/2010/main" val="3662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5850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7944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980" y="180753"/>
            <a:ext cx="10639588" cy="6217145"/>
          </a:xfrm>
          <a:prstGeom prst="rect">
            <a:avLst/>
          </a:prstGeom>
        </p:spPr>
      </p:pic>
      <p:sp>
        <p:nvSpPr>
          <p:cNvPr id="4" name="Rectangle 3"/>
          <p:cNvSpPr/>
          <p:nvPr userDrawn="1"/>
        </p:nvSpPr>
        <p:spPr bwMode="gray">
          <a:xfrm>
            <a:off x="190449" y="121024"/>
            <a:ext cx="11834973" cy="6306670"/>
          </a:xfrm>
          <a:prstGeom prst="rect">
            <a:avLst/>
          </a:prstGeom>
          <a:gradFill>
            <a:gsLst>
              <a:gs pos="17000">
                <a:schemeClr val="accent1">
                  <a:lumMod val="20000"/>
                  <a:lumOff val="80000"/>
                </a:schemeClr>
              </a:gs>
              <a:gs pos="64000">
                <a:schemeClr val="accent1">
                  <a:lumMod val="60000"/>
                  <a:lumOff val="40000"/>
                  <a:alpha val="58000"/>
                </a:schemeClr>
              </a:gs>
              <a:gs pos="100000">
                <a:schemeClr val="accent5">
                  <a:lumMod val="75000"/>
                  <a:alpha val="0"/>
                </a:schemeClr>
              </a:gs>
            </a:gsLst>
            <a:lin ang="600000" scaled="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38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a:stretch/>
        </p:blipFill>
        <p:spPr>
          <a:xfrm>
            <a:off x="1623634" y="161365"/>
            <a:ext cx="10565191" cy="6236533"/>
          </a:xfrm>
          <a:prstGeom prst="rect">
            <a:avLst/>
          </a:prstGeom>
        </p:spPr>
      </p:pic>
      <p:sp>
        <p:nvSpPr>
          <p:cNvPr id="19" name="Rectangle 18"/>
          <p:cNvSpPr/>
          <p:nvPr userDrawn="1"/>
        </p:nvSpPr>
        <p:spPr bwMode="gray">
          <a:xfrm>
            <a:off x="176463" y="177142"/>
            <a:ext cx="12012362" cy="6287826"/>
          </a:xfrm>
          <a:prstGeom prst="rect">
            <a:avLst/>
          </a:prstGeom>
          <a:gradFill flip="none" rotWithShape="1">
            <a:gsLst>
              <a:gs pos="0">
                <a:schemeClr val="accent5">
                  <a:lumMod val="50000"/>
                  <a:alpha val="0"/>
                </a:schemeClr>
              </a:gs>
              <a:gs pos="73000">
                <a:srgbClr val="AF0204">
                  <a:alpha val="83000"/>
                </a:srgbClr>
              </a:gs>
              <a:gs pos="100000">
                <a:schemeClr val="accent1">
                  <a:lumMod val="75000"/>
                </a:schemeClr>
              </a:gs>
            </a:gsLst>
            <a:lin ang="120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4811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280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7349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169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603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93675" y="192088"/>
            <a:ext cx="11834813" cy="654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bwMode="gray">
          <a:xfrm>
            <a:off x="123902" y="192024"/>
            <a:ext cx="11904594" cy="6660122"/>
          </a:xfrm>
          <a:prstGeom prst="rect">
            <a:avLst/>
          </a:prstGeom>
          <a:gradFill flip="none" rotWithShape="1">
            <a:gsLst>
              <a:gs pos="24000">
                <a:srgbClr val="FFFFFF"/>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sp>
        <p:nvSpPr>
          <p:cNvPr id="7" name="Rectangle 6"/>
          <p:cNvSpPr/>
          <p:nvPr userDrawn="1"/>
        </p:nvSpPr>
        <p:spPr bwMode="gray">
          <a:xfrm>
            <a:off x="139389" y="78816"/>
            <a:ext cx="12014439" cy="6364351"/>
          </a:xfrm>
          <a:prstGeom prst="rect">
            <a:avLst/>
          </a:prstGeom>
          <a:gradFill flip="none" rotWithShape="1">
            <a:gsLst>
              <a:gs pos="16000">
                <a:schemeClr val="bg1">
                  <a:alpha val="25000"/>
                </a:schemeClr>
              </a:gs>
              <a:gs pos="61000">
                <a:srgbClr val="FFFFFF">
                  <a:alpha val="10000"/>
                </a:srgbClr>
              </a:gs>
              <a:gs pos="99000">
                <a:srgbClr val="FFFFFF">
                  <a:alpha val="10000"/>
                </a:srgbClr>
              </a:gs>
            </a:gsLst>
            <a:lin ang="54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FFFFFF"/>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dirty="0">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‹Nr.›</a:t>
            </a:fld>
            <a:endParaRPr lang="en-US">
              <a:latin typeface="Calibri"/>
            </a:endParaRPr>
          </a:p>
        </p:txBody>
      </p:sp>
    </p:spTree>
    <p:extLst>
      <p:ext uri="{BB962C8B-B14F-4D97-AF65-F5344CB8AC3E}">
        <p14:creationId xmlns:p14="http://schemas.microsoft.com/office/powerpoint/2010/main" val="3985393791"/>
      </p:ext>
    </p:extLst>
  </p:cSld>
  <p:clrMapOvr>
    <a:masterClrMapping/>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‹Nr.›</a:t>
            </a:fld>
            <a:endParaRPr>
              <a:solidFill>
                <a:srgbClr val="58595B"/>
              </a:solidFill>
              <a:latin typeface="Calibri"/>
            </a:endParaRPr>
          </a:p>
        </p:txBody>
      </p:sp>
    </p:spTree>
    <p:extLst>
      <p:ext uri="{BB962C8B-B14F-4D97-AF65-F5344CB8AC3E}">
        <p14:creationId xmlns:p14="http://schemas.microsoft.com/office/powerpoint/2010/main" val="36796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177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0214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2774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409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130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1/21/19</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32291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50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554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271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735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65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025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1/21/19</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07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5064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1/21/19</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1/21/19</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‹Nr.›</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1/21/19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1/21/19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1/21/19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1/21/19</a:t>
            </a:fld>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1/21/19</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1/21/19</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1/21/19</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1/21/19</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1/21/19</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1/21/19</a:t>
            </a:fld>
            <a:endParaRPr lang="en-US"/>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‹Nr.›</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1/21/19</a:t>
            </a:fld>
            <a:endParaRPr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195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1/21/19</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7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040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885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a:alphaModFix amt="94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‹Nr.›</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519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399" b="1"/>
            </a:lvl1pPr>
            <a:lvl2pPr marL="230119" indent="-230119">
              <a:spcBef>
                <a:spcPts val="400"/>
              </a:spcBef>
              <a:buFont typeface="Arial" charset="0"/>
              <a:buChar char="•"/>
              <a:tabLst/>
              <a:defRPr sz="1999"/>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2"/>
          <p:cNvSpPr>
            <a:spLocks noGrp="1"/>
          </p:cNvSpPr>
          <p:nvPr>
            <p:ph type="body" sz="quarter" idx="13" hasCustomPrompt="1"/>
          </p:nvPr>
        </p:nvSpPr>
        <p:spPr>
          <a:xfrm>
            <a:off x="531814" y="1373743"/>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t>Click to add subtitle</a:t>
            </a:r>
          </a:p>
        </p:txBody>
      </p:sp>
    </p:spTree>
    <p:extLst>
      <p:ext uri="{BB962C8B-B14F-4D97-AF65-F5344CB8AC3E}">
        <p14:creationId xmlns:p14="http://schemas.microsoft.com/office/powerpoint/2010/main" val="6809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pPr/>
              <a:t>‹Nr.›</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r>
              <a:rPr lang="en-US"/>
              <a:t>Click to edit Master title style</a:t>
            </a:r>
            <a:endParaRPr dirty="0"/>
          </a:p>
        </p:txBody>
      </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3" y="-6050"/>
            <a:ext cx="1280489"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2397">
                <a:solidFill>
                  <a:srgbClr val="4E5052"/>
                </a:solidFill>
              </a:defRPr>
            </a:lvl1pPr>
            <a:lvl2pPr>
              <a:defRPr sz="2397">
                <a:solidFill>
                  <a:srgbClr val="4E5052"/>
                </a:solidFill>
              </a:defRPr>
            </a:lvl2pPr>
            <a:lvl3pPr>
              <a:defRPr sz="2397">
                <a:solidFill>
                  <a:srgbClr val="4E5052"/>
                </a:solidFill>
              </a:defRPr>
            </a:lvl3pPr>
            <a:lvl4pPr>
              <a:defRPr sz="2397">
                <a:solidFill>
                  <a:srgbClr val="4E5052"/>
                </a:solidFill>
              </a:defRPr>
            </a:lvl4pPr>
            <a:lvl5pPr>
              <a:defRPr sz="2397">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Oracle logo in white on red staging background" title="Oracle red badge logo">
            <a:extLst>
              <a:ext uri="{FF2B5EF4-FFF2-40B4-BE49-F238E27FC236}">
                <a16:creationId xmlns:a16="http://schemas.microsoft.com/office/drawing/2014/main" id="{C6230160-B4BD-E242-B1A1-C7B75600FA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grpSp>
        <p:nvGrpSpPr>
          <p:cNvPr id="13" name="Group 12">
            <a:extLst>
              <a:ext uri="{FF2B5EF4-FFF2-40B4-BE49-F238E27FC236}">
                <a16:creationId xmlns:a16="http://schemas.microsoft.com/office/drawing/2014/main" id="{92115047-F09C-3442-A480-51ABDFD96999}"/>
              </a:ext>
            </a:extLst>
          </p:cNvPr>
          <p:cNvGrpSpPr/>
          <p:nvPr userDrawn="1"/>
        </p:nvGrpSpPr>
        <p:grpSpPr>
          <a:xfrm>
            <a:off x="10779530" y="2948378"/>
            <a:ext cx="1424567" cy="3909622"/>
            <a:chOff x="10277089" y="1610010"/>
            <a:chExt cx="1911736" cy="5247990"/>
          </a:xfrm>
        </p:grpSpPr>
        <p:sp>
          <p:nvSpPr>
            <p:cNvPr id="14" name="Parallelogram 15">
              <a:extLst>
                <a:ext uri="{FF2B5EF4-FFF2-40B4-BE49-F238E27FC236}">
                  <a16:creationId xmlns:a16="http://schemas.microsoft.com/office/drawing/2014/main" id="{E46B4749-7351-F249-93BE-87DABACD7D9F}"/>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7">
                <a:solidFill>
                  <a:srgbClr val="FFFFFF"/>
                </a:solidFill>
              </a:endParaRPr>
            </a:p>
          </p:txBody>
        </p:sp>
        <p:sp>
          <p:nvSpPr>
            <p:cNvPr id="15" name="Parallelogram 15">
              <a:extLst>
                <a:ext uri="{FF2B5EF4-FFF2-40B4-BE49-F238E27FC236}">
                  <a16:creationId xmlns:a16="http://schemas.microsoft.com/office/drawing/2014/main" id="{C15BB7F1-1A17-6B40-97FB-4C7EC6E3CC1E}"/>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7" dirty="0">
                <a:solidFill>
                  <a:srgbClr val="FFFFFF"/>
                </a:solidFill>
              </a:endParaRPr>
            </a:p>
          </p:txBody>
        </p:sp>
      </p:grpSp>
    </p:spTree>
    <p:extLst>
      <p:ext uri="{BB962C8B-B14F-4D97-AF65-F5344CB8AC3E}">
        <p14:creationId xmlns:p14="http://schemas.microsoft.com/office/powerpoint/2010/main" val="4034232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title, Bod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a:ext>
            </a:extLst>
          </a:blip>
          <a:stretch>
            <a:fillRect/>
          </a:stretch>
        </p:blipFill>
        <p:spPr>
          <a:xfrm>
            <a:off x="1" y="1787"/>
            <a:ext cx="12188823" cy="685621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2" name="Picture 11"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itle 1"/>
          <p:cNvSpPr>
            <a:spLocks noGrp="1"/>
          </p:cNvSpPr>
          <p:nvPr>
            <p:ph type="title"/>
          </p:nvPr>
        </p:nvSpPr>
        <p:spPr>
          <a:xfrm>
            <a:off x="531812" y="406400"/>
            <a:ext cx="11125200" cy="889000"/>
          </a:xfrm>
          <a:prstGeom prst="rect">
            <a:avLst/>
          </a:prstGeom>
        </p:spPr>
        <p:txBody>
          <a:bodyPr/>
          <a:lstStyle/>
          <a:p>
            <a:r>
              <a:rPr lang="en-US" dirty="0"/>
              <a:t>Click to edit Master title style</a:t>
            </a:r>
          </a:p>
        </p:txBody>
      </p:sp>
      <p:sp>
        <p:nvSpPr>
          <p:cNvPr id="18" name="Content Placeholder 2"/>
          <p:cNvSpPr>
            <a:spLocks noGrp="1"/>
          </p:cNvSpPr>
          <p:nvPr>
            <p:ph idx="1"/>
          </p:nvPr>
        </p:nvSpPr>
        <p:spPr>
          <a:xfrm>
            <a:off x="531151" y="1981200"/>
            <a:ext cx="11126522" cy="3962400"/>
          </a:xfrm>
          <a:prstGeom prst="rect">
            <a:avLst/>
          </a:prstGeo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4" name="TextBox 13">
            <a:extLst>
              <a:ext uri="{FF2B5EF4-FFF2-40B4-BE49-F238E27FC236}">
                <a16:creationId xmlns:a16="http://schemas.microsoft.com/office/drawing/2014/main" id="{10B5FF34-4F77-4B33-9592-D5BF0724940F}"/>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a:t>
            </a:r>
          </a:p>
        </p:txBody>
      </p:sp>
    </p:spTree>
    <p:extLst>
      <p:ext uri="{BB962C8B-B14F-4D97-AF65-F5344CB8AC3E}">
        <p14:creationId xmlns:p14="http://schemas.microsoft.com/office/powerpoint/2010/main" val="255721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1/21/19</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1/21/19</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1/21/19</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1/21/19</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1/21/19</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1/21/19</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1/21/19</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1/21/19</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1/21/19</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1/21/19</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1/21/19</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1/21/19</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1/21/19</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1/21/19</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1/21/19</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1/21/19</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59" y="342648"/>
            <a:ext cx="9190336" cy="1142702"/>
          </a:xfrm>
          <a:prstGeom prst="parallelogram">
            <a:avLst>
              <a:gd name="adj" fmla="val 36579"/>
            </a:avLst>
          </a:prstGeom>
          <a:solidFill>
            <a:srgbClr val="666699">
              <a:alpha val="50196"/>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pic>
        <p:nvPicPr>
          <p:cNvPr id="6" name="Picture 5" descr="Oracle logo in white on red staging background"/>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6652082"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‹Nr.›</a:t>
            </a:fld>
            <a:endParaRPr lang="en-US" dirty="0">
              <a:solidFill>
                <a:srgbClr val="58595B"/>
              </a:solidFill>
              <a:latin typeface="Calibri"/>
            </a:endParaRPr>
          </a:p>
        </p:txBody>
      </p:sp>
    </p:spTree>
    <p:extLst>
      <p:ext uri="{BB962C8B-B14F-4D97-AF65-F5344CB8AC3E}">
        <p14:creationId xmlns:p14="http://schemas.microsoft.com/office/powerpoint/2010/main" val="159259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1/21/19</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1/21/19</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1/21/19</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1/21/19</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1/21/19</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1/21/19</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1/21/19</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1/21/19</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1/21/19</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image" Target="../media/image1.png"/><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theme" Target="../theme/theme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image" Target="../media/image1.png"/><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17.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image" Target="../media/image39.tiff"/><Relationship Id="rId2" Type="http://schemas.openxmlformats.org/officeDocument/2006/relationships/slideLayout" Target="../slideLayouts/slideLayout129.xml"/><Relationship Id="rId16" Type="http://schemas.openxmlformats.org/officeDocument/2006/relationships/theme" Target="../theme/theme4.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image" Target="../media/image19.png"/><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theme" Target="../theme/theme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8" Type="http://schemas.openxmlformats.org/officeDocument/2006/relationships/slideLayout" Target="../slideLayouts/slideLayout150.xml"/><Relationship Id="rId3"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image" Target="../media/image17.png"/><Relationship Id="rId2" Type="http://schemas.openxmlformats.org/officeDocument/2006/relationships/slideLayout" Target="../slideLayouts/slideLayout179.xml"/><Relationship Id="rId16" Type="http://schemas.openxmlformats.org/officeDocument/2006/relationships/image" Target="../media/image39.tiff"/><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theme" Target="../theme/theme6.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1/21/19</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‹Nr.›</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4527" r:id="rId39"/>
    <p:sldLayoutId id="2147484744" r:id="rId40"/>
    <p:sldLayoutId id="2147484762" r:id="rId41"/>
    <p:sldLayoutId id="2147484766" r:id="rId42"/>
    <p:sldLayoutId id="2147484767" r:id="rId43"/>
    <p:sldLayoutId id="2147484770" r:id="rId44"/>
    <p:sldLayoutId id="2147484771" r:id="rId45"/>
    <p:sldLayoutId id="2147484772"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1/21/19</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8" r:id="rId39"/>
    <p:sldLayoutId id="214748476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1/21/19</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 id="2147484503" r:id="rId21"/>
    <p:sldLayoutId id="2147484504" r:id="rId22"/>
    <p:sldLayoutId id="2147484505" r:id="rId23"/>
    <p:sldLayoutId id="2147484506" r:id="rId24"/>
    <p:sldLayoutId id="2147484507" r:id="rId25"/>
    <p:sldLayoutId id="2147484508" r:id="rId26"/>
    <p:sldLayoutId id="2147484509" r:id="rId27"/>
    <p:sldLayoutId id="2147484510" r:id="rId28"/>
    <p:sldLayoutId id="2147484511" r:id="rId29"/>
    <p:sldLayoutId id="2147484512" r:id="rId30"/>
    <p:sldLayoutId id="2147484513" r:id="rId31"/>
    <p:sldLayoutId id="2147484514" r:id="rId32"/>
    <p:sldLayoutId id="2147484515" r:id="rId33"/>
    <p:sldLayoutId id="2147484516" r:id="rId34"/>
    <p:sldLayoutId id="2147484517" r:id="rId35"/>
    <p:sldLayoutId id="2147484518" r:id="rId36"/>
    <p:sldLayoutId id="2147484519" r:id="rId37"/>
    <p:sldLayoutId id="2147484520" r:id="rId38"/>
    <p:sldLayoutId id="2147484521" r:id="rId39"/>
    <p:sldLayoutId id="2147484522" r:id="rId40"/>
    <p:sldLayoutId id="214748452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9348536"/>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743"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4787770"/>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68" r:id="rId34"/>
    <p:sldLayoutId id="214748476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310318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5" r:id="rId8"/>
    <p:sldLayoutId id="2147484756" r:id="rId9"/>
    <p:sldLayoutId id="2147484757" r:id="rId10"/>
    <p:sldLayoutId id="2147484758" r:id="rId11"/>
    <p:sldLayoutId id="2147484759" r:id="rId12"/>
    <p:sldLayoutId id="2147484760" r:id="rId13"/>
    <p:sldLayoutId id="2147484761" r:id="rId1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6.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7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9.png"/><Relationship Id="rId7" Type="http://schemas.microsoft.com/office/2007/relationships/hdphoto" Target="../media/hdphoto2.wdp"/><Relationship Id="rId12"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77.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7.png"/><Relationship Id="rId10" Type="http://schemas.openxmlformats.org/officeDocument/2006/relationships/image" Target="../media/image73.png"/><Relationship Id="rId4" Type="http://schemas.openxmlformats.org/officeDocument/2006/relationships/image" Target="../media/image66.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tiff"/></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92.xml"/><Relationship Id="rId4"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92.xml"/><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a:spLocks noGrp="1"/>
          </p:cNvSpPr>
          <p:nvPr>
            <p:ph type="title"/>
          </p:nvPr>
        </p:nvSpPr>
        <p:spPr/>
        <p:txBody>
          <a:bodyPr anchor="t"/>
          <a:lstStyle/>
          <a:p>
            <a:br>
              <a:rPr lang="en-US" dirty="0"/>
            </a:br>
            <a:r>
              <a:rPr lang="en-US" dirty="0"/>
              <a:t>Oracle Blockchain Strategy</a:t>
            </a:r>
          </a:p>
        </p:txBody>
      </p:sp>
      <p:sp>
        <p:nvSpPr>
          <p:cNvPr id="155" name="Text Placeholder 3"/>
          <p:cNvSpPr>
            <a:spLocks noGrp="1"/>
          </p:cNvSpPr>
          <p:nvPr>
            <p:ph type="body" sz="quarter" idx="13"/>
          </p:nvPr>
        </p:nvSpPr>
        <p:spPr/>
        <p:txBody>
          <a:bodyPr/>
          <a:lstStyle/>
          <a:p>
            <a:r>
              <a:rPr lang="en-US" dirty="0"/>
              <a:t>Securely, reliably extend business processes and accelerate B2B transactions</a:t>
            </a:r>
          </a:p>
        </p:txBody>
      </p:sp>
      <p:sp>
        <p:nvSpPr>
          <p:cNvPr id="2" name="Content Placeholder 1"/>
          <p:cNvSpPr>
            <a:spLocks noGrp="1"/>
          </p:cNvSpPr>
          <p:nvPr>
            <p:ph idx="1"/>
          </p:nvPr>
        </p:nvSpPr>
        <p:spPr/>
        <p:txBody>
          <a:bodyPr/>
          <a:lstStyle/>
          <a:p>
            <a:pPr marL="0" indent="0">
              <a:buNone/>
            </a:pPr>
            <a:r>
              <a:rPr lang="en-US" sz="2000" b="1" dirty="0">
                <a:solidFill>
                  <a:schemeClr val="accent4"/>
                </a:solidFill>
              </a:rPr>
              <a:t>PRE-ASSEMBLED, ENTERPRISE-GRADE MANAGED PAAS</a:t>
            </a:r>
          </a:p>
          <a:p>
            <a:pPr marL="173038" lvl="1" indent="-173038">
              <a:lnSpc>
                <a:spcPct val="100000"/>
              </a:lnSpc>
              <a:spcBef>
                <a:spcPts val="0"/>
              </a:spcBef>
              <a:buClr>
                <a:schemeClr val="tx1"/>
              </a:buClr>
              <a:buFont typeface="Arial"/>
              <a:buChar char="•"/>
            </a:pPr>
            <a:r>
              <a:rPr lang="en-US" sz="1800" dirty="0"/>
              <a:t>Rapid, global provisioning &amp; simplified operations</a:t>
            </a:r>
          </a:p>
          <a:p>
            <a:pPr marL="173038" lvl="1" indent="-173038">
              <a:lnSpc>
                <a:spcPct val="100000"/>
              </a:lnSpc>
              <a:spcBef>
                <a:spcPts val="0"/>
              </a:spcBef>
              <a:buClr>
                <a:schemeClr val="tx1"/>
              </a:buClr>
              <a:buFont typeface="Arial"/>
              <a:buChar char="•"/>
            </a:pPr>
            <a:r>
              <a:rPr lang="en-US" sz="1800" dirty="0"/>
              <a:t>Secure and confidential permissioned blockchain</a:t>
            </a:r>
          </a:p>
          <a:p>
            <a:pPr marL="173038" lvl="1" indent="-173038">
              <a:lnSpc>
                <a:spcPct val="100000"/>
              </a:lnSpc>
              <a:spcBef>
                <a:spcPts val="0"/>
              </a:spcBef>
              <a:buClr>
                <a:schemeClr val="tx1"/>
              </a:buClr>
              <a:buFont typeface="Arial"/>
              <a:buChar char="•"/>
            </a:pPr>
            <a:r>
              <a:rPr lang="en-US" sz="1800" dirty="0"/>
              <a:t>Built-in </a:t>
            </a:r>
            <a:r>
              <a:rPr lang="en-US" sz="1800" dirty="0" err="1"/>
              <a:t>IdM</a:t>
            </a:r>
            <a:r>
              <a:rPr lang="en-US" sz="1800" dirty="0"/>
              <a:t> integration, HA, autonomous recovery, monitoring</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EXTENDS ENTERPRISE BOUNDARIES</a:t>
            </a:r>
          </a:p>
          <a:p>
            <a:pPr marL="173038" lvl="1" indent="-173038">
              <a:lnSpc>
                <a:spcPct val="100000"/>
              </a:lnSpc>
              <a:spcBef>
                <a:spcPts val="0"/>
              </a:spcBef>
              <a:buClr>
                <a:schemeClr val="tx1"/>
              </a:buClr>
              <a:buFont typeface="Arial"/>
              <a:buChar char="•"/>
            </a:pPr>
            <a:r>
              <a:rPr lang="en-US" sz="1800" dirty="0"/>
              <a:t>Plug-n-Play integration with Oracle SaaS and PaaS,          </a:t>
            </a:r>
            <a:br>
              <a:rPr lang="en-US" sz="1800" dirty="0"/>
            </a:br>
            <a:r>
              <a:rPr lang="en-US" sz="1800" dirty="0"/>
              <a:t>and custom/3</a:t>
            </a:r>
            <a:r>
              <a:rPr lang="en-US" sz="1800" baseline="30000" dirty="0"/>
              <a:t>rd</a:t>
            </a:r>
            <a:r>
              <a:rPr lang="en-US" sz="1800" dirty="0"/>
              <a:t> party cloud and on premises apps</a:t>
            </a:r>
          </a:p>
          <a:p>
            <a:pPr marL="173038" lvl="1" indent="-173038">
              <a:lnSpc>
                <a:spcPct val="100000"/>
              </a:lnSpc>
              <a:spcBef>
                <a:spcPts val="0"/>
              </a:spcBef>
              <a:buClr>
                <a:schemeClr val="tx1"/>
              </a:buClr>
              <a:buFont typeface="Arial"/>
              <a:buChar char="•"/>
            </a:pPr>
            <a:r>
              <a:rPr lang="en-US" sz="1800" dirty="0"/>
              <a:t>Out-of-the-box API access in Netsuite ERP, Flexcube core banking,      </a:t>
            </a:r>
            <a:br>
              <a:rPr lang="en-US" sz="1800" dirty="0"/>
            </a:br>
            <a:r>
              <a:rPr lang="en-US" sz="1800" dirty="0"/>
              <a:t>Open Banking API Platform</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SAAS BLOCKCHAIN APPLICATIONS</a:t>
            </a:r>
          </a:p>
          <a:p>
            <a:pPr marL="173038" lvl="1" indent="-173038">
              <a:lnSpc>
                <a:spcPct val="100000"/>
              </a:lnSpc>
              <a:spcBef>
                <a:spcPts val="0"/>
              </a:spcBef>
              <a:buClr>
                <a:schemeClr val="tx1"/>
              </a:buClr>
              <a:buFont typeface="Arial"/>
              <a:buChar char="•"/>
              <a:defRPr/>
            </a:pPr>
            <a:r>
              <a:rPr lang="en-US" sz="1800" dirty="0"/>
              <a:t>Supply chain track &amp; trace use cases and more</a:t>
            </a:r>
          </a:p>
          <a:p>
            <a:pPr marL="173038" lvl="1" indent="-173038">
              <a:lnSpc>
                <a:spcPct val="100000"/>
              </a:lnSpc>
              <a:spcBef>
                <a:spcPts val="0"/>
              </a:spcBef>
              <a:buClr>
                <a:schemeClr val="tx1"/>
              </a:buClr>
              <a:buFont typeface="Arial"/>
              <a:buChar char="•"/>
            </a:pPr>
            <a:endParaRPr lang="en-US" sz="1600" dirty="0"/>
          </a:p>
          <a:p>
            <a:pPr marL="0" lvl="1" indent="0">
              <a:lnSpc>
                <a:spcPct val="100000"/>
              </a:lnSpc>
              <a:spcBef>
                <a:spcPts val="0"/>
              </a:spcBef>
              <a:buClr>
                <a:schemeClr val="tx1"/>
              </a:buClr>
              <a:buNone/>
            </a:pPr>
            <a:endParaRPr lang="en-US" sz="1600" dirty="0"/>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22" name="Rounded Rectangle 18"/>
          <p:cNvSpPr/>
          <p:nvPr/>
        </p:nvSpPr>
        <p:spPr bwMode="gray">
          <a:xfrm>
            <a:off x="8137625" y="3176489"/>
            <a:ext cx="2299341" cy="1864108"/>
          </a:xfrm>
          <a:prstGeom prst="roundRect">
            <a:avLst>
              <a:gd name="adj" fmla="val 9036"/>
            </a:avLst>
          </a:prstGeom>
          <a:solidFill>
            <a:schemeClr val="accent5">
              <a:lumMod val="20000"/>
              <a:lumOff val="80000"/>
              <a:alpha val="31000"/>
            </a:schemeClr>
          </a:solidFill>
          <a:ln w="9525" cap="flat" cmpd="sng" algn="ctr">
            <a:solidFill>
              <a:schemeClr val="accent5">
                <a:alpha val="5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3" name="TextBox 44"/>
          <p:cNvSpPr txBox="1"/>
          <p:nvPr/>
        </p:nvSpPr>
        <p:spPr>
          <a:xfrm>
            <a:off x="9339669" y="4620117"/>
            <a:ext cx="804053" cy="29436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DISTRIBUTED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LEDGER</a:t>
            </a:r>
          </a:p>
        </p:txBody>
      </p:sp>
      <p:sp>
        <p:nvSpPr>
          <p:cNvPr id="224" name="TextBox 45"/>
          <p:cNvSpPr txBox="1"/>
          <p:nvPr/>
        </p:nvSpPr>
        <p:spPr>
          <a:xfrm>
            <a:off x="9654003" y="3978299"/>
            <a:ext cx="1098952" cy="236838"/>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CONSENSUS</a:t>
            </a:r>
          </a:p>
        </p:txBody>
      </p:sp>
      <p:sp>
        <p:nvSpPr>
          <p:cNvPr id="225" name="TextBox 46"/>
          <p:cNvSpPr txBox="1"/>
          <p:nvPr/>
        </p:nvSpPr>
        <p:spPr>
          <a:xfrm>
            <a:off x="9144837" y="3303102"/>
            <a:ext cx="1216273" cy="2523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SMART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CONTRACTS</a:t>
            </a:r>
          </a:p>
        </p:txBody>
      </p:sp>
      <p:sp>
        <p:nvSpPr>
          <p:cNvPr id="226" name="TextBox 49"/>
          <p:cNvSpPr txBox="1"/>
          <p:nvPr/>
        </p:nvSpPr>
        <p:spPr>
          <a:xfrm>
            <a:off x="8485374" y="3929152"/>
            <a:ext cx="685622" cy="28149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PRIVACY</a:t>
            </a:r>
          </a:p>
        </p:txBody>
      </p:sp>
      <p:sp>
        <p:nvSpPr>
          <p:cNvPr id="229" name="Freeform 162"/>
          <p:cNvSpPr>
            <a:spLocks noEditPoints="1"/>
          </p:cNvSpPr>
          <p:nvPr/>
        </p:nvSpPr>
        <p:spPr bwMode="auto">
          <a:xfrm>
            <a:off x="703612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1" name="Straight Arrow Connector 230"/>
          <p:cNvCxnSpPr/>
          <p:nvPr/>
        </p:nvCxnSpPr>
        <p:spPr>
          <a:xfrm>
            <a:off x="11217450"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2" name="Straight Arrow Connector 231"/>
          <p:cNvCxnSpPr/>
          <p:nvPr/>
        </p:nvCxnSpPr>
        <p:spPr>
          <a:xfrm>
            <a:off x="11217450"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3" name="Straight Arrow Connector 232"/>
          <p:cNvCxnSpPr/>
          <p:nvPr/>
        </p:nvCxnSpPr>
        <p:spPr>
          <a:xfrm flipH="1">
            <a:off x="7730188"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4" name="Straight Arrow Connector 233"/>
          <p:cNvCxnSpPr/>
          <p:nvPr/>
        </p:nvCxnSpPr>
        <p:spPr>
          <a:xfrm>
            <a:off x="9738707"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5" name="Straight Arrow Connector 234"/>
          <p:cNvCxnSpPr/>
          <p:nvPr/>
        </p:nvCxnSpPr>
        <p:spPr>
          <a:xfrm>
            <a:off x="7345919"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6" name="Straight Arrow Connector 235"/>
          <p:cNvCxnSpPr/>
          <p:nvPr/>
        </p:nvCxnSpPr>
        <p:spPr>
          <a:xfrm>
            <a:off x="7345919"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7" name="Straight Arrow Connector 236"/>
          <p:cNvCxnSpPr/>
          <p:nvPr/>
        </p:nvCxnSpPr>
        <p:spPr>
          <a:xfrm flipH="1">
            <a:off x="7730188"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8" name="Straight Arrow Connector 237"/>
          <p:cNvCxnSpPr/>
          <p:nvPr/>
        </p:nvCxnSpPr>
        <p:spPr>
          <a:xfrm>
            <a:off x="9738707"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grpSp>
        <p:nvGrpSpPr>
          <p:cNvPr id="8" name="Group 241"/>
          <p:cNvGrpSpPr>
            <a:grpSpLocks noChangeAspect="1"/>
          </p:cNvGrpSpPr>
          <p:nvPr/>
        </p:nvGrpSpPr>
        <p:grpSpPr>
          <a:xfrm>
            <a:off x="7102044" y="3667591"/>
            <a:ext cx="568456" cy="550228"/>
            <a:chOff x="3862084" y="5323592"/>
            <a:chExt cx="872077" cy="844116"/>
          </a:xfrm>
          <a:solidFill>
            <a:schemeClr val="accent2"/>
          </a:solidFill>
        </p:grpSpPr>
        <p:sp>
          <p:nvSpPr>
            <p:cNvPr id="268"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9" name="Group 242"/>
          <p:cNvGrpSpPr>
            <a:grpSpLocks noChangeAspect="1"/>
          </p:cNvGrpSpPr>
          <p:nvPr/>
        </p:nvGrpSpPr>
        <p:grpSpPr>
          <a:xfrm>
            <a:off x="8215125" y="3909035"/>
            <a:ext cx="240252" cy="320135"/>
            <a:chOff x="5048554" y="3554044"/>
            <a:chExt cx="593596" cy="790964"/>
          </a:xfrm>
          <a:solidFill>
            <a:schemeClr val="accent5"/>
          </a:solidFill>
        </p:grpSpPr>
        <p:sp>
          <p:nvSpPr>
            <p:cNvPr id="265"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6"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244" name="Freeform 238"/>
          <p:cNvSpPr>
            <a:spLocks noEditPoints="1"/>
          </p:cNvSpPr>
          <p:nvPr/>
        </p:nvSpPr>
        <p:spPr bwMode="auto">
          <a:xfrm>
            <a:off x="9285242" y="3943751"/>
            <a:ext cx="326657" cy="26221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0" name="Group 94"/>
          <p:cNvGrpSpPr>
            <a:grpSpLocks noChangeAspect="1"/>
          </p:cNvGrpSpPr>
          <p:nvPr/>
        </p:nvGrpSpPr>
        <p:grpSpPr bwMode="auto">
          <a:xfrm>
            <a:off x="8795268" y="4596511"/>
            <a:ext cx="477401" cy="366377"/>
            <a:chOff x="3059" y="1319"/>
            <a:chExt cx="516" cy="396"/>
          </a:xfrm>
          <a:solidFill>
            <a:schemeClr val="accent5"/>
          </a:solidFill>
        </p:grpSpPr>
        <p:sp>
          <p:nvSpPr>
            <p:cNvPr id="253" name="Freeform 96"/>
            <p:cNvSpPr>
              <a:spLocks noEditPoints="1"/>
            </p:cNvSpPr>
            <p:nvPr/>
          </p:nvSpPr>
          <p:spPr bwMode="auto">
            <a:xfrm>
              <a:off x="3072" y="1319"/>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4"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5"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6"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7"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8"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9"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0"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1"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2"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3"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4"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cxnSp>
        <p:nvCxnSpPr>
          <p:cNvPr id="246" name="Straight Arrow Connector 245"/>
          <p:cNvCxnSpPr/>
          <p:nvPr/>
        </p:nvCxnSpPr>
        <p:spPr>
          <a:xfrm>
            <a:off x="7754428" y="2870554"/>
            <a:ext cx="396481" cy="318055"/>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cxnSp>
        <p:nvCxnSpPr>
          <p:cNvPr id="247" name="Straight Arrow Connector 246"/>
          <p:cNvCxnSpPr/>
          <p:nvPr/>
        </p:nvCxnSpPr>
        <p:spPr>
          <a:xfrm>
            <a:off x="10425677" y="5023487"/>
            <a:ext cx="40242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8" name="Straight Arrow Connector 247"/>
          <p:cNvCxnSpPr/>
          <p:nvPr/>
        </p:nvCxnSpPr>
        <p:spPr>
          <a:xfrm flipH="1">
            <a:off x="7754428" y="5040597"/>
            <a:ext cx="38319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9" name="Straight Arrow Connector 248"/>
          <p:cNvCxnSpPr/>
          <p:nvPr/>
        </p:nvCxnSpPr>
        <p:spPr>
          <a:xfrm flipH="1">
            <a:off x="10421887" y="2870554"/>
            <a:ext cx="383198" cy="322826"/>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grpSp>
        <p:nvGrpSpPr>
          <p:cNvPr id="11" name="Group 249"/>
          <p:cNvGrpSpPr/>
          <p:nvPr/>
        </p:nvGrpSpPr>
        <p:grpSpPr>
          <a:xfrm>
            <a:off x="8851422" y="3271896"/>
            <a:ext cx="277426" cy="281564"/>
            <a:chOff x="4060178" y="5582550"/>
            <a:chExt cx="511714" cy="519346"/>
          </a:xfrm>
          <a:solidFill>
            <a:schemeClr val="accent5"/>
          </a:solidFill>
        </p:grpSpPr>
        <p:sp>
          <p:nvSpPr>
            <p:cNvPr id="251"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p:cNvSpPr/>
            <p:nvPr/>
          </p:nvSpPr>
          <p:spPr>
            <a:xfrm>
              <a:off x="4071723" y="5913747"/>
              <a:ext cx="211539" cy="128919"/>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grpSp>
        <p:nvGrpSpPr>
          <p:cNvPr id="65" name="Group 64"/>
          <p:cNvGrpSpPr/>
          <p:nvPr/>
        </p:nvGrpSpPr>
        <p:grpSpPr>
          <a:xfrm>
            <a:off x="10839906" y="285137"/>
            <a:ext cx="816731" cy="554086"/>
            <a:chOff x="10449508" y="269261"/>
            <a:chExt cx="1365890" cy="926645"/>
          </a:xfrm>
        </p:grpSpPr>
        <p:sp>
          <p:nvSpPr>
            <p:cNvPr id="66" name="Freeform 1">
              <a:extLst>
                <a:ext uri="{FF2B5EF4-FFF2-40B4-BE49-F238E27FC236}">
                  <a16:creationId xmlns:a16="http://schemas.microsoft.com/office/drawing/2014/main" id="{552777B6-A81D-BF42-B7E9-B8B58131DB84}"/>
                </a:ext>
              </a:extLst>
            </p:cNvPr>
            <p:cNvSpPr>
              <a:spLocks noChangeAspect="1"/>
            </p:cNvSpPr>
            <p:nvPr/>
          </p:nvSpPr>
          <p:spPr>
            <a:xfrm>
              <a:off x="10830236" y="625051"/>
              <a:ext cx="624548" cy="570855"/>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bg1">
                <a:lumMod val="50000"/>
              </a:schemeClr>
            </a:solidFill>
            <a:ln>
              <a:noFill/>
            </a:ln>
          </p:spPr>
        </p:sp>
        <p:sp>
          <p:nvSpPr>
            <p:cNvPr id="67" name="Freeform 6">
              <a:extLst>
                <a:ext uri="{FF2B5EF4-FFF2-40B4-BE49-F238E27FC236}">
                  <a16:creationId xmlns:a16="http://schemas.microsoft.com/office/drawing/2014/main" id="{3EA1C3B8-E9DD-4D2C-8CF9-29288607A9B0}"/>
                </a:ext>
              </a:extLst>
            </p:cNvPr>
            <p:cNvSpPr>
              <a:spLocks noChangeArrowheads="1"/>
            </p:cNvSpPr>
            <p:nvPr/>
          </p:nvSpPr>
          <p:spPr bwMode="auto">
            <a:xfrm>
              <a:off x="10449508" y="269261"/>
              <a:ext cx="1365890" cy="768219"/>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68" name="Freeform 162"/>
          <p:cNvSpPr>
            <a:spLocks noEditPoints="1"/>
          </p:cNvSpPr>
          <p:nvPr/>
        </p:nvSpPr>
        <p:spPr bwMode="auto">
          <a:xfrm>
            <a:off x="7036120"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9" name="Freeform 162"/>
          <p:cNvSpPr>
            <a:spLocks noEditPoints="1"/>
          </p:cNvSpPr>
          <p:nvPr/>
        </p:nvSpPr>
        <p:spPr bwMode="auto">
          <a:xfrm>
            <a:off x="10844186"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0" name="Freeform 162"/>
          <p:cNvSpPr>
            <a:spLocks noEditPoints="1"/>
          </p:cNvSpPr>
          <p:nvPr/>
        </p:nvSpPr>
        <p:spPr bwMode="auto">
          <a:xfrm>
            <a:off x="1093806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1" name="Group 241"/>
          <p:cNvGrpSpPr>
            <a:grpSpLocks noChangeAspect="1"/>
          </p:cNvGrpSpPr>
          <p:nvPr/>
        </p:nvGrpSpPr>
        <p:grpSpPr>
          <a:xfrm>
            <a:off x="8964579" y="2169786"/>
            <a:ext cx="568456" cy="550228"/>
            <a:chOff x="3862084" y="5323592"/>
            <a:chExt cx="872077" cy="844116"/>
          </a:xfrm>
          <a:solidFill>
            <a:schemeClr val="accent2"/>
          </a:solidFill>
        </p:grpSpPr>
        <p:sp>
          <p:nvSpPr>
            <p:cNvPr id="72"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4"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5" name="Group 241"/>
          <p:cNvGrpSpPr>
            <a:grpSpLocks noChangeAspect="1"/>
          </p:cNvGrpSpPr>
          <p:nvPr/>
        </p:nvGrpSpPr>
        <p:grpSpPr>
          <a:xfrm>
            <a:off x="8964579" y="5352899"/>
            <a:ext cx="568456" cy="550228"/>
            <a:chOff x="3862084" y="5323592"/>
            <a:chExt cx="872077" cy="844116"/>
          </a:xfrm>
          <a:solidFill>
            <a:schemeClr val="accent2"/>
          </a:solidFill>
        </p:grpSpPr>
        <p:sp>
          <p:nvSpPr>
            <p:cNvPr id="76"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7"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8"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9" name="Group 241"/>
          <p:cNvGrpSpPr>
            <a:grpSpLocks noChangeAspect="1"/>
          </p:cNvGrpSpPr>
          <p:nvPr/>
        </p:nvGrpSpPr>
        <p:grpSpPr>
          <a:xfrm>
            <a:off x="10969797" y="3668637"/>
            <a:ext cx="568456" cy="550228"/>
            <a:chOff x="3862084" y="5323592"/>
            <a:chExt cx="872077" cy="844116"/>
          </a:xfrm>
          <a:solidFill>
            <a:schemeClr val="accent2"/>
          </a:solidFill>
        </p:grpSpPr>
        <p:sp>
          <p:nvSpPr>
            <p:cNvPr id="80"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83"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9113899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ounded Rectangle 144">
            <a:extLst>
              <a:ext uri="{FF2B5EF4-FFF2-40B4-BE49-F238E27FC236}">
                <a16:creationId xmlns:a16="http://schemas.microsoft.com/office/drawing/2014/main" id="{F65270B6-9890-9242-BF84-A5A5C98B1B5E}"/>
              </a:ext>
            </a:extLst>
          </p:cNvPr>
          <p:cNvSpPr/>
          <p:nvPr/>
        </p:nvSpPr>
        <p:spPr bwMode="gray">
          <a:xfrm>
            <a:off x="5081433" y="1392434"/>
            <a:ext cx="6465525" cy="4096976"/>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1811" y="406400"/>
            <a:ext cx="11394577" cy="534126"/>
          </a:xfrm>
        </p:spPr>
        <p:txBody>
          <a:bodyPr/>
          <a:lstStyle/>
          <a:p>
            <a:r>
              <a:rPr lang="en-US" dirty="0"/>
              <a:t>Effort Required To Deliver Enterprise–Grade Blockchain</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19CC76ED-4BC8-7249-93BB-527EC6895E64}"/>
              </a:ext>
            </a:extLst>
          </p:cNvPr>
          <p:cNvGrpSpPr/>
          <p:nvPr/>
        </p:nvGrpSpPr>
        <p:grpSpPr>
          <a:xfrm>
            <a:off x="2987822" y="1947851"/>
            <a:ext cx="1664830" cy="698710"/>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Applications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(Client SDK)</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8466" y="1250468"/>
            <a:ext cx="9835797" cy="3550911"/>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5701" y="1667423"/>
            <a:ext cx="10109100" cy="2848050"/>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lumMod val="50000"/>
                    </a:srgbClr>
                  </a:solidFill>
                  <a:effectLst/>
                  <a:uLnTx/>
                  <a:uFillTx/>
                  <a:latin typeface="Calibri"/>
                  <a:ea typeface="+mn-ea"/>
                  <a:cs typeface="+mn-cs"/>
                </a:rPr>
                <a:t>Distributed Ledger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3837" y="2050072"/>
            <a:ext cx="9203933" cy="2466387"/>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t>Smart Contract </a:t>
              </a:r>
              <a:b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dirty="0">
                  <a:ln>
                    <a:noFill/>
                  </a:ln>
                  <a:solidFill>
                    <a:srgbClr val="007395">
                      <a:lumMod val="50000"/>
                    </a:srgbClr>
                  </a:solidFill>
                  <a:effectLst/>
                  <a:uLnTx/>
                  <a:uFillTx/>
                  <a:latin typeface="Calibri"/>
                  <a:ea typeface="+mn-ea"/>
                  <a:cs typeface="+mn-cs"/>
                </a:rPr>
                <a:t>(aka Chaincode) </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2075" y="1920084"/>
            <a:ext cx="3527878" cy="3422125"/>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4" name="Group 3"/>
          <p:cNvGrpSpPr/>
          <p:nvPr/>
        </p:nvGrpSpPr>
        <p:grpSpPr>
          <a:xfrm>
            <a:off x="900189" y="1775352"/>
            <a:ext cx="10027255" cy="2005980"/>
            <a:chOff x="900189" y="1775352"/>
            <a:chExt cx="10027255" cy="2005980"/>
          </a:xfrm>
        </p:grpSpPr>
        <p:grpSp>
          <p:nvGrpSpPr>
            <p:cNvPr id="184" name="Group 183">
              <a:extLst>
                <a:ext uri="{FF2B5EF4-FFF2-40B4-BE49-F238E27FC236}">
                  <a16:creationId xmlns:a16="http://schemas.microsoft.com/office/drawing/2014/main" id="{AC40A378-E810-E64F-AC68-078A8AE3B6F3}"/>
                </a:ext>
              </a:extLst>
            </p:cNvPr>
            <p:cNvGrpSpPr/>
            <p:nvPr/>
          </p:nvGrpSpPr>
          <p:grpSpPr>
            <a:xfrm>
              <a:off x="900189" y="1985449"/>
              <a:ext cx="10027255" cy="1325153"/>
              <a:chOff x="900189" y="2410240"/>
              <a:chExt cx="10027255" cy="1325153"/>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262907"/>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8550" y="1775352"/>
              <a:ext cx="1298770" cy="19346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8691" y="2587766"/>
              <a:ext cx="304227" cy="1193566"/>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2652" y="2384389"/>
            <a:ext cx="1678927" cy="1652590"/>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0188" y="2526413"/>
            <a:ext cx="8411449" cy="1622171"/>
            <a:chOff x="900188" y="2970660"/>
            <a:chExt cx="8411449" cy="1622171"/>
          </a:xfrm>
        </p:grpSpPr>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82FD931A-B1E0-3A40-826C-571166B0BBDC}"/>
              </a:ext>
            </a:extLst>
          </p:cNvPr>
          <p:cNvCxnSpPr>
            <a:cxnSpLocks/>
            <a:stCxn id="106" idx="3"/>
          </p:cNvCxnSpPr>
          <p:nvPr/>
        </p:nvCxnSpPr>
        <p:spPr>
          <a:xfrm flipV="1">
            <a:off x="4652652" y="1934738"/>
            <a:ext cx="3530487" cy="44965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18911" y="2601768"/>
            <a:ext cx="263765" cy="263765"/>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4689" y="2983178"/>
            <a:ext cx="318850" cy="199605"/>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42245" y="5878575"/>
            <a:ext cx="6504714" cy="430680"/>
          </a:xfrm>
          <a:prstGeom prst="rect">
            <a:avLst/>
          </a:prstGeom>
          <a:effectLst/>
        </p:spPr>
      </p:pic>
      <p:sp>
        <p:nvSpPr>
          <p:cNvPr id="3" name="Up-Down Arrow 2"/>
          <p:cNvSpPr/>
          <p:nvPr/>
        </p:nvSpPr>
        <p:spPr bwMode="gray">
          <a:xfrm>
            <a:off x="8193780" y="5361666"/>
            <a:ext cx="244250" cy="567912"/>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74299" y="1415494"/>
            <a:ext cx="1737238" cy="373506"/>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79589" y="1443798"/>
            <a:ext cx="1374131" cy="490940"/>
          </a:xfrm>
          <a:prstGeom prst="rect">
            <a:avLst/>
          </a:prstGeom>
          <a:noFill/>
          <a:extLst>
            <a:ext uri="{909E8E84-426E-40dd-AFC4-6F175D3DCCD1}">
              <a14:hiddenFill xmlns:a14="http://schemas.microsoft.com/office/drawing/2010/main" xmlns="">
                <a:solidFill>
                  <a:srgbClr val="FFFFFF"/>
                </a:solidFill>
              </a14:hiddenFill>
            </a:ext>
          </a:extLst>
        </p:spPr>
      </p:pic>
      <p:sp>
        <p:nvSpPr>
          <p:cNvPr id="195"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7" name="Straight Connector 6"/>
          <p:cNvCxnSpPr/>
          <p:nvPr/>
        </p:nvCxnSpPr>
        <p:spPr>
          <a:xfrm>
            <a:off x="518911" y="3310602"/>
            <a:ext cx="4395989" cy="0"/>
          </a:xfrm>
          <a:prstGeom prst="line">
            <a:avLst/>
          </a:prstGeom>
          <a:ln w="6350">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682070">
            <a:off x="4936090" y="2926882"/>
            <a:ext cx="1012294" cy="17250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mn-ea"/>
                <a:cs typeface="+mn-cs"/>
              </a:rPr>
              <a:t>async</a:t>
            </a:r>
          </a:p>
        </p:txBody>
      </p:sp>
      <p:grpSp>
        <p:nvGrpSpPr>
          <p:cNvPr id="13" name="Group 12"/>
          <p:cNvGrpSpPr/>
          <p:nvPr/>
        </p:nvGrpSpPr>
        <p:grpSpPr>
          <a:xfrm>
            <a:off x="286341" y="3854702"/>
            <a:ext cx="2258554" cy="1924632"/>
            <a:chOff x="494689" y="3854702"/>
            <a:chExt cx="2258554" cy="1924632"/>
          </a:xfrm>
        </p:grpSpPr>
        <p:pic>
          <p:nvPicPr>
            <p:cNvPr id="5122"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3868616"/>
              <a:ext cx="247838" cy="247838"/>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a:extLst>
                <a:ext uri="{FF2B5EF4-FFF2-40B4-BE49-F238E27FC236}">
                  <a16:creationId xmlns:a16="http://schemas.microsoft.com/office/drawing/2014/main" id="{6F3BFDAE-9CBD-BD43-9B4D-B2927A9CD093}"/>
                </a:ext>
              </a:extLst>
            </p:cNvPr>
            <p:cNvSpPr/>
            <p:nvPr/>
          </p:nvSpPr>
          <p:spPr bwMode="gray">
            <a:xfrm>
              <a:off x="900189" y="3854702"/>
              <a:ext cx="1853054" cy="1924632"/>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Identity Management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rPr>
                <a:t>(for member enrollment)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Fault Tolerant Event Hub </a:t>
              </a:r>
              <a:r>
                <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rPr>
                <a:t>(for ordering event mgmt.)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Container Lifecycle Management </a:t>
              </a:r>
              <a:r>
                <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rPr>
                <a:t>(for system and chaincode containers)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Configuration &amp; Monitoring Tools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p:txBody>
        </p:sp>
        <p:pic>
          <p:nvPicPr>
            <p:cNvPr id="134"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4297335"/>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4760781"/>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5366027"/>
              <a:ext cx="247838" cy="247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2654052" y="3854701"/>
            <a:ext cx="2129157" cy="1756397"/>
            <a:chOff x="2654052" y="3854701"/>
            <a:chExt cx="2129157" cy="1756397"/>
          </a:xfrm>
        </p:grpSpPr>
        <p:sp>
          <p:nvSpPr>
            <p:cNvPr id="136" name="Rectangle 135">
              <a:extLst>
                <a:ext uri="{FF2B5EF4-FFF2-40B4-BE49-F238E27FC236}">
                  <a16:creationId xmlns:a16="http://schemas.microsoft.com/office/drawing/2014/main" id="{6F3BFDAE-9CBD-BD43-9B4D-B2927A9CD093}"/>
                </a:ext>
              </a:extLst>
            </p:cNvPr>
            <p:cNvSpPr/>
            <p:nvPr/>
          </p:nvSpPr>
          <p:spPr bwMode="gray">
            <a:xfrm>
              <a:off x="3016397" y="3854701"/>
              <a:ext cx="1766812" cy="1756397"/>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Autonomous Recovery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rPr>
                <a:t>(when components fail)</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Managed Patching &amp; Upgrades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Elastic scaling on demand</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Multi-datacenter DR</a:t>
              </a:r>
              <a:b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br>
              <a:r>
                <a:rPr kumimoji="0" lang="en-US" sz="1050" b="0" i="0" u="none" strike="noStrike" kern="1200" cap="none" spc="0" normalizeH="0" baseline="0" noProof="0" dirty="0">
                  <a:ln>
                    <a:noFill/>
                  </a:ln>
                  <a:solidFill>
                    <a:srgbClr val="F80000">
                      <a:lumMod val="75000"/>
                    </a:srgbClr>
                  </a:solidFill>
                  <a:effectLst/>
                  <a:uLnTx/>
                  <a:uFillTx/>
                  <a:latin typeface="Calibri"/>
                  <a:ea typeface="+mn-ea"/>
                  <a:cs typeface="+mn-cs"/>
                </a:rPr>
                <a:t>(with backup of ledger and config info)</a:t>
              </a:r>
            </a:p>
          </p:txBody>
        </p:sp>
        <p:pic>
          <p:nvPicPr>
            <p:cNvPr id="139"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3864396"/>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4293115"/>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4809612"/>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5282840"/>
              <a:ext cx="247838" cy="24783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1095375" y="3430466"/>
            <a:ext cx="3009900" cy="350865"/>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Bring your own…</a:t>
            </a:r>
          </a:p>
        </p:txBody>
      </p:sp>
    </p:spTree>
    <p:extLst>
      <p:ext uri="{BB962C8B-B14F-4D97-AF65-F5344CB8AC3E}">
        <p14:creationId xmlns:p14="http://schemas.microsoft.com/office/powerpoint/2010/main" val="340075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500"/>
                                        <p:tgtEl>
                                          <p:spTgt spid="17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500"/>
                                        <p:tgtEl>
                                          <p:spTgt spid="1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par>
                          <p:cTn id="57" fill="hold">
                            <p:stCondLst>
                              <p:cond delay="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16"/>
                                        </p:tgtEl>
                                        <p:attrNameLst>
                                          <p:attrName>style.visibility</p:attrName>
                                        </p:attrNameLst>
                                      </p:cBhvr>
                                      <p:to>
                                        <p:strVal val="visible"/>
                                      </p:to>
                                    </p:set>
                                    <p:animEffect transition="in" filter="wipe(down)">
                                      <p:cBhvr>
                                        <p:cTn id="70" dur="500"/>
                                        <p:tgtEl>
                                          <p:spTgt spid="116"/>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circle(in)">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up)">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13" grpId="0" animBg="1"/>
      <p:bldP spid="3" grpId="0" animBg="1"/>
      <p:bldP spid="5"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848550" y="1150774"/>
            <a:ext cx="6508967" cy="4095909"/>
            <a:chOff x="4848226" y="1184906"/>
            <a:chExt cx="6510662" cy="4096976"/>
          </a:xfrm>
        </p:grpSpPr>
        <p:sp>
          <p:nvSpPr>
            <p:cNvPr id="136" name="Rounded Rectangle 135">
              <a:extLst>
                <a:ext uri="{FF2B5EF4-FFF2-40B4-BE49-F238E27FC236}">
                  <a16:creationId xmlns:a16="http://schemas.microsoft.com/office/drawing/2014/main" id="{F65270B6-9890-9242-BF84-A5A5C98B1B5E}"/>
                </a:ext>
              </a:extLst>
            </p:cNvPr>
            <p:cNvSpPr/>
            <p:nvPr/>
          </p:nvSpPr>
          <p:spPr bwMode="gray">
            <a:xfrm>
              <a:off x="4848226" y="1184906"/>
              <a:ext cx="6510662" cy="4096976"/>
            </a:xfrm>
            <a:prstGeom prst="roundRect">
              <a:avLst>
                <a:gd name="adj" fmla="val 3202"/>
              </a:avLst>
            </a:prstGeom>
            <a:solidFill>
              <a:srgbClr val="7FA7B2"/>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p:cNvGrpSpPr/>
            <p:nvPr/>
          </p:nvGrpSpPr>
          <p:grpSpPr>
            <a:xfrm>
              <a:off x="4901346" y="1234845"/>
              <a:ext cx="6359449" cy="3971784"/>
              <a:chOff x="4901346" y="1234845"/>
              <a:chExt cx="6359449" cy="3971784"/>
            </a:xfrm>
          </p:grpSpPr>
          <p:sp>
            <p:nvSpPr>
              <p:cNvPr id="19" name="Oval 18"/>
              <p:cNvSpPr/>
              <p:nvPr/>
            </p:nvSpPr>
            <p:spPr bwMode="gray">
              <a:xfrm>
                <a:off x="53176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7" name="Oval 136"/>
              <p:cNvSpPr/>
              <p:nvPr/>
            </p:nvSpPr>
            <p:spPr bwMode="gray">
              <a:xfrm>
                <a:off x="4901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9" name="Oval 138"/>
              <p:cNvSpPr/>
              <p:nvPr/>
            </p:nvSpPr>
            <p:spPr bwMode="gray">
              <a:xfrm>
                <a:off x="61509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0" name="Oval 139"/>
              <p:cNvSpPr/>
              <p:nvPr/>
            </p:nvSpPr>
            <p:spPr bwMode="gray">
              <a:xfrm>
                <a:off x="57343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Oval 140"/>
              <p:cNvSpPr/>
              <p:nvPr/>
            </p:nvSpPr>
            <p:spPr bwMode="gray">
              <a:xfrm>
                <a:off x="698419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2" name="Oval 141"/>
              <p:cNvSpPr/>
              <p:nvPr/>
            </p:nvSpPr>
            <p:spPr bwMode="gray">
              <a:xfrm>
                <a:off x="65675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Oval 142"/>
              <p:cNvSpPr/>
              <p:nvPr/>
            </p:nvSpPr>
            <p:spPr bwMode="gray">
              <a:xfrm>
                <a:off x="781745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Oval 143"/>
              <p:cNvSpPr/>
              <p:nvPr/>
            </p:nvSpPr>
            <p:spPr bwMode="gray">
              <a:xfrm>
                <a:off x="740082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7" name="Oval 146"/>
              <p:cNvSpPr/>
              <p:nvPr/>
            </p:nvSpPr>
            <p:spPr bwMode="gray">
              <a:xfrm>
                <a:off x="865071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8" name="Oval 147"/>
              <p:cNvSpPr/>
              <p:nvPr/>
            </p:nvSpPr>
            <p:spPr bwMode="gray">
              <a:xfrm>
                <a:off x="823408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9" name="Oval 148"/>
              <p:cNvSpPr/>
              <p:nvPr/>
            </p:nvSpPr>
            <p:spPr bwMode="gray">
              <a:xfrm>
                <a:off x="94839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0" name="Oval 149"/>
              <p:cNvSpPr/>
              <p:nvPr/>
            </p:nvSpPr>
            <p:spPr bwMode="gray">
              <a:xfrm>
                <a:off x="9067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Oval 150"/>
              <p:cNvSpPr/>
              <p:nvPr/>
            </p:nvSpPr>
            <p:spPr bwMode="gray">
              <a:xfrm>
                <a:off x="103172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2" name="Oval 151"/>
              <p:cNvSpPr/>
              <p:nvPr/>
            </p:nvSpPr>
            <p:spPr bwMode="gray">
              <a:xfrm>
                <a:off x="99006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3" name="Oval 152"/>
              <p:cNvSpPr/>
              <p:nvPr/>
            </p:nvSpPr>
            <p:spPr bwMode="gray">
              <a:xfrm>
                <a:off x="11150499"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4" name="Oval 153"/>
              <p:cNvSpPr/>
              <p:nvPr/>
            </p:nvSpPr>
            <p:spPr bwMode="gray">
              <a:xfrm>
                <a:off x="107338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5" name="Oval 154"/>
              <p:cNvSpPr/>
              <p:nvPr/>
            </p:nvSpPr>
            <p:spPr bwMode="gray">
              <a:xfrm rot="10800000">
                <a:off x="4901346" y="2101956"/>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6" name="Oval 155"/>
              <p:cNvSpPr/>
              <p:nvPr/>
            </p:nvSpPr>
            <p:spPr bwMode="gray">
              <a:xfrm rot="10800000">
                <a:off x="4901346" y="1673717"/>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7" name="Oval 156"/>
              <p:cNvSpPr/>
              <p:nvPr/>
            </p:nvSpPr>
            <p:spPr bwMode="gray">
              <a:xfrm rot="10800000">
                <a:off x="4901346" y="2958434"/>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9" name="Oval 158"/>
              <p:cNvSpPr/>
              <p:nvPr/>
            </p:nvSpPr>
            <p:spPr bwMode="gray">
              <a:xfrm rot="10800000">
                <a:off x="4901346" y="253019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0" name="Oval 159"/>
              <p:cNvSpPr/>
              <p:nvPr/>
            </p:nvSpPr>
            <p:spPr bwMode="gray">
              <a:xfrm rot="10800000">
                <a:off x="4901347" y="3814912"/>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1" name="Oval 160"/>
              <p:cNvSpPr/>
              <p:nvPr/>
            </p:nvSpPr>
            <p:spPr bwMode="gray">
              <a:xfrm rot="10800000">
                <a:off x="4901346" y="3386673"/>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2" name="Oval 161"/>
              <p:cNvSpPr/>
              <p:nvPr/>
            </p:nvSpPr>
            <p:spPr bwMode="gray">
              <a:xfrm rot="10800000">
                <a:off x="4901347" y="4671390"/>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3" name="Oval 162"/>
              <p:cNvSpPr/>
              <p:nvPr/>
            </p:nvSpPr>
            <p:spPr bwMode="gray">
              <a:xfrm rot="10800000">
                <a:off x="4901347" y="4243151"/>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72" name="Oval 171"/>
              <p:cNvSpPr/>
              <p:nvPr/>
            </p:nvSpPr>
            <p:spPr bwMode="gray">
              <a:xfrm rot="10800000">
                <a:off x="4901347" y="509962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grpSp>
      <p:sp>
        <p:nvSpPr>
          <p:cNvPr id="145" name="Rounded Rectangle 144">
            <a:extLst>
              <a:ext uri="{FF2B5EF4-FFF2-40B4-BE49-F238E27FC236}">
                <a16:creationId xmlns:a16="http://schemas.microsoft.com/office/drawing/2014/main" id="{F65270B6-9890-9242-BF84-A5A5C98B1B5E}"/>
              </a:ext>
            </a:extLst>
          </p:cNvPr>
          <p:cNvSpPr/>
          <p:nvPr/>
        </p:nvSpPr>
        <p:spPr bwMode="gray">
          <a:xfrm>
            <a:off x="5080363" y="1392964"/>
            <a:ext cx="6465176" cy="4810517"/>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3261" y="407187"/>
            <a:ext cx="11391610" cy="533987"/>
          </a:xfrm>
        </p:spPr>
        <p:txBody>
          <a:bodyPr/>
          <a:lstStyle/>
          <a:p>
            <a:r>
              <a:rPr lang="en-US" dirty="0"/>
              <a:t>Comprehensive Blockchain Platform</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12</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19BA849-6603-2E48-8CB0-8ADEFCA520B0}"/>
              </a:ext>
            </a:extLst>
          </p:cNvPr>
          <p:cNvSpPr txBox="1"/>
          <p:nvPr/>
        </p:nvSpPr>
        <p:spPr>
          <a:xfrm>
            <a:off x="9835585" y="2561114"/>
            <a:ext cx="1354401" cy="30623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Membership </a:t>
            </a:r>
            <a:b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b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Service</a:t>
            </a:r>
          </a:p>
        </p:txBody>
      </p:sp>
      <p:grpSp>
        <p:nvGrpSpPr>
          <p:cNvPr id="184" name="Group 183">
            <a:extLst>
              <a:ext uri="{FF2B5EF4-FFF2-40B4-BE49-F238E27FC236}">
                <a16:creationId xmlns:a16="http://schemas.microsoft.com/office/drawing/2014/main" id="{AC40A378-E810-E64F-AC68-078A8AE3B6F3}"/>
              </a:ext>
            </a:extLst>
          </p:cNvPr>
          <p:cNvGrpSpPr/>
          <p:nvPr/>
        </p:nvGrpSpPr>
        <p:grpSpPr>
          <a:xfrm>
            <a:off x="901543" y="1985826"/>
            <a:ext cx="10024644" cy="1396981"/>
            <a:chOff x="900189" y="2410240"/>
            <a:chExt cx="10027255" cy="1397345"/>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335099"/>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id="{19CC76ED-4BC8-7249-93BB-527EC6895E64}"/>
              </a:ext>
            </a:extLst>
          </p:cNvPr>
          <p:cNvGrpSpPr/>
          <p:nvPr/>
        </p:nvGrpSpPr>
        <p:grpSpPr>
          <a:xfrm>
            <a:off x="2988631" y="2083279"/>
            <a:ext cx="1664396" cy="698528"/>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Applications</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9912" y="1251037"/>
            <a:ext cx="9833236" cy="3549986"/>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7141" y="1667882"/>
            <a:ext cx="10106467" cy="2847308"/>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lumMod val="50000"/>
                    </a:srgbClr>
                  </a:solidFill>
                  <a:effectLst/>
                  <a:uLnTx/>
                  <a:uFillTx/>
                  <a:latin typeface="Calibri"/>
                  <a:ea typeface="+mn-ea"/>
                  <a:cs typeface="+mn-cs"/>
                </a:rPr>
                <a:t>Distributed Ledger  </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5276" y="2050432"/>
            <a:ext cx="9201536" cy="2465745"/>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t>Smart Contracts </a:t>
              </a:r>
              <a:b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dirty="0">
                  <a:ln>
                    <a:noFill/>
                  </a:ln>
                  <a:solidFill>
                    <a:srgbClr val="007395">
                      <a:lumMod val="50000"/>
                    </a:srgbClr>
                  </a:solidFill>
                  <a:effectLst/>
                  <a:uLnTx/>
                  <a:uFillTx/>
                  <a:latin typeface="Calibri"/>
                  <a:ea typeface="+mn-ea"/>
                  <a:cs typeface="+mn-cs"/>
                </a:rPr>
                <a:t>(aka Chaincode)</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1917" y="1920478"/>
            <a:ext cx="3526959" cy="3421234"/>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7851" y="1775782"/>
            <a:ext cx="1298432" cy="19341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7613" y="2997810"/>
            <a:ext cx="304148" cy="783431"/>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3027" y="2519703"/>
            <a:ext cx="1747693" cy="157262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1541" y="2526648"/>
            <a:ext cx="8440311" cy="1698716"/>
            <a:chOff x="900188" y="2970660"/>
            <a:chExt cx="8442510" cy="1699158"/>
          </a:xfrm>
        </p:grpSpPr>
        <p:sp>
          <p:nvSpPr>
            <p:cNvPr id="45" name="TextBox 44">
              <a:extLst>
                <a:ext uri="{FF2B5EF4-FFF2-40B4-BE49-F238E27FC236}">
                  <a16:creationId xmlns:a16="http://schemas.microsoft.com/office/drawing/2014/main"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20365" y="2601985"/>
            <a:ext cx="263696" cy="26369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6147" y="3031411"/>
            <a:ext cx="318767" cy="199553"/>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email">
            <a:extLst>
              <a:ext uri="{28A0092B-C50C-407E-A947-70E740481C1C}">
                <a14:useLocalDpi xmlns:a14="http://schemas.microsoft.com/office/drawing/2010/main" val="0"/>
              </a:ext>
            </a:extLst>
          </a:blip>
          <a:srcRect l="312" t="67686" r="12913" b="21464"/>
          <a:stretch/>
        </p:blipFill>
        <p:spPr>
          <a:xfrm>
            <a:off x="5042519" y="5877937"/>
            <a:ext cx="6503020" cy="430568"/>
          </a:xfrm>
          <a:prstGeom prst="rect">
            <a:avLst/>
          </a:prstGeom>
          <a:effectLst/>
        </p:spPr>
      </p:pic>
      <p:sp>
        <p:nvSpPr>
          <p:cNvPr id="3" name="Up-Down Arrow 2"/>
          <p:cNvSpPr/>
          <p:nvPr/>
        </p:nvSpPr>
        <p:spPr bwMode="gray">
          <a:xfrm>
            <a:off x="8193233" y="5293597"/>
            <a:ext cx="244186" cy="637319"/>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1" name="Group 50">
            <a:extLst>
              <a:ext uri="{FF2B5EF4-FFF2-40B4-BE49-F238E27FC236}">
                <a16:creationId xmlns:a16="http://schemas.microsoft.com/office/drawing/2014/main" id="{D4807741-66B2-944E-B280-3BF2CDCACFBF}"/>
              </a:ext>
            </a:extLst>
          </p:cNvPr>
          <p:cNvGrpSpPr/>
          <p:nvPr/>
        </p:nvGrpSpPr>
        <p:grpSpPr>
          <a:xfrm>
            <a:off x="912690" y="2528204"/>
            <a:ext cx="5798886" cy="1624849"/>
            <a:chOff x="18185" y="3230117"/>
            <a:chExt cx="5800397" cy="1559405"/>
          </a:xfrm>
          <a:solidFill>
            <a:schemeClr val="accent6"/>
          </a:solidFill>
        </p:grpSpPr>
        <p:sp>
          <p:nvSpPr>
            <p:cNvPr id="52" name="Rectangle 51">
              <a:extLst>
                <a:ext uri="{FF2B5EF4-FFF2-40B4-BE49-F238E27FC236}">
                  <a16:creationId xmlns:a16="http://schemas.microsoft.com/office/drawing/2014/main" id="{CB33F91E-101C-994B-B059-0486163651FA}"/>
                </a:ext>
              </a:extLst>
            </p:cNvPr>
            <p:cNvSpPr/>
            <p:nvPr/>
          </p:nvSpPr>
          <p:spPr bwMode="gray">
            <a:xfrm>
              <a:off x="18185" y="4317036"/>
              <a:ext cx="144728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913F"/>
                  </a:solidFill>
                  <a:effectLst/>
                  <a:uLnTx/>
                  <a:uFillTx/>
                  <a:latin typeface="Calibri"/>
                  <a:ea typeface="+mn-ea"/>
                  <a:cs typeface="+mn-cs"/>
                </a:rPr>
                <a:t>REST Proxy</a:t>
              </a:r>
            </a:p>
          </p:txBody>
        </p:sp>
        <p:grpSp>
          <p:nvGrpSpPr>
            <p:cNvPr id="53" name="Group 52">
              <a:extLst>
                <a:ext uri="{FF2B5EF4-FFF2-40B4-BE49-F238E27FC236}">
                  <a16:creationId xmlns:a16="http://schemas.microsoft.com/office/drawing/2014/main" id="{92A616DC-BBF1-0442-B2EB-37AB0E78B93F}"/>
                </a:ext>
              </a:extLst>
            </p:cNvPr>
            <p:cNvGrpSpPr/>
            <p:nvPr/>
          </p:nvGrpSpPr>
          <p:grpSpPr>
            <a:xfrm>
              <a:off x="5298729" y="3230117"/>
              <a:ext cx="519853" cy="407639"/>
              <a:chOff x="3944938" y="4110038"/>
              <a:chExt cx="360362" cy="282575"/>
            </a:xfrm>
            <a:grpFill/>
          </p:grpSpPr>
          <p:sp>
            <p:nvSpPr>
              <p:cNvPr id="56" name="Freeform 8">
                <a:extLst>
                  <a:ext uri="{FF2B5EF4-FFF2-40B4-BE49-F238E27FC236}">
                    <a16:creationId xmlns:a16="http://schemas.microsoft.com/office/drawing/2014/main"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9">
                <a:extLst>
                  <a:ext uri="{FF2B5EF4-FFF2-40B4-BE49-F238E27FC236}">
                    <a16:creationId xmlns:a16="http://schemas.microsoft.com/office/drawing/2014/main"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10">
                <a:extLst>
                  <a:ext uri="{FF2B5EF4-FFF2-40B4-BE49-F238E27FC236}">
                    <a16:creationId xmlns:a16="http://schemas.microsoft.com/office/drawing/2014/main"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11">
                <a:extLst>
                  <a:ext uri="{FF2B5EF4-FFF2-40B4-BE49-F238E27FC236}">
                    <a16:creationId xmlns:a16="http://schemas.microsoft.com/office/drawing/2014/main"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12">
                <a:extLst>
                  <a:ext uri="{FF2B5EF4-FFF2-40B4-BE49-F238E27FC236}">
                    <a16:creationId xmlns:a16="http://schemas.microsoft.com/office/drawing/2014/main"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13">
                <a:extLst>
                  <a:ext uri="{FF2B5EF4-FFF2-40B4-BE49-F238E27FC236}">
                    <a16:creationId xmlns:a16="http://schemas.microsoft.com/office/drawing/2014/main"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14">
                <a:extLst>
                  <a:ext uri="{FF2B5EF4-FFF2-40B4-BE49-F238E27FC236}">
                    <a16:creationId xmlns:a16="http://schemas.microsoft.com/office/drawing/2014/main"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15">
                <a:extLst>
                  <a:ext uri="{FF2B5EF4-FFF2-40B4-BE49-F238E27FC236}">
                    <a16:creationId xmlns:a16="http://schemas.microsoft.com/office/drawing/2014/main"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16">
                <a:extLst>
                  <a:ext uri="{FF2B5EF4-FFF2-40B4-BE49-F238E27FC236}">
                    <a16:creationId xmlns:a16="http://schemas.microsoft.com/office/drawing/2014/main"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17">
                <a:extLst>
                  <a:ext uri="{FF2B5EF4-FFF2-40B4-BE49-F238E27FC236}">
                    <a16:creationId xmlns:a16="http://schemas.microsoft.com/office/drawing/2014/main"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18">
                <a:extLst>
                  <a:ext uri="{FF2B5EF4-FFF2-40B4-BE49-F238E27FC236}">
                    <a16:creationId xmlns:a16="http://schemas.microsoft.com/office/drawing/2014/main"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19">
                <a:extLst>
                  <a:ext uri="{FF2B5EF4-FFF2-40B4-BE49-F238E27FC236}">
                    <a16:creationId xmlns:a16="http://schemas.microsoft.com/office/drawing/2014/main"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20">
                <a:extLst>
                  <a:ext uri="{FF2B5EF4-FFF2-40B4-BE49-F238E27FC236}">
                    <a16:creationId xmlns:a16="http://schemas.microsoft.com/office/drawing/2014/main"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21">
                <a:extLst>
                  <a:ext uri="{FF2B5EF4-FFF2-40B4-BE49-F238E27FC236}">
                    <a16:creationId xmlns:a16="http://schemas.microsoft.com/office/drawing/2014/main"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22">
                <a:extLst>
                  <a:ext uri="{FF2B5EF4-FFF2-40B4-BE49-F238E27FC236}">
                    <a16:creationId xmlns:a16="http://schemas.microsoft.com/office/drawing/2014/main"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23">
                <a:extLst>
                  <a:ext uri="{FF2B5EF4-FFF2-40B4-BE49-F238E27FC236}">
                    <a16:creationId xmlns:a16="http://schemas.microsoft.com/office/drawing/2014/main"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24">
                <a:extLst>
                  <a:ext uri="{FF2B5EF4-FFF2-40B4-BE49-F238E27FC236}">
                    <a16:creationId xmlns:a16="http://schemas.microsoft.com/office/drawing/2014/main"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25">
                <a:extLst>
                  <a:ext uri="{FF2B5EF4-FFF2-40B4-BE49-F238E27FC236}">
                    <a16:creationId xmlns:a16="http://schemas.microsoft.com/office/drawing/2014/main"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26">
                <a:extLst>
                  <a:ext uri="{FF2B5EF4-FFF2-40B4-BE49-F238E27FC236}">
                    <a16:creationId xmlns:a16="http://schemas.microsoft.com/office/drawing/2014/main"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27">
                <a:extLst>
                  <a:ext uri="{FF2B5EF4-FFF2-40B4-BE49-F238E27FC236}">
                    <a16:creationId xmlns:a16="http://schemas.microsoft.com/office/drawing/2014/main"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88" name="Group 87">
            <a:extLst>
              <a:ext uri="{FF2B5EF4-FFF2-40B4-BE49-F238E27FC236}">
                <a16:creationId xmlns:a16="http://schemas.microsoft.com/office/drawing/2014/main" id="{A0A8E5CF-B2F7-1E47-B8C4-53C777A60F59}"/>
              </a:ext>
            </a:extLst>
          </p:cNvPr>
          <p:cNvGrpSpPr/>
          <p:nvPr/>
        </p:nvGrpSpPr>
        <p:grpSpPr>
          <a:xfrm>
            <a:off x="510861" y="3779255"/>
            <a:ext cx="237658" cy="186357"/>
            <a:chOff x="3944938" y="4110038"/>
            <a:chExt cx="360362" cy="282575"/>
          </a:xfrm>
          <a:solidFill>
            <a:schemeClr val="accent6"/>
          </a:solidFill>
        </p:grpSpPr>
        <p:sp>
          <p:nvSpPr>
            <p:cNvPr id="89" name="Freeform 8">
              <a:extLst>
                <a:ext uri="{FF2B5EF4-FFF2-40B4-BE49-F238E27FC236}">
                  <a16:creationId xmlns:a16="http://schemas.microsoft.com/office/drawing/2014/main"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0" name="Freeform 9">
              <a:extLst>
                <a:ext uri="{FF2B5EF4-FFF2-40B4-BE49-F238E27FC236}">
                  <a16:creationId xmlns:a16="http://schemas.microsoft.com/office/drawing/2014/main"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9" name="Freeform 10">
              <a:extLst>
                <a:ext uri="{FF2B5EF4-FFF2-40B4-BE49-F238E27FC236}">
                  <a16:creationId xmlns:a16="http://schemas.microsoft.com/office/drawing/2014/main"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0" name="Freeform 11">
              <a:extLst>
                <a:ext uri="{FF2B5EF4-FFF2-40B4-BE49-F238E27FC236}">
                  <a16:creationId xmlns:a16="http://schemas.microsoft.com/office/drawing/2014/main"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2" name="Freeform 12">
              <a:extLst>
                <a:ext uri="{FF2B5EF4-FFF2-40B4-BE49-F238E27FC236}">
                  <a16:creationId xmlns:a16="http://schemas.microsoft.com/office/drawing/2014/main"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4" name="Freeform 13">
              <a:extLst>
                <a:ext uri="{FF2B5EF4-FFF2-40B4-BE49-F238E27FC236}">
                  <a16:creationId xmlns:a16="http://schemas.microsoft.com/office/drawing/2014/main"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8" name="Freeform 14">
              <a:extLst>
                <a:ext uri="{FF2B5EF4-FFF2-40B4-BE49-F238E27FC236}">
                  <a16:creationId xmlns:a16="http://schemas.microsoft.com/office/drawing/2014/main"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9" name="Freeform 15">
              <a:extLst>
                <a:ext uri="{FF2B5EF4-FFF2-40B4-BE49-F238E27FC236}">
                  <a16:creationId xmlns:a16="http://schemas.microsoft.com/office/drawing/2014/main"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0" name="Freeform 16">
              <a:extLst>
                <a:ext uri="{FF2B5EF4-FFF2-40B4-BE49-F238E27FC236}">
                  <a16:creationId xmlns:a16="http://schemas.microsoft.com/office/drawing/2014/main"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2" name="Freeform 17">
              <a:extLst>
                <a:ext uri="{FF2B5EF4-FFF2-40B4-BE49-F238E27FC236}">
                  <a16:creationId xmlns:a16="http://schemas.microsoft.com/office/drawing/2014/main"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4" name="Freeform 18">
              <a:extLst>
                <a:ext uri="{FF2B5EF4-FFF2-40B4-BE49-F238E27FC236}">
                  <a16:creationId xmlns:a16="http://schemas.microsoft.com/office/drawing/2014/main"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5" name="Freeform 19">
              <a:extLst>
                <a:ext uri="{FF2B5EF4-FFF2-40B4-BE49-F238E27FC236}">
                  <a16:creationId xmlns:a16="http://schemas.microsoft.com/office/drawing/2014/main"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7" name="Freeform 20">
              <a:extLst>
                <a:ext uri="{FF2B5EF4-FFF2-40B4-BE49-F238E27FC236}">
                  <a16:creationId xmlns:a16="http://schemas.microsoft.com/office/drawing/2014/main"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9" name="Freeform 21">
              <a:extLst>
                <a:ext uri="{FF2B5EF4-FFF2-40B4-BE49-F238E27FC236}">
                  <a16:creationId xmlns:a16="http://schemas.microsoft.com/office/drawing/2014/main"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0" name="Freeform 22">
              <a:extLst>
                <a:ext uri="{FF2B5EF4-FFF2-40B4-BE49-F238E27FC236}">
                  <a16:creationId xmlns:a16="http://schemas.microsoft.com/office/drawing/2014/main"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1" name="Freeform 23">
              <a:extLst>
                <a:ext uri="{FF2B5EF4-FFF2-40B4-BE49-F238E27FC236}">
                  <a16:creationId xmlns:a16="http://schemas.microsoft.com/office/drawing/2014/main"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2" name="Freeform 24">
              <a:extLst>
                <a:ext uri="{FF2B5EF4-FFF2-40B4-BE49-F238E27FC236}">
                  <a16:creationId xmlns:a16="http://schemas.microsoft.com/office/drawing/2014/main"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3" name="Freeform 25">
              <a:extLst>
                <a:ext uri="{FF2B5EF4-FFF2-40B4-BE49-F238E27FC236}">
                  <a16:creationId xmlns:a16="http://schemas.microsoft.com/office/drawing/2014/main"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4" name="Freeform 26">
              <a:extLst>
                <a:ext uri="{FF2B5EF4-FFF2-40B4-BE49-F238E27FC236}">
                  <a16:creationId xmlns:a16="http://schemas.microsoft.com/office/drawing/2014/main"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5" name="Freeform 27">
              <a:extLst>
                <a:ext uri="{FF2B5EF4-FFF2-40B4-BE49-F238E27FC236}">
                  <a16:creationId xmlns:a16="http://schemas.microsoft.com/office/drawing/2014/main"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16A62ED2-2DB9-4D4A-BA3F-4FE8294C81B4}"/>
              </a:ext>
            </a:extLst>
          </p:cNvPr>
          <p:cNvGrpSpPr/>
          <p:nvPr/>
        </p:nvGrpSpPr>
        <p:grpSpPr>
          <a:xfrm>
            <a:off x="923571" y="4049969"/>
            <a:ext cx="7965160" cy="933691"/>
            <a:chOff x="900188" y="4439189"/>
            <a:chExt cx="7967235" cy="933934"/>
          </a:xfrm>
        </p:grpSpPr>
        <p:sp>
          <p:nvSpPr>
            <p:cNvPr id="128" name="TextBox 127">
              <a:extLst>
                <a:ext uri="{FF2B5EF4-FFF2-40B4-BE49-F238E27FC236}">
                  <a16:creationId xmlns:a16="http://schemas.microsoft.com/office/drawing/2014/main" id="{1ED8B9E3-6B5A-DC43-B8E3-B55D517EAAE1}"/>
                </a:ext>
              </a:extLst>
            </p:cNvPr>
            <p:cNvSpPr txBox="1"/>
            <p:nvPr/>
          </p:nvSpPr>
          <p:spPr>
            <a:xfrm>
              <a:off x="7960505" y="5237701"/>
              <a:ext cx="906918" cy="135422"/>
            </a:xfrm>
            <a:prstGeom prst="rect">
              <a:avLst/>
            </a:prstGeom>
            <a:noFill/>
          </p:spPr>
          <p:txBody>
            <a:bodyPr wrap="square" lIns="0" tIns="0" rIns="0" bIns="0" rtlCol="0">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Operations</a:t>
              </a:r>
            </a:p>
          </p:txBody>
        </p:sp>
        <p:sp>
          <p:nvSpPr>
            <p:cNvPr id="129" name="Rectangle 128">
              <a:extLst>
                <a:ext uri="{FF2B5EF4-FFF2-40B4-BE49-F238E27FC236}">
                  <a16:creationId xmlns:a16="http://schemas.microsoft.com/office/drawing/2014/main" id="{1BF70EF5-6230-C747-BB37-E5A6C85A3186}"/>
                </a:ext>
              </a:extLst>
            </p:cNvPr>
            <p:cNvSpPr/>
            <p:nvPr/>
          </p:nvSpPr>
          <p:spPr bwMode="gray">
            <a:xfrm>
              <a:off x="900188" y="4439189"/>
              <a:ext cx="2310076"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8D9DE">
                      <a:lumMod val="50000"/>
                    </a:srgbClr>
                  </a:solidFill>
                  <a:effectLst/>
                  <a:uLnTx/>
                  <a:uFillTx/>
                  <a:latin typeface="Calibri"/>
                  <a:ea typeface="+mn-ea"/>
                  <a:cs typeface="+mn-cs"/>
                </a:rPr>
                <a:t>Admin/Operations Console</a:t>
              </a:r>
            </a:p>
          </p:txBody>
        </p:sp>
        <p:sp>
          <p:nvSpPr>
            <p:cNvPr id="130" name="Freeform 2">
              <a:extLst>
                <a:ext uri="{FF2B5EF4-FFF2-40B4-BE49-F238E27FC236}">
                  <a16:creationId xmlns:a16="http://schemas.microsoft.com/office/drawing/2014/main" id="{3379AF5F-1467-1E47-9852-350CA27E472E}"/>
                </a:ext>
              </a:extLst>
            </p:cNvPr>
            <p:cNvSpPr>
              <a:spLocks noChangeAspect="1" noChangeArrowheads="1"/>
            </p:cNvSpPr>
            <p:nvPr/>
          </p:nvSpPr>
          <p:spPr bwMode="auto">
            <a:xfrm>
              <a:off x="8246556"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31" name="Freeform 2">
            <a:extLst>
              <a:ext uri="{FF2B5EF4-FFF2-40B4-BE49-F238E27FC236}">
                <a16:creationId xmlns:a16="http://schemas.microsoft.com/office/drawing/2014/main" id="{F8E2D8B3-EA6B-CA46-A65E-1DF04FE0B903}"/>
              </a:ext>
            </a:extLst>
          </p:cNvPr>
          <p:cNvSpPr>
            <a:spLocks noChangeAspect="1" noChangeArrowheads="1"/>
          </p:cNvSpPr>
          <p:nvPr/>
        </p:nvSpPr>
        <p:spPr bwMode="auto">
          <a:xfrm>
            <a:off x="512547" y="4045995"/>
            <a:ext cx="234290" cy="302775"/>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3367" y="1416018"/>
            <a:ext cx="1736786" cy="37340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79829" y="1444315"/>
            <a:ext cx="1373773" cy="490812"/>
          </a:xfrm>
          <a:prstGeom prst="rect">
            <a:avLst/>
          </a:prstGeom>
          <a:noFill/>
          <a:extLst>
            <a:ext uri="{909E8E84-426E-40dd-AFC4-6F175D3DCCD1}">
              <a14:hiddenFill xmlns:a14="http://schemas.microsoft.com/office/drawing/2010/main" xmlns="">
                <a:solidFill>
                  <a:srgbClr val="FFFFFF"/>
                </a:solidFill>
              </a14:hiddenFill>
            </a:ext>
          </a:extLst>
        </p:spPr>
      </p:pic>
      <p:sp>
        <p:nvSpPr>
          <p:cNvPr id="195" name="Footer Placeholder 4"/>
          <p:cNvSpPr txBox="1">
            <a:spLocks/>
          </p:cNvSpPr>
          <p:nvPr/>
        </p:nvSpPr>
        <p:spPr>
          <a:xfrm>
            <a:off x="8621057" y="6555562"/>
            <a:ext cx="2701221" cy="182515"/>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33" name="Rounded Rectangle 132"/>
          <p:cNvSpPr/>
          <p:nvPr/>
        </p:nvSpPr>
        <p:spPr bwMode="gray">
          <a:xfrm>
            <a:off x="817269" y="4526007"/>
            <a:ext cx="3518223" cy="365665"/>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641"/>
                </a:solidFill>
                <a:effectLst/>
                <a:uLnTx/>
                <a:uFillTx/>
                <a:latin typeface="Calibri"/>
                <a:ea typeface="+mn-ea"/>
                <a:cs typeface="+mn-cs"/>
              </a:rPr>
              <a:t>Integrated backplane of supporting services</a:t>
            </a:r>
          </a:p>
        </p:txBody>
      </p:sp>
      <p:grpSp>
        <p:nvGrpSpPr>
          <p:cNvPr id="30" name="Group 29"/>
          <p:cNvGrpSpPr/>
          <p:nvPr/>
        </p:nvGrpSpPr>
        <p:grpSpPr>
          <a:xfrm>
            <a:off x="522151" y="3073493"/>
            <a:ext cx="4354966" cy="297966"/>
            <a:chOff x="520700" y="3073400"/>
            <a:chExt cx="4356100" cy="298044"/>
          </a:xfrm>
        </p:grpSpPr>
        <p:cxnSp>
          <p:nvCxnSpPr>
            <p:cNvPr id="4" name="Straight Connector 3"/>
            <p:cNvCxnSpPr/>
            <p:nvPr/>
          </p:nvCxnSpPr>
          <p:spPr>
            <a:xfrm>
              <a:off x="520700" y="3340100"/>
              <a:ext cx="4279900" cy="0"/>
            </a:xfrm>
            <a:prstGeom prst="line">
              <a:avLst/>
            </a:prstGeom>
            <a:ln w="6350">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3225800" y="3073400"/>
              <a:ext cx="1651000" cy="25400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C00000"/>
                  </a:solidFill>
                  <a:effectLst/>
                  <a:uLnTx/>
                  <a:uFillTx/>
                  <a:latin typeface="Calibri"/>
                  <a:ea typeface="+mn-ea"/>
                  <a:cs typeface="+mn-cs"/>
                </a:rPr>
                <a:t>Oracle value-add</a:t>
              </a:r>
            </a:p>
          </p:txBody>
        </p:sp>
        <p:sp>
          <p:nvSpPr>
            <p:cNvPr id="13" name="Rectangle 12"/>
            <p:cNvSpPr/>
            <p:nvPr/>
          </p:nvSpPr>
          <p:spPr bwMode="gray">
            <a:xfrm>
              <a:off x="3175000" y="3307404"/>
              <a:ext cx="1625600" cy="64040"/>
            </a:xfrm>
            <a:prstGeom prst="rect">
              <a:avLst/>
            </a:prstGeom>
            <a:solidFill>
              <a:srgbClr val="C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8" name="Picture 27"/>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62787" y="4576270"/>
            <a:ext cx="333810" cy="186933"/>
          </a:xfrm>
          <a:prstGeom prst="rect">
            <a:avLst/>
          </a:prstGeom>
        </p:spPr>
      </p:pic>
      <p:grpSp>
        <p:nvGrpSpPr>
          <p:cNvPr id="39" name="Group 38"/>
          <p:cNvGrpSpPr/>
          <p:nvPr/>
        </p:nvGrpSpPr>
        <p:grpSpPr>
          <a:xfrm>
            <a:off x="498544" y="2754527"/>
            <a:ext cx="5902178" cy="2498353"/>
            <a:chOff x="497085" y="2754351"/>
            <a:chExt cx="5903715" cy="2499004"/>
          </a:xfrm>
        </p:grpSpPr>
        <p:sp>
          <p:nvSpPr>
            <p:cNvPr id="132" name="Rounded Rectangle 131"/>
            <p:cNvSpPr/>
            <p:nvPr/>
          </p:nvSpPr>
          <p:spPr bwMode="gray">
            <a:xfrm>
              <a:off x="802888" y="4862077"/>
              <a:ext cx="3532144" cy="391278"/>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3A913F">
                      <a:lumMod val="75000"/>
                    </a:srgbClr>
                  </a:solidFill>
                  <a:effectLst/>
                  <a:uLnTx/>
                  <a:uFillTx/>
                  <a:latin typeface="Calibri"/>
                  <a:ea typeface="+mn-ea"/>
                  <a:cs typeface="+mn-cs"/>
                </a:rPr>
                <a:t>Rich integration tools for SORs &amp; new apps </a:t>
              </a:r>
            </a:p>
          </p:txBody>
        </p:sp>
        <p:pic>
          <p:nvPicPr>
            <p:cNvPr id="1028" name="Picture 4" descr="Related image"/>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085" y="4884763"/>
              <a:ext cx="246301" cy="246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duotone>
                <a:schemeClr val="accent6">
                  <a:shade val="45000"/>
                  <a:satMod val="135000"/>
                </a:schemeClr>
                <a:prstClr val="white"/>
              </a:duotone>
            </a:blip>
            <a:stretch>
              <a:fillRect/>
            </a:stretch>
          </p:blipFill>
          <p:spPr>
            <a:xfrm>
              <a:off x="4003556" y="3601843"/>
              <a:ext cx="512957" cy="512957"/>
            </a:xfrm>
            <a:prstGeom prst="rect">
              <a:avLst/>
            </a:prstGeom>
          </p:spPr>
        </p:pic>
        <p:cxnSp>
          <p:nvCxnSpPr>
            <p:cNvPr id="175" name="Straight Connector 174">
              <a:extLst>
                <a:ext uri="{FF2B5EF4-FFF2-40B4-BE49-F238E27FC236}">
                  <a16:creationId xmlns:a16="http://schemas.microsoft.com/office/drawing/2014/main" id="{AF5951C0-D845-B847-BF69-E622F8A7E5EE}"/>
                </a:ext>
              </a:extLst>
            </p:cNvPr>
            <p:cNvCxnSpPr>
              <a:cxnSpLocks/>
              <a:stCxn id="31" idx="3"/>
            </p:cNvCxnSpPr>
            <p:nvPr/>
          </p:nvCxnSpPr>
          <p:spPr>
            <a:xfrm flipV="1">
              <a:off x="4516513" y="2754351"/>
              <a:ext cx="1672414" cy="110397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5951C0-D845-B847-BF69-E622F8A7E5EE}"/>
                </a:ext>
              </a:extLst>
            </p:cNvPr>
            <p:cNvCxnSpPr>
              <a:cxnSpLocks/>
              <a:stCxn id="31" idx="3"/>
            </p:cNvCxnSpPr>
            <p:nvPr/>
          </p:nvCxnSpPr>
          <p:spPr>
            <a:xfrm>
              <a:off x="4516513" y="3858322"/>
              <a:ext cx="1884287" cy="30108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3513729" y="3616701"/>
            <a:ext cx="508913" cy="486397"/>
            <a:chOff x="3513057" y="3616750"/>
            <a:chExt cx="509046" cy="486524"/>
          </a:xfrm>
        </p:grpSpPr>
        <p:sp>
          <p:nvSpPr>
            <p:cNvPr id="191" name="Rounded Rectangle 190"/>
            <p:cNvSpPr/>
            <p:nvPr/>
          </p:nvSpPr>
          <p:spPr bwMode="gray">
            <a:xfrm>
              <a:off x="3513057" y="3616750"/>
              <a:ext cx="229068" cy="188051"/>
            </a:xfrm>
            <a:prstGeom prst="round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28" name="Rounded Rectangle 227"/>
            <p:cNvSpPr/>
            <p:nvPr/>
          </p:nvSpPr>
          <p:spPr bwMode="gray">
            <a:xfrm>
              <a:off x="3513057" y="3907104"/>
              <a:ext cx="229068" cy="196170"/>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25" name="Straight Arrow Connector 224"/>
            <p:cNvCxnSpPr>
              <a:stCxn id="191" idx="3"/>
            </p:cNvCxnSpPr>
            <p:nvPr/>
          </p:nvCxnSpPr>
          <p:spPr>
            <a:xfrm flipV="1">
              <a:off x="3742125" y="3704360"/>
              <a:ext cx="273961" cy="6416"/>
            </a:xfrm>
            <a:prstGeom prst="straightConnector1">
              <a:avLst/>
            </a:prstGeom>
            <a:ln w="190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3"/>
            </p:cNvCxnSpPr>
            <p:nvPr/>
          </p:nvCxnSpPr>
          <p:spPr>
            <a:xfrm flipV="1">
              <a:off x="3742125" y="4003249"/>
              <a:ext cx="279978" cy="1940"/>
            </a:xfrm>
            <a:prstGeom prst="straightConnector1">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5194640" y="2881656"/>
            <a:ext cx="322646" cy="13827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SDK</a:t>
            </a:r>
          </a:p>
        </p:txBody>
      </p:sp>
      <p:grpSp>
        <p:nvGrpSpPr>
          <p:cNvPr id="257" name="Group 256"/>
          <p:cNvGrpSpPr/>
          <p:nvPr/>
        </p:nvGrpSpPr>
        <p:grpSpPr>
          <a:xfrm>
            <a:off x="4653027" y="1784593"/>
            <a:ext cx="3340360" cy="2187910"/>
            <a:chOff x="4652652" y="1784165"/>
            <a:chExt cx="3341230" cy="2188480"/>
          </a:xfrm>
        </p:grpSpPr>
        <p:grpSp>
          <p:nvGrpSpPr>
            <p:cNvPr id="253" name="Group 252"/>
            <p:cNvGrpSpPr/>
            <p:nvPr/>
          </p:nvGrpSpPr>
          <p:grpSpPr>
            <a:xfrm>
              <a:off x="4652652" y="1784165"/>
              <a:ext cx="3341230" cy="2188480"/>
              <a:chOff x="4652652" y="1784166"/>
              <a:chExt cx="3408862" cy="2168397"/>
            </a:xfrm>
          </p:grpSpPr>
          <p:cxnSp>
            <p:nvCxnSpPr>
              <p:cNvPr id="81" name="Straight Connector 80">
                <a:extLst>
                  <a:ext uri="{FF2B5EF4-FFF2-40B4-BE49-F238E27FC236}">
                    <a16:creationId xmlns:a16="http://schemas.microsoft.com/office/drawing/2014/main" id="{82FD931A-B1E0-3A40-826C-571166B0BBDC}"/>
                  </a:ext>
                </a:extLst>
              </p:cNvPr>
              <p:cNvCxnSpPr>
                <a:cxnSpLocks/>
              </p:cNvCxnSpPr>
              <p:nvPr/>
            </p:nvCxnSpPr>
            <p:spPr>
              <a:xfrm flipV="1">
                <a:off x="6713500" y="1784166"/>
                <a:ext cx="1348014" cy="91326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446C283-7EA6-7F4D-B076-DFBE0223EBA3}"/>
                  </a:ext>
                </a:extLst>
              </p:cNvPr>
              <p:cNvSpPr/>
              <p:nvPr/>
            </p:nvSpPr>
            <p:spPr bwMode="gray">
              <a:xfrm>
                <a:off x="5924390" y="2281653"/>
                <a:ext cx="1075229" cy="277130"/>
              </a:xfrm>
              <a:prstGeom prst="rect">
                <a:avLst/>
              </a:prstGeom>
              <a:no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7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A913F"/>
                    </a:solidFill>
                    <a:effectLst/>
                    <a:uLnTx/>
                    <a:uFillTx/>
                    <a:latin typeface="Calibri"/>
                    <a:ea typeface="+mn-ea"/>
                    <a:cs typeface="+mn-cs"/>
                  </a:rPr>
                  <a:t>REST proxy</a:t>
                </a:r>
              </a:p>
            </p:txBody>
          </p:sp>
          <p:cxnSp>
            <p:nvCxnSpPr>
              <p:cNvPr id="77" name="Straight Connector 76">
                <a:extLst>
                  <a:ext uri="{FF2B5EF4-FFF2-40B4-BE49-F238E27FC236}">
                    <a16:creationId xmlns:a16="http://schemas.microsoft.com/office/drawing/2014/main" id="{35EBF141-680B-F046-9375-144389D36EA1}"/>
                  </a:ext>
                </a:extLst>
              </p:cNvPr>
              <p:cNvCxnSpPr>
                <a:cxnSpLocks/>
              </p:cNvCxnSpPr>
              <p:nvPr/>
            </p:nvCxnSpPr>
            <p:spPr>
              <a:xfrm>
                <a:off x="6404827" y="2924738"/>
                <a:ext cx="0" cy="1027825"/>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5951C0-D845-B847-BF69-E622F8A7E5EE}"/>
                  </a:ext>
                </a:extLst>
              </p:cNvPr>
              <p:cNvCxnSpPr>
                <a:cxnSpLocks/>
                <a:stCxn id="106" idx="3"/>
              </p:cNvCxnSpPr>
              <p:nvPr/>
            </p:nvCxnSpPr>
            <p:spPr>
              <a:xfrm>
                <a:off x="4652652" y="2519466"/>
                <a:ext cx="1539231" cy="22399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5300702" y="2488345"/>
              <a:ext cx="316327" cy="13959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REST</a:t>
              </a:r>
            </a:p>
          </p:txBody>
        </p:sp>
      </p:grpSp>
      <p:cxnSp>
        <p:nvCxnSpPr>
          <p:cNvPr id="260" name="Straight Connector 259">
            <a:extLst>
              <a:ext uri="{FF2B5EF4-FFF2-40B4-BE49-F238E27FC236}">
                <a16:creationId xmlns:a16="http://schemas.microsoft.com/office/drawing/2014/main" id="{AF5951C0-D845-B847-BF69-E622F8A7E5EE}"/>
              </a:ext>
            </a:extLst>
          </p:cNvPr>
          <p:cNvCxnSpPr>
            <a:cxnSpLocks/>
            <a:stCxn id="106" idx="2"/>
            <a:endCxn id="31" idx="0"/>
          </p:cNvCxnSpPr>
          <p:nvPr/>
        </p:nvCxnSpPr>
        <p:spPr>
          <a:xfrm>
            <a:off x="3902676" y="2781808"/>
            <a:ext cx="357837" cy="81999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484520" y="5940179"/>
            <a:ext cx="3842007" cy="302234"/>
            <a:chOff x="492024" y="5103270"/>
            <a:chExt cx="3843008" cy="302313"/>
          </a:xfrm>
        </p:grpSpPr>
        <p:sp>
          <p:nvSpPr>
            <p:cNvPr id="267" name="Rounded Rectangle 266"/>
            <p:cNvSpPr/>
            <p:nvPr/>
          </p:nvSpPr>
          <p:spPr bwMode="gray">
            <a:xfrm>
              <a:off x="815893" y="5103270"/>
              <a:ext cx="3519139" cy="302313"/>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5A9E"/>
                  </a:solidFill>
                  <a:effectLst/>
                  <a:uLnTx/>
                  <a:uFillTx/>
                  <a:latin typeface="Calibri"/>
                  <a:ea typeface="+mn-ea"/>
                  <a:cs typeface="+mn-cs"/>
                </a:rPr>
                <a:t>Flexible, global, interoperable deployments</a:t>
              </a:r>
            </a:p>
          </p:txBody>
        </p:sp>
        <p:pic>
          <p:nvPicPr>
            <p:cNvPr id="268" name="Picture 6" descr="Image result for global interoperability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2024" y="5118048"/>
              <a:ext cx="227883" cy="227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3" name="Group 262"/>
          <p:cNvGrpSpPr/>
          <p:nvPr/>
        </p:nvGrpSpPr>
        <p:grpSpPr>
          <a:xfrm>
            <a:off x="408735" y="5584568"/>
            <a:ext cx="3926755" cy="330873"/>
            <a:chOff x="407254" y="5238290"/>
            <a:chExt cx="3927778" cy="330959"/>
          </a:xfrm>
        </p:grpSpPr>
        <p:sp>
          <p:nvSpPr>
            <p:cNvPr id="134" name="Rounded Rectangle 133"/>
            <p:cNvSpPr/>
            <p:nvPr/>
          </p:nvSpPr>
          <p:spPr bwMode="gray">
            <a:xfrm>
              <a:off x="815893" y="5250410"/>
              <a:ext cx="3519139" cy="318839"/>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Autonomous, Oracle-managed PaaS</a:t>
              </a:r>
            </a:p>
          </p:txBody>
        </p:sp>
        <p:pic>
          <p:nvPicPr>
            <p:cNvPr id="262" name="Picture 261"/>
            <p:cNvPicPr>
              <a:picLocks noChangeAspect="1"/>
            </p:cNvPicPr>
            <p:nvPr/>
          </p:nvPicPr>
          <p:blipFill>
            <a:blip r:embed="rId11">
              <a:duotone>
                <a:schemeClr val="accent1">
                  <a:shade val="45000"/>
                  <a:satMod val="135000"/>
                </a:schemeClr>
                <a:prstClr val="white"/>
              </a:duotone>
            </a:blip>
            <a:stretch>
              <a:fillRect/>
            </a:stretch>
          </p:blipFill>
          <p:spPr>
            <a:xfrm>
              <a:off x="407254" y="5238290"/>
              <a:ext cx="375879" cy="203149"/>
            </a:xfrm>
            <a:prstGeom prst="rect">
              <a:avLst/>
            </a:prstGeom>
          </p:spPr>
        </p:pic>
      </p:grpSp>
      <p:grpSp>
        <p:nvGrpSpPr>
          <p:cNvPr id="5" name="Group 4"/>
          <p:cNvGrpSpPr/>
          <p:nvPr/>
        </p:nvGrpSpPr>
        <p:grpSpPr>
          <a:xfrm>
            <a:off x="482892" y="5216172"/>
            <a:ext cx="4269933" cy="365665"/>
            <a:chOff x="481429" y="5823411"/>
            <a:chExt cx="4271045" cy="365760"/>
          </a:xfrm>
        </p:grpSpPr>
        <p:pic>
          <p:nvPicPr>
            <p:cNvPr id="1026" name="Picture 2" descr="Image result for rdbms table"/>
            <p:cNvPicPr>
              <a:picLocks noChangeArrowheads="1"/>
            </p:cNvPicPr>
            <p:nvPr/>
          </p:nvPicPr>
          <p:blipFill rotWithShape="1">
            <a:blip r:embed="rId12" cstate="print">
              <a:extLst>
                <a:ext uri="{28A0092B-C50C-407E-A947-70E740481C1C}">
                  <a14:useLocalDpi xmlns:a14="http://schemas.microsoft.com/office/drawing/2010/main" val="0"/>
                </a:ext>
              </a:extLst>
            </a:blip>
            <a:srcRect l="17349" t="20036" r="20236" b="29220"/>
            <a:stretch/>
          </p:blipFill>
          <p:spPr bwMode="auto">
            <a:xfrm>
              <a:off x="481429" y="5898684"/>
              <a:ext cx="280571" cy="12551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64" name="Rounded Rectangle 163"/>
            <p:cNvSpPr/>
            <p:nvPr/>
          </p:nvSpPr>
          <p:spPr bwMode="gray">
            <a:xfrm>
              <a:off x="802918" y="5823411"/>
              <a:ext cx="3949556" cy="365760"/>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solidFill>
                  <a:effectLst/>
                  <a:uLnTx/>
                  <a:uFillTx/>
                  <a:latin typeface="Calibri"/>
                  <a:ea typeface="+mn-ea"/>
                  <a:cs typeface="+mn-cs"/>
                </a:rPr>
                <a:t>SQL-based rich queries over K-V ledger</a:t>
              </a:r>
            </a:p>
          </p:txBody>
        </p:sp>
      </p:grpSp>
      <p:sp>
        <p:nvSpPr>
          <p:cNvPr id="2" name="Rectangle 1"/>
          <p:cNvSpPr/>
          <p:nvPr/>
        </p:nvSpPr>
        <p:spPr bwMode="gray">
          <a:xfrm>
            <a:off x="6433308" y="448310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5" name="Rectangle 164"/>
          <p:cNvSpPr/>
          <p:nvPr/>
        </p:nvSpPr>
        <p:spPr bwMode="gray">
          <a:xfrm>
            <a:off x="9941181" y="4484895"/>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6" name="Rectangle 165"/>
          <p:cNvSpPr/>
          <p:nvPr/>
        </p:nvSpPr>
        <p:spPr bwMode="gray">
          <a:xfrm>
            <a:off x="8231159" y="227477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7" name="Rectangle 6"/>
          <p:cNvSpPr/>
          <p:nvPr/>
        </p:nvSpPr>
        <p:spPr bwMode="gray">
          <a:xfrm>
            <a:off x="5085025" y="5885810"/>
            <a:ext cx="6456268" cy="390423"/>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7" name="Rectangle 166"/>
          <p:cNvSpPr/>
          <p:nvPr/>
        </p:nvSpPr>
        <p:spPr bwMode="gray">
          <a:xfrm>
            <a:off x="8170321" y="5295413"/>
            <a:ext cx="276153" cy="599920"/>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9" name="Group 8"/>
          <p:cNvGrpSpPr/>
          <p:nvPr/>
        </p:nvGrpSpPr>
        <p:grpSpPr>
          <a:xfrm>
            <a:off x="504302" y="3330326"/>
            <a:ext cx="2663785" cy="413760"/>
            <a:chOff x="504433" y="3309280"/>
            <a:chExt cx="2664479" cy="413868"/>
          </a:xfrm>
        </p:grpSpPr>
        <p:sp>
          <p:nvSpPr>
            <p:cNvPr id="168" name="Rectangle 167">
              <a:extLst>
                <a:ext uri="{FF2B5EF4-FFF2-40B4-BE49-F238E27FC236}">
                  <a16:creationId xmlns:a16="http://schemas.microsoft.com/office/drawing/2014/main" id="{57EB0BE8-53C4-EB42-8E20-9786C299F0FA}"/>
                </a:ext>
              </a:extLst>
            </p:cNvPr>
            <p:cNvSpPr/>
            <p:nvPr/>
          </p:nvSpPr>
          <p:spPr bwMode="gray">
            <a:xfrm>
              <a:off x="917543" y="3309280"/>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Pre-assembled Dependencies</a:t>
              </a:r>
            </a:p>
          </p:txBody>
        </p:sp>
        <p:pic>
          <p:nvPicPr>
            <p:cNvPr id="8" name="Picture 7"/>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33" y="3394840"/>
              <a:ext cx="309831" cy="218165"/>
            </a:xfrm>
            <a:prstGeom prst="rect">
              <a:avLst/>
            </a:prstGeom>
          </p:spPr>
        </p:pic>
      </p:grpSp>
    </p:spTree>
    <p:extLst>
      <p:ext uri="{BB962C8B-B14F-4D97-AF65-F5344CB8AC3E}">
        <p14:creationId xmlns:p14="http://schemas.microsoft.com/office/powerpoint/2010/main" val="28687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 presetClass="exit"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barn(inVertical)">
                                      <p:cBhvr>
                                        <p:cTn id="26" dur="500"/>
                                        <p:tgtEl>
                                          <p:spTgt spid="257"/>
                                        </p:tgtEl>
                                      </p:cBhvr>
                                    </p:animEffect>
                                  </p:childTnLst>
                                </p:cTn>
                              </p:par>
                              <p:par>
                                <p:cTn id="27" presetID="22" presetClass="entr" presetSubtype="1"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up)">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wipe(up)">
                                      <p:cBhvr>
                                        <p:cTn id="34" dur="500"/>
                                        <p:tgtEl>
                                          <p:spTgt spid="12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260"/>
                                        </p:tgtEl>
                                        <p:attrNameLst>
                                          <p:attrName>style.visibility</p:attrName>
                                        </p:attrNameLst>
                                      </p:cBhvr>
                                      <p:to>
                                        <p:strVal val="visible"/>
                                      </p:to>
                                    </p:set>
                                    <p:animEffect transition="in" filter="wipe(up)">
                                      <p:cBhvr>
                                        <p:cTn id="60" dur="500"/>
                                        <p:tgtEl>
                                          <p:spTgt spid="2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3"/>
                                        </p:tgtEl>
                                        <p:attrNameLst>
                                          <p:attrName>style.visibility</p:attrName>
                                        </p:attrNameLst>
                                      </p:cBhvr>
                                      <p:to>
                                        <p:strVal val="visible"/>
                                      </p:to>
                                    </p:set>
                                    <p:animEffect transition="in" filter="fade">
                                      <p:cBhvr>
                                        <p:cTn id="70" dur="500"/>
                                        <p:tgtEl>
                                          <p:spTgt spid="2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6"/>
                                        </p:tgtEl>
                                        <p:attrNameLst>
                                          <p:attrName>style.visibility</p:attrName>
                                        </p:attrNameLst>
                                      </p:cBhvr>
                                      <p:to>
                                        <p:strVal val="visible"/>
                                      </p:to>
                                    </p:set>
                                    <p:animEffect transition="in" filter="fade">
                                      <p:cBhvr>
                                        <p:cTn id="75"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7" grpId="0" animBg="1"/>
      <p:bldP spid="16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Freeform 3"/>
          <p:cNvSpPr>
            <a:spLocks noChangeAspect="1" noChangeArrowheads="1"/>
          </p:cNvSpPr>
          <p:nvPr/>
        </p:nvSpPr>
        <p:spPr bwMode="auto">
          <a:xfrm>
            <a:off x="706596" y="3556636"/>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59" name="Elbow Connector 52"/>
          <p:cNvCxnSpPr/>
          <p:nvPr/>
        </p:nvCxnSpPr>
        <p:spPr>
          <a:xfrm rot="16200000" flipV="1">
            <a:off x="9930092" y="5209214"/>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254102" y="2576216"/>
            <a:ext cx="7814931" cy="3327231"/>
          </a:xfrm>
          <a:prstGeom prst="rect">
            <a:avLst/>
          </a:prstGeom>
          <a:solidFill>
            <a:schemeClr val="accent2">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5" name="Title 44"/>
          <p:cNvSpPr>
            <a:spLocks noGrp="1"/>
          </p:cNvSpPr>
          <p:nvPr>
            <p:ph type="title"/>
          </p:nvPr>
        </p:nvSpPr>
        <p:spPr/>
        <p:txBody>
          <a:bodyPr/>
          <a:lstStyle/>
          <a:p>
            <a:r>
              <a:rPr lang="en-US" dirty="0"/>
              <a:t>Oracle Blockchain Solution</a:t>
            </a:r>
          </a:p>
        </p:txBody>
      </p:sp>
      <p:sp>
        <p:nvSpPr>
          <p:cNvPr id="22"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3" name="Text Placeholder 2"/>
          <p:cNvSpPr>
            <a:spLocks noGrp="1"/>
          </p:cNvSpPr>
          <p:nvPr>
            <p:ph type="body" sz="quarter" idx="13"/>
          </p:nvPr>
        </p:nvSpPr>
        <p:spPr/>
        <p:txBody>
          <a:bodyPr/>
          <a:lstStyle/>
          <a:p>
            <a:r>
              <a:rPr lang="en-US" dirty="0"/>
              <a:t>Industrialized, hardened blockchain cloud platform for enterprise</a:t>
            </a:r>
          </a:p>
        </p:txBody>
      </p:sp>
      <p:sp>
        <p:nvSpPr>
          <p:cNvPr id="20" name="Rounded Rectangle 7"/>
          <p:cNvSpPr/>
          <p:nvPr/>
        </p:nvSpPr>
        <p:spPr bwMode="auto">
          <a:xfrm>
            <a:off x="2348846" y="4930213"/>
            <a:ext cx="7602577" cy="846403"/>
          </a:xfrm>
          <a:prstGeom prst="roundRect">
            <a:avLst>
              <a:gd name="adj" fmla="val 1402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36000" tIns="36000" rIns="51449" bIns="25724"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Infrastructure and PaaS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Application Container CS (Managed Docker Containers), Identity CS (identity and key mgmt), </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Event Hub CS (Kafka service), Management Service</a:t>
            </a:r>
          </a:p>
        </p:txBody>
      </p:sp>
      <p:sp>
        <p:nvSpPr>
          <p:cNvPr id="25" name="Rounded Rectangle 8"/>
          <p:cNvSpPr/>
          <p:nvPr/>
        </p:nvSpPr>
        <p:spPr bwMode="auto">
          <a:xfrm>
            <a:off x="2371065" y="3809592"/>
            <a:ext cx="5624623" cy="985633"/>
          </a:xfrm>
          <a:prstGeom prst="roundRect">
            <a:avLst>
              <a:gd name="adj" fmla="val 12146"/>
            </a:avLst>
          </a:prstGeom>
          <a:solidFill>
            <a:schemeClr val="accent4"/>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36000" tIns="144000" rIns="51449" bIns="25724" numCol="1" rtlCol="0" anchor="t"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Blockchain Nodes &amp; Containers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Peer Nodes, Smart Contract Containers, </a:t>
            </a:r>
            <a:b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Membership Services, Ordering Service, REST Proxy</a:t>
            </a:r>
          </a:p>
        </p:txBody>
      </p:sp>
      <p:sp>
        <p:nvSpPr>
          <p:cNvPr id="26" name="Rounded Rectangle 9"/>
          <p:cNvSpPr/>
          <p:nvPr/>
        </p:nvSpPr>
        <p:spPr bwMode="auto">
          <a:xfrm>
            <a:off x="2374194" y="2684679"/>
            <a:ext cx="2665643" cy="978069"/>
          </a:xfrm>
          <a:prstGeom prst="roundRect">
            <a:avLst>
              <a:gd name="adj" fmla="val 15000"/>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REST APIs </a:t>
            </a:r>
            <a:b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br>
            <a:r>
              <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rPr>
              <a:t>for Integrations</a:t>
            </a:r>
          </a:p>
        </p:txBody>
      </p:sp>
      <p:sp>
        <p:nvSpPr>
          <p:cNvPr id="28" name="Rounded Rectangle 11"/>
          <p:cNvSpPr/>
          <p:nvPr/>
        </p:nvSpPr>
        <p:spPr bwMode="auto">
          <a:xfrm>
            <a:off x="8101059" y="3811622"/>
            <a:ext cx="1850364" cy="981572"/>
          </a:xfrm>
          <a:prstGeom prst="roundRect">
            <a:avLst>
              <a:gd name="adj" fmla="val 12864"/>
            </a:avLst>
          </a:prstGeom>
          <a:solidFill>
            <a:schemeClr val="accent1">
              <a:lumMod val="75000"/>
            </a:schemeClr>
          </a:solidFill>
          <a:ln w="19050">
            <a:solidFill>
              <a:schemeClr val="bg1"/>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Data Services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Object Store CS</a:t>
            </a:r>
          </a:p>
          <a:p>
            <a:pPr marL="0"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Calibri" charset="0"/>
                <a:ea typeface="Calibri" charset="0"/>
                <a:cs typeface="Calibri" charset="0"/>
              </a:rPr>
              <a:t>NoSQL DB CS</a:t>
            </a:r>
          </a:p>
        </p:txBody>
      </p:sp>
      <p:sp>
        <p:nvSpPr>
          <p:cNvPr id="34" name="Rounded Rectangle 9"/>
          <p:cNvSpPr/>
          <p:nvPr/>
        </p:nvSpPr>
        <p:spPr bwMode="auto">
          <a:xfrm>
            <a:off x="5162808" y="2684679"/>
            <a:ext cx="4788615" cy="978069"/>
          </a:xfrm>
          <a:prstGeom prst="roundRect">
            <a:avLst>
              <a:gd name="adj" fmla="val 12826"/>
            </a:avLst>
          </a:prstGeom>
          <a:gradFill flip="none" rotWithShape="1">
            <a:gsLst>
              <a:gs pos="0">
                <a:schemeClr val="accent4"/>
              </a:gs>
              <a:gs pos="100000">
                <a:schemeClr val="accent1">
                  <a:lumMod val="75000"/>
                </a:schemeClr>
              </a:gs>
            </a:gsLst>
            <a:lin ang="16200000" scaled="1"/>
            <a:tileRect/>
          </a:gra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0" tIns="0" rIns="1512000" bIns="0" numCol="1" rtlCol="0" anchor="ctr" anchorCtr="0" compatLnSpc="1">
            <a:prstTxWarp prst="textNoShape">
              <a:avLst/>
            </a:prstTxWarp>
          </a:bodyPr>
          <a:lstStyle/>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charset="0"/>
                <a:ea typeface="Calibri" charset="0"/>
                <a:cs typeface="Calibri" charset="0"/>
              </a:rPr>
              <a:t>Administration</a:t>
            </a:r>
            <a:endParaRPr kumimoji="0" lang="en-US" sz="1600" b="1" i="0" u="none" strike="noStrike" kern="1200" cap="none" spc="0" normalizeH="0" baseline="0" noProof="0" dirty="0">
              <a:ln>
                <a:noFill/>
              </a:ln>
              <a:solidFill>
                <a:srgbClr val="FFFFFF"/>
              </a:solidFill>
              <a:effectLst/>
              <a:uLnTx/>
              <a:uFillTx/>
              <a:latin typeface="Calibri" charset="0"/>
              <a:ea typeface="Calibri" charset="0"/>
              <a:cs typeface="Calibri" charset="0"/>
            </a:endParaRP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Dynamic Configuration,</a:t>
            </a:r>
          </a:p>
          <a:p>
            <a:pPr marL="14288" marR="0" lvl="0" indent="0" algn="ctr" defTabSz="514487"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rPr>
              <a:t>Monitoring and Troubleshooting</a:t>
            </a:r>
          </a:p>
        </p:txBody>
      </p:sp>
      <p:pic>
        <p:nvPicPr>
          <p:cNvPr id="1026" name="Picture 2"/>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10134573" y="4476320"/>
            <a:ext cx="1769163" cy="1801886"/>
          </a:xfrm>
          <a:prstGeom prst="rect">
            <a:avLst/>
          </a:prstGeom>
          <a:noFill/>
          <a:ln w="9525">
            <a:noFill/>
            <a:miter lim="800000"/>
            <a:headEnd/>
            <a:tailEnd/>
          </a:ln>
        </p:spPr>
      </p:pic>
      <p:cxnSp>
        <p:nvCxnSpPr>
          <p:cNvPr id="53" name="Elbow Connector 52"/>
          <p:cNvCxnSpPr/>
          <p:nvPr/>
        </p:nvCxnSpPr>
        <p:spPr>
          <a:xfrm rot="5400000" flipH="1" flipV="1">
            <a:off x="1643780" y="5216325"/>
            <a:ext cx="805973" cy="457205"/>
          </a:xfrm>
          <a:prstGeom prst="bentConnector2">
            <a:avLst/>
          </a:prstGeom>
          <a:ln w="19050">
            <a:solidFill>
              <a:srgbClr val="BD001D"/>
            </a:solidFill>
            <a:miter lim="800000"/>
            <a:tailEnd type="arrow"/>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1927028" y="1882104"/>
          <a:ext cx="8942128" cy="396240"/>
        </p:xfrm>
        <a:graphic>
          <a:graphicData uri="http://schemas.openxmlformats.org/drawingml/2006/table">
            <a:tbl>
              <a:tblPr firstRow="1" bandRow="1">
                <a:tableStyleId>{5FD0F851-EC5A-4D38-B0AD-8093EC10F338}</a:tableStyleId>
              </a:tblPr>
              <a:tblGrid>
                <a:gridCol w="1951707">
                  <a:extLst>
                    <a:ext uri="{9D8B030D-6E8A-4147-A177-3AD203B41FA5}">
                      <a16:colId xmlns:a16="http://schemas.microsoft.com/office/drawing/2014/main" val="20000"/>
                    </a:ext>
                  </a:extLst>
                </a:gridCol>
                <a:gridCol w="2130292">
                  <a:extLst>
                    <a:ext uri="{9D8B030D-6E8A-4147-A177-3AD203B41FA5}">
                      <a16:colId xmlns:a16="http://schemas.microsoft.com/office/drawing/2014/main" val="20001"/>
                    </a:ext>
                  </a:extLst>
                </a:gridCol>
                <a:gridCol w="2155805">
                  <a:extLst>
                    <a:ext uri="{9D8B030D-6E8A-4147-A177-3AD203B41FA5}">
                      <a16:colId xmlns:a16="http://schemas.microsoft.com/office/drawing/2014/main" val="20002"/>
                    </a:ext>
                  </a:extLst>
                </a:gridCol>
                <a:gridCol w="2704324">
                  <a:extLst>
                    <a:ext uri="{9D8B030D-6E8A-4147-A177-3AD203B41FA5}">
                      <a16:colId xmlns:a16="http://schemas.microsoft.com/office/drawing/2014/main" val="20003"/>
                    </a:ext>
                  </a:extLst>
                </a:gridCol>
              </a:tblGrid>
              <a:tr h="370840">
                <a:tc>
                  <a:txBody>
                    <a:bodyPr/>
                    <a:lstStyle/>
                    <a:p>
                      <a:pPr algn="r"/>
                      <a:r>
                        <a:rPr lang="en-US" sz="2000" b="0" dirty="0"/>
                        <a:t>Pre-assembled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t>Managed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b="0" dirty="0">
                          <a:solidFill>
                            <a:schemeClr val="tx1"/>
                          </a:solidFill>
                        </a:rPr>
                        <a:t>Production-ready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US" sz="2000" b="0" dirty="0"/>
                        <a:t>Public</a:t>
                      </a:r>
                      <a:r>
                        <a:rPr lang="en-US" sz="2000" b="0" baseline="0" dirty="0"/>
                        <a:t> or private cloud</a:t>
                      </a:r>
                      <a:endParaRPr lang="en-US" sz="2000" b="0"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2" name="Group 109"/>
          <p:cNvGrpSpPr/>
          <p:nvPr/>
        </p:nvGrpSpPr>
        <p:grpSpPr>
          <a:xfrm>
            <a:off x="10172700" y="2502696"/>
            <a:ext cx="1571401" cy="1305512"/>
            <a:chOff x="9559433" y="2691167"/>
            <a:chExt cx="2046080" cy="1712821"/>
          </a:xfrm>
        </p:grpSpPr>
        <p:grpSp>
          <p:nvGrpSpPr>
            <p:cNvPr id="4" name="Group 84"/>
            <p:cNvGrpSpPr/>
            <p:nvPr/>
          </p:nvGrpSpPr>
          <p:grpSpPr>
            <a:xfrm>
              <a:off x="10389772" y="2691167"/>
              <a:ext cx="1215741" cy="1712821"/>
              <a:chOff x="10815074" y="3729867"/>
              <a:chExt cx="1215741" cy="1712821"/>
            </a:xfrm>
          </p:grpSpPr>
          <p:pic>
            <p:nvPicPr>
              <p:cNvPr id="32" name="Picture 7" descr="ics_5"/>
              <p:cNvPicPr>
                <a:picLocks noChangeAspect="1" noChangeArrowheads="1"/>
              </p:cNvPicPr>
              <p:nvPr/>
            </p:nvPicPr>
            <p:blipFill>
              <a:blip r:embed="rId4" cstate="email">
                <a:duotone>
                  <a:schemeClr val="accent4">
                    <a:shade val="45000"/>
                    <a:satMod val="135000"/>
                  </a:schemeClr>
                  <a:prstClr val="white"/>
                </a:duotone>
              </a:blip>
              <a:srcRect/>
              <a:stretch>
                <a:fillRect/>
              </a:stretch>
            </p:blipFill>
            <p:spPr bwMode="auto">
              <a:xfrm>
                <a:off x="10815074" y="4002227"/>
                <a:ext cx="1129214" cy="1230855"/>
              </a:xfrm>
              <a:prstGeom prst="rect">
                <a:avLst/>
              </a:prstGeom>
              <a:noFill/>
            </p:spPr>
          </p:pic>
          <p:sp>
            <p:nvSpPr>
              <p:cNvPr id="33" name="TextBox 32"/>
              <p:cNvSpPr txBox="1"/>
              <p:nvPr/>
            </p:nvSpPr>
            <p:spPr>
              <a:xfrm>
                <a:off x="10914472" y="5215637"/>
                <a:ext cx="1116343" cy="22705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EADBF">
                        <a:lumMod val="50000"/>
                      </a:srgbClr>
                    </a:solidFill>
                    <a:effectLst/>
                    <a:uLnTx/>
                    <a:uFillTx/>
                    <a:latin typeface="Calibri"/>
                    <a:ea typeface="+mn-ea"/>
                    <a:cs typeface="+mn-cs"/>
                  </a:rPr>
                  <a:t>On Premises</a:t>
                </a:r>
              </a:p>
            </p:txBody>
          </p:sp>
          <p:pic>
            <p:nvPicPr>
              <p:cNvPr id="36"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038366" y="3982592"/>
                <a:ext cx="439838" cy="486136"/>
              </a:xfrm>
              <a:prstGeom prst="rect">
                <a:avLst/>
              </a:prstGeom>
              <a:noFill/>
              <a:effectLst/>
            </p:spPr>
          </p:pic>
          <p:pic>
            <p:nvPicPr>
              <p:cNvPr id="39" name="Picture 2" descr="Image result for oracle cloud"/>
              <p:cNvPicPr>
                <a:picLocks noChangeAspect="1" noChangeArrowheads="1"/>
              </p:cNvPicPr>
              <p:nvPr/>
            </p:nvPicPr>
            <p:blipFill>
              <a:blip r:embed="rId5" cstate="email">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11190766" y="3729867"/>
                <a:ext cx="439838" cy="486136"/>
              </a:xfrm>
              <a:prstGeom prst="rect">
                <a:avLst/>
              </a:prstGeom>
              <a:noFill/>
              <a:effectLst/>
            </p:spPr>
          </p:pic>
        </p:grpSp>
        <p:sp>
          <p:nvSpPr>
            <p:cNvPr id="31" name="Left-Right Arrow 14"/>
            <p:cNvSpPr/>
            <p:nvPr/>
          </p:nvSpPr>
          <p:spPr bwMode="auto">
            <a:xfrm rot="10800000">
              <a:off x="9559433" y="2917119"/>
              <a:ext cx="1082290" cy="436914"/>
            </a:xfrm>
            <a:prstGeom prst="leftRightArrow">
              <a:avLst>
                <a:gd name="adj1" fmla="val 37340"/>
                <a:gd name="adj2" fmla="val 28896"/>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grpSp>
      <p:sp>
        <p:nvSpPr>
          <p:cNvPr id="47" name="TextBox 46"/>
          <p:cNvSpPr txBox="1"/>
          <p:nvPr/>
        </p:nvSpPr>
        <p:spPr>
          <a:xfrm>
            <a:off x="842804" y="3782748"/>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sp>
        <p:nvSpPr>
          <p:cNvPr id="63" name="Left-Right-Up Arrow 62"/>
          <p:cNvSpPr/>
          <p:nvPr/>
        </p:nvSpPr>
        <p:spPr bwMode="gray">
          <a:xfrm rot="5400000">
            <a:off x="1354929" y="2695224"/>
            <a:ext cx="762003" cy="1052513"/>
          </a:xfrm>
          <a:prstGeom prst="leftRightUpArrow">
            <a:avLst>
              <a:gd name="adj1" fmla="val 15000"/>
              <a:gd name="adj2" fmla="val 15000"/>
              <a:gd name="adj3" fmla="val 13750"/>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5" name="Picture 64" descr="1-Blockchain-Dashboard.png"/>
          <p:cNvPicPr>
            <a:picLocks noChangeAspect="1"/>
          </p:cNvPicPr>
          <p:nvPr/>
        </p:nvPicPr>
        <p:blipFill>
          <a:blip r:embed="rId6" cstate="email"/>
          <a:srcRect b="53208"/>
          <a:stretch>
            <a:fillRect/>
          </a:stretch>
        </p:blipFill>
        <p:spPr>
          <a:xfrm>
            <a:off x="8231692" y="2726484"/>
            <a:ext cx="1687465" cy="894459"/>
          </a:xfrm>
          <a:prstGeom prst="rect">
            <a:avLst/>
          </a:prstGeom>
          <a:ln>
            <a:noFill/>
          </a:ln>
          <a:effectLst/>
        </p:spPr>
      </p:pic>
      <p:sp>
        <p:nvSpPr>
          <p:cNvPr id="43" name="Left-Right Arrow 14"/>
          <p:cNvSpPr/>
          <p:nvPr/>
        </p:nvSpPr>
        <p:spPr bwMode="auto">
          <a:xfrm rot="10800000">
            <a:off x="7864574" y="4166380"/>
            <a:ext cx="396094" cy="272056"/>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50" name="Left-Right Arrow 14"/>
          <p:cNvSpPr/>
          <p:nvPr/>
        </p:nvSpPr>
        <p:spPr bwMode="auto">
          <a:xfrm rot="16200000" flipV="1">
            <a:off x="884285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2" name="Left-Right Arrow 14"/>
          <p:cNvSpPr/>
          <p:nvPr/>
        </p:nvSpPr>
        <p:spPr bwMode="auto">
          <a:xfrm rot="16200000" flipV="1">
            <a:off x="5959008" y="4735738"/>
            <a:ext cx="384160"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4" name="Left-Right Arrow 14"/>
          <p:cNvSpPr/>
          <p:nvPr/>
        </p:nvSpPr>
        <p:spPr bwMode="auto">
          <a:xfrm rot="16200000" flipV="1">
            <a:off x="8837577" y="3602118"/>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6" name="Left-Right Arrow 14"/>
          <p:cNvSpPr/>
          <p:nvPr/>
        </p:nvSpPr>
        <p:spPr bwMode="auto">
          <a:xfrm rot="16200000" flipV="1">
            <a:off x="3509655"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7" name="Left-Right Arrow 14"/>
          <p:cNvSpPr/>
          <p:nvPr/>
        </p:nvSpPr>
        <p:spPr bwMode="auto">
          <a:xfrm rot="16200000" flipV="1">
            <a:off x="6692236" y="3602119"/>
            <a:ext cx="394722" cy="298418"/>
          </a:xfrm>
          <a:prstGeom prst="leftRightArrow">
            <a:avLst>
              <a:gd name="adj1" fmla="val 37340"/>
              <a:gd name="adj2" fmla="val 28896"/>
            </a:avLst>
          </a:prstGeom>
          <a:solidFill>
            <a:schemeClr val="tx1"/>
          </a:solidFill>
          <a:ln w="19050">
            <a:no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144000" tIns="14400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raphik Light" panose="020B0403030202060203" pitchFamily="34" charset="0"/>
              <a:ea typeface="+mn-ea"/>
              <a:cs typeface="+mn-cs"/>
            </a:endParaRPr>
          </a:p>
        </p:txBody>
      </p:sp>
      <p:sp>
        <p:nvSpPr>
          <p:cNvPr id="68" name="Freeform 3"/>
          <p:cNvSpPr>
            <a:spLocks noChangeAspect="1" noChangeArrowheads="1"/>
          </p:cNvSpPr>
          <p:nvPr/>
        </p:nvSpPr>
        <p:spPr bwMode="auto">
          <a:xfrm>
            <a:off x="806944" y="2258413"/>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9" name="TextBox 68"/>
          <p:cNvSpPr txBox="1"/>
          <p:nvPr/>
        </p:nvSpPr>
        <p:spPr>
          <a:xfrm>
            <a:off x="943152" y="2479586"/>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sp>
        <p:nvSpPr>
          <p:cNvPr id="71" name="TextBox 70"/>
          <p:cNvSpPr txBox="1"/>
          <p:nvPr/>
        </p:nvSpPr>
        <p:spPr>
          <a:xfrm>
            <a:off x="494896" y="4439356"/>
            <a:ext cx="1429240"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C8D9DE">
                    <a:lumMod val="10000"/>
                  </a:srgbClr>
                </a:solidFill>
                <a:effectLst/>
                <a:uLnTx/>
                <a:uFillTx/>
                <a:latin typeface="Calibri"/>
                <a:ea typeface="+mn-ea"/>
                <a:cs typeface="+mn-cs"/>
              </a:rPr>
              <a:t>Public Cloud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lumMod val="10000"/>
                  </a:srgbClr>
                </a:solidFill>
                <a:effectLst/>
                <a:uLnTx/>
                <a:uFillTx/>
                <a:latin typeface="Calibri"/>
                <a:ea typeface="+mn-ea"/>
                <a:cs typeface="+mn-cs"/>
              </a:rPr>
              <a:t>IaaS, SaaS, PaaS</a:t>
            </a:r>
          </a:p>
        </p:txBody>
      </p:sp>
      <p:sp>
        <p:nvSpPr>
          <p:cNvPr id="72" name="Freeform 3"/>
          <p:cNvSpPr>
            <a:spLocks noChangeAspect="1" noChangeArrowheads="1"/>
          </p:cNvSpPr>
          <p:nvPr/>
        </p:nvSpPr>
        <p:spPr bwMode="auto">
          <a:xfrm>
            <a:off x="445699" y="4942245"/>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3" name="Freeform 3"/>
          <p:cNvSpPr>
            <a:spLocks noChangeAspect="1" noChangeArrowheads="1"/>
          </p:cNvSpPr>
          <p:nvPr/>
        </p:nvSpPr>
        <p:spPr bwMode="auto">
          <a:xfrm>
            <a:off x="660187" y="5235756"/>
            <a:ext cx="1315367" cy="73989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8" name="TextBox 37"/>
          <p:cNvSpPr txBox="1"/>
          <p:nvPr/>
        </p:nvSpPr>
        <p:spPr>
          <a:xfrm>
            <a:off x="10172699" y="2527081"/>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0" name="TextBox 39"/>
          <p:cNvSpPr txBox="1"/>
          <p:nvPr/>
        </p:nvSpPr>
        <p:spPr>
          <a:xfrm>
            <a:off x="10172699" y="2979747"/>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sp>
        <p:nvSpPr>
          <p:cNvPr id="41" name="TextBox 40"/>
          <p:cNvSpPr txBox="1"/>
          <p:nvPr/>
        </p:nvSpPr>
        <p:spPr>
          <a:xfrm>
            <a:off x="1463752" y="291228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REST</a:t>
            </a:r>
          </a:p>
        </p:txBody>
      </p:sp>
      <p:sp>
        <p:nvSpPr>
          <p:cNvPr id="42" name="TextBox 41"/>
          <p:cNvSpPr txBox="1"/>
          <p:nvPr/>
        </p:nvSpPr>
        <p:spPr>
          <a:xfrm>
            <a:off x="1463752" y="3328374"/>
            <a:ext cx="831205" cy="17222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gRPC</a:t>
            </a:r>
          </a:p>
        </p:txBody>
      </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1969" y="198784"/>
            <a:ext cx="714555" cy="683715"/>
          </a:xfrm>
          <a:prstGeom prst="rect">
            <a:avLst/>
          </a:prstGeom>
        </p:spPr>
      </p:pic>
    </p:spTree>
    <p:extLst>
      <p:ext uri="{BB962C8B-B14F-4D97-AF65-F5344CB8AC3E}">
        <p14:creationId xmlns:p14="http://schemas.microsoft.com/office/powerpoint/2010/main" val="394046919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entagon 162"/>
          <p:cNvSpPr/>
          <p:nvPr/>
        </p:nvSpPr>
        <p:spPr bwMode="gray">
          <a:xfrm>
            <a:off x="525496" y="3308279"/>
            <a:ext cx="1472675" cy="241646"/>
          </a:xfrm>
          <a:prstGeom prst="rect">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Calibri"/>
              </a:rPr>
              <a:t>Pre-Assembled</a:t>
            </a:r>
            <a:endParaRPr kumimoji="0" lang="en-US" sz="1400" b="1" i="0" u="none" strike="noStrike" kern="1200" cap="none" spc="0" normalizeH="0" baseline="0" noProof="0" dirty="0">
              <a:ln>
                <a:noFill/>
              </a:ln>
              <a:solidFill>
                <a:srgbClr val="FFFFFF"/>
              </a:solidFill>
              <a:effectLst/>
              <a:uLnTx/>
              <a:uFillTx/>
              <a:latin typeface="Calibri"/>
              <a:ea typeface="+mn-ea"/>
              <a:cs typeface="Calibri"/>
            </a:endParaRPr>
          </a:p>
        </p:txBody>
      </p:sp>
      <p:sp>
        <p:nvSpPr>
          <p:cNvPr id="164" name="Pentagon 163"/>
          <p:cNvSpPr/>
          <p:nvPr/>
        </p:nvSpPr>
        <p:spPr bwMode="gray">
          <a:xfrm>
            <a:off x="525496" y="5393933"/>
            <a:ext cx="1472675" cy="225066"/>
          </a:xfrm>
          <a:prstGeom prst="rect">
            <a:avLst/>
          </a:prstGeom>
          <a:solidFill>
            <a:srgbClr val="833556"/>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Calibri"/>
              </a:rPr>
              <a:t>Enterprise-Grade</a:t>
            </a:r>
          </a:p>
        </p:txBody>
      </p:sp>
      <p:sp>
        <p:nvSpPr>
          <p:cNvPr id="166" name="Pentagon 165"/>
          <p:cNvSpPr/>
          <p:nvPr/>
        </p:nvSpPr>
        <p:spPr bwMode="gray">
          <a:xfrm>
            <a:off x="525496" y="4654193"/>
            <a:ext cx="1472675" cy="240868"/>
          </a:xfrm>
          <a:prstGeom prst="rect">
            <a:avLst/>
          </a:prstGeom>
          <a:solidFill>
            <a:schemeClr val="accent3"/>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Calibri"/>
              </a:rPr>
              <a:t>Plug and Play</a:t>
            </a:r>
          </a:p>
        </p:txBody>
      </p:sp>
      <p:sp>
        <p:nvSpPr>
          <p:cNvPr id="167" name="Pentagon 166"/>
          <p:cNvSpPr/>
          <p:nvPr/>
        </p:nvSpPr>
        <p:spPr bwMode="gray">
          <a:xfrm>
            <a:off x="525496" y="3996647"/>
            <a:ext cx="1472675" cy="225846"/>
          </a:xfrm>
          <a:prstGeom prst="rect">
            <a:avLst/>
          </a:prstGeom>
          <a:solidFill>
            <a:schemeClr val="accent4"/>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Calibri"/>
              </a:rPr>
              <a:t>Open</a:t>
            </a:r>
          </a:p>
        </p:txBody>
      </p:sp>
      <p:sp>
        <p:nvSpPr>
          <p:cNvPr id="150" name="Freeform 3"/>
          <p:cNvSpPr>
            <a:spLocks noChangeAspect="1" noChangeArrowheads="1"/>
          </p:cNvSpPr>
          <p:nvPr/>
        </p:nvSpPr>
        <p:spPr bwMode="auto">
          <a:xfrm>
            <a:off x="4524289" y="1895790"/>
            <a:ext cx="1306428" cy="734866"/>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2">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51" name="Freeform 3"/>
          <p:cNvSpPr>
            <a:spLocks noChangeAspect="1" noChangeArrowheads="1"/>
          </p:cNvSpPr>
          <p:nvPr/>
        </p:nvSpPr>
        <p:spPr bwMode="auto">
          <a:xfrm>
            <a:off x="6021499" y="1895790"/>
            <a:ext cx="1306428" cy="734866"/>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187990"/>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Title 5"/>
          <p:cNvSpPr>
            <a:spLocks noGrp="1"/>
          </p:cNvSpPr>
          <p:nvPr>
            <p:ph type="title"/>
          </p:nvPr>
        </p:nvSpPr>
        <p:spPr/>
        <p:txBody>
          <a:bodyPr/>
          <a:lstStyle/>
          <a:p>
            <a:r>
              <a:rPr lang="en-US" dirty="0"/>
              <a:t>Oracle Blockchain Cloud Service</a:t>
            </a:r>
          </a:p>
        </p:txBody>
      </p:sp>
      <p:sp>
        <p:nvSpPr>
          <p:cNvPr id="8" name="Text Placeholder 7"/>
          <p:cNvSpPr>
            <a:spLocks noGrp="1"/>
          </p:cNvSpPr>
          <p:nvPr>
            <p:ph type="body" sz="quarter" idx="13"/>
          </p:nvPr>
        </p:nvSpPr>
        <p:spPr/>
        <p:txBody>
          <a:bodyPr/>
          <a:lstStyle/>
          <a:p>
            <a:r>
              <a:rPr lang="en-US" dirty="0"/>
              <a:t>Hardened for enterprise applications</a:t>
            </a:r>
          </a:p>
        </p:txBody>
      </p:sp>
      <p:grpSp>
        <p:nvGrpSpPr>
          <p:cNvPr id="109" name="Group 108"/>
          <p:cNvGrpSpPr/>
          <p:nvPr/>
        </p:nvGrpSpPr>
        <p:grpSpPr>
          <a:xfrm>
            <a:off x="2126241" y="2901870"/>
            <a:ext cx="7089674" cy="3299574"/>
            <a:chOff x="2720753" y="2625057"/>
            <a:chExt cx="7089674" cy="3299574"/>
          </a:xfrm>
        </p:grpSpPr>
        <p:sp>
          <p:nvSpPr>
            <p:cNvPr id="89" name="TextBox 88"/>
            <p:cNvSpPr txBox="1"/>
            <p:nvPr/>
          </p:nvSpPr>
          <p:spPr>
            <a:xfrm>
              <a:off x="2720753" y="2625057"/>
              <a:ext cx="7089674" cy="2100349"/>
            </a:xfrm>
            <a:prstGeom prst="rect">
              <a:avLst/>
            </a:prstGeom>
            <a:solidFill>
              <a:schemeClr val="accent2">
                <a:lumMod val="40000"/>
                <a:lumOff val="60000"/>
              </a:schemeClr>
            </a:solidFill>
          </p:spPr>
          <p:txBody>
            <a:bodyPr wrap="square" lIns="108000" tIns="7200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EADBF">
                      <a:lumMod val="50000"/>
                    </a:srgbClr>
                  </a:solidFill>
                  <a:effectLst/>
                  <a:uLnTx/>
                  <a:uFillTx/>
                  <a:latin typeface="Calibri"/>
                  <a:ea typeface="+mn-ea"/>
                  <a:cs typeface="+mn-cs"/>
                </a:rPr>
                <a:t>Oracle Blockchain Cloud Platform</a:t>
              </a:r>
            </a:p>
          </p:txBody>
        </p:sp>
        <p:sp>
          <p:nvSpPr>
            <p:cNvPr id="55" name="Rectangle 54">
              <a:extLst>
                <a:ext uri="{FF2B5EF4-FFF2-40B4-BE49-F238E27FC236}">
                  <a16:creationId xmlns:a16="http://schemas.microsoft.com/office/drawing/2014/main" id="{65A385E6-D0F0-4A8F-AEE9-0D36C7B8ACEA}"/>
                </a:ext>
              </a:extLst>
            </p:cNvPr>
            <p:cNvSpPr/>
            <p:nvPr/>
          </p:nvSpPr>
          <p:spPr bwMode="gray">
            <a:xfrm>
              <a:off x="2720753" y="4945219"/>
              <a:ext cx="7089674" cy="709562"/>
            </a:xfrm>
            <a:prstGeom prst="rect">
              <a:avLst/>
            </a:prstGeom>
            <a:solidFill>
              <a:schemeClr val="accent5">
                <a:lumMod val="20000"/>
                <a:lumOff val="80000"/>
                <a:alpha val="7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1"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52641"/>
                  </a:solidFill>
                  <a:effectLst/>
                  <a:uLnTx/>
                  <a:uFillTx/>
                  <a:latin typeface="Calibri"/>
                  <a:ea typeface="+mn-ea"/>
                  <a:cs typeface="+mn-cs"/>
                </a:rPr>
                <a:t>Oracle Cloud Infrastructure and PaaS Services</a:t>
              </a:r>
            </a:p>
          </p:txBody>
        </p:sp>
        <p:cxnSp>
          <p:nvCxnSpPr>
            <p:cNvPr id="56" name="Straight Connector 55">
              <a:extLst>
                <a:ext uri="{FF2B5EF4-FFF2-40B4-BE49-F238E27FC236}">
                  <a16:creationId xmlns:a16="http://schemas.microsoft.com/office/drawing/2014/main" id="{5029CC9F-AB87-48D0-93F4-15441F227DFE}"/>
                </a:ext>
              </a:extLst>
            </p:cNvPr>
            <p:cNvCxnSpPr/>
            <p:nvPr/>
          </p:nvCxnSpPr>
          <p:spPr>
            <a:xfrm>
              <a:off x="8487515"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8CB13F-C4C7-4DE3-9302-38C6383AD4EA}"/>
                </a:ext>
              </a:extLst>
            </p:cNvPr>
            <p:cNvSpPr/>
            <p:nvPr/>
          </p:nvSpPr>
          <p:spPr bwMode="gray">
            <a:xfrm>
              <a:off x="3313640" y="5048994"/>
              <a:ext cx="610841"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C2C2E"/>
                  </a:solidFill>
                  <a:effectLst/>
                  <a:uLnTx/>
                  <a:uFillTx/>
                  <a:latin typeface="Calibri"/>
                  <a:ea typeface="+mn-ea"/>
                  <a:cs typeface="+mn-cs"/>
                </a:rPr>
                <a:t>Container Services</a:t>
              </a:r>
            </a:p>
          </p:txBody>
        </p:sp>
        <p:sp>
          <p:nvSpPr>
            <p:cNvPr id="58" name="Rectangle 57">
              <a:extLst>
                <a:ext uri="{FF2B5EF4-FFF2-40B4-BE49-F238E27FC236}">
                  <a16:creationId xmlns:a16="http://schemas.microsoft.com/office/drawing/2014/main" id="{494E325F-005B-457A-BD3A-F3DD35B1D438}"/>
                </a:ext>
              </a:extLst>
            </p:cNvPr>
            <p:cNvSpPr/>
            <p:nvPr/>
          </p:nvSpPr>
          <p:spPr bwMode="gray">
            <a:xfrm>
              <a:off x="4602828" y="5048994"/>
              <a:ext cx="760303"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C2C2E"/>
                  </a:solidFill>
                  <a:effectLst/>
                  <a:uLnTx/>
                  <a:uFillTx/>
                  <a:latin typeface="Calibri"/>
                  <a:ea typeface="+mn-ea"/>
                  <a:cs typeface="+mn-cs"/>
                </a:rPr>
                <a:t>Identity Management</a:t>
              </a:r>
            </a:p>
          </p:txBody>
        </p:sp>
        <p:sp>
          <p:nvSpPr>
            <p:cNvPr id="59" name="Rectangle 58">
              <a:extLst>
                <a:ext uri="{FF2B5EF4-FFF2-40B4-BE49-F238E27FC236}">
                  <a16:creationId xmlns:a16="http://schemas.microsoft.com/office/drawing/2014/main" id="{8D4D0509-ED4A-42C3-ACE0-79C1DC11D0EE}"/>
                </a:ext>
              </a:extLst>
            </p:cNvPr>
            <p:cNvSpPr/>
            <p:nvPr/>
          </p:nvSpPr>
          <p:spPr bwMode="gray">
            <a:xfrm>
              <a:off x="6069748" y="5101023"/>
              <a:ext cx="489527" cy="173409"/>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C2C2E"/>
                  </a:solidFill>
                  <a:effectLst/>
                  <a:uLnTx/>
                  <a:uFillTx/>
                  <a:latin typeface="Calibri"/>
                  <a:ea typeface="+mn-ea"/>
                  <a:cs typeface="+mn-cs"/>
                </a:rPr>
                <a:t>Events</a:t>
              </a:r>
            </a:p>
          </p:txBody>
        </p:sp>
        <p:sp>
          <p:nvSpPr>
            <p:cNvPr id="60" name="Rectangle 59">
              <a:extLst>
                <a:ext uri="{FF2B5EF4-FFF2-40B4-BE49-F238E27FC236}">
                  <a16:creationId xmlns:a16="http://schemas.microsoft.com/office/drawing/2014/main" id="{9A15A15D-32DB-4B45-9EDD-61643E43C92F}"/>
                </a:ext>
              </a:extLst>
            </p:cNvPr>
            <p:cNvSpPr/>
            <p:nvPr/>
          </p:nvSpPr>
          <p:spPr bwMode="gray">
            <a:xfrm>
              <a:off x="7448675" y="5048994"/>
              <a:ext cx="766785"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C2C2E"/>
                  </a:solidFill>
                  <a:effectLst/>
                  <a:uLnTx/>
                  <a:uFillTx/>
                  <a:latin typeface="Calibri"/>
                  <a:ea typeface="+mn-ea"/>
                  <a:cs typeface="+mn-cs"/>
                </a:rPr>
                <a:t>Management Services</a:t>
              </a:r>
            </a:p>
          </p:txBody>
        </p:sp>
        <p:sp>
          <p:nvSpPr>
            <p:cNvPr id="61" name="Freeform 9">
              <a:extLst>
                <a:ext uri="{FF2B5EF4-FFF2-40B4-BE49-F238E27FC236}">
                  <a16:creationId xmlns:a16="http://schemas.microsoft.com/office/drawing/2014/main" id="{15572A6C-D9E6-4E9D-9814-D25325DD9AA4}"/>
                </a:ext>
              </a:extLst>
            </p:cNvPr>
            <p:cNvSpPr>
              <a:spLocks noChangeAspect="1" noChangeArrowheads="1"/>
            </p:cNvSpPr>
            <p:nvPr/>
          </p:nvSpPr>
          <p:spPr bwMode="auto">
            <a:xfrm>
              <a:off x="7067174" y="5058656"/>
              <a:ext cx="287916" cy="209046"/>
            </a:xfrm>
            <a:custGeom>
              <a:avLst/>
              <a:gdLst>
                <a:gd name="T0" fmla="*/ 1181 w 2964"/>
                <a:gd name="T1" fmla="*/ 278 h 2224"/>
                <a:gd name="T2" fmla="*/ 972 w 2964"/>
                <a:gd name="T3" fmla="*/ 105 h 2224"/>
                <a:gd name="T4" fmla="*/ 0 w 2964"/>
                <a:gd name="T5" fmla="*/ 0 h 2224"/>
                <a:gd name="T6" fmla="*/ 428 w 2964"/>
                <a:gd name="T7" fmla="*/ 2223 h 2224"/>
                <a:gd name="T8" fmla="*/ 185 w 2964"/>
                <a:gd name="T9" fmla="*/ 2038 h 2224"/>
                <a:gd name="T10" fmla="*/ 405 w 2964"/>
                <a:gd name="T11" fmla="*/ 1945 h 2224"/>
                <a:gd name="T12" fmla="*/ 648 w 2964"/>
                <a:gd name="T13" fmla="*/ 1343 h 2224"/>
                <a:gd name="T14" fmla="*/ 1007 w 2964"/>
                <a:gd name="T15" fmla="*/ 1575 h 2224"/>
                <a:gd name="T16" fmla="*/ 1077 w 2964"/>
                <a:gd name="T17" fmla="*/ 2223 h 2224"/>
                <a:gd name="T18" fmla="*/ 2963 w 2964"/>
                <a:gd name="T19" fmla="*/ 556 h 2224"/>
                <a:gd name="T20" fmla="*/ 1100 w 2964"/>
                <a:gd name="T21" fmla="*/ 892 h 2224"/>
                <a:gd name="T22" fmla="*/ 1135 w 2964"/>
                <a:gd name="T23" fmla="*/ 1112 h 2224"/>
                <a:gd name="T24" fmla="*/ 1088 w 2964"/>
                <a:gd name="T25" fmla="*/ 1147 h 2224"/>
                <a:gd name="T26" fmla="*/ 961 w 2964"/>
                <a:gd name="T27" fmla="*/ 1332 h 2224"/>
                <a:gd name="T28" fmla="*/ 672 w 2964"/>
                <a:gd name="T29" fmla="*/ 1204 h 2224"/>
                <a:gd name="T30" fmla="*/ 996 w 2964"/>
                <a:gd name="T31" fmla="*/ 695 h 2224"/>
                <a:gd name="T32" fmla="*/ 1077 w 2964"/>
                <a:gd name="T33" fmla="*/ 695 h 2224"/>
                <a:gd name="T34" fmla="*/ 1088 w 2964"/>
                <a:gd name="T35" fmla="*/ 857 h 2224"/>
                <a:gd name="T36" fmla="*/ 1725 w 2964"/>
                <a:gd name="T37" fmla="*/ 845 h 2224"/>
                <a:gd name="T38" fmla="*/ 1968 w 2964"/>
                <a:gd name="T39" fmla="*/ 602 h 2224"/>
                <a:gd name="T40" fmla="*/ 2176 w 2964"/>
                <a:gd name="T41" fmla="*/ 834 h 2224"/>
                <a:gd name="T42" fmla="*/ 2188 w 2964"/>
                <a:gd name="T43" fmla="*/ 1019 h 2224"/>
                <a:gd name="T44" fmla="*/ 2130 w 2964"/>
                <a:gd name="T45" fmla="*/ 1123 h 2224"/>
                <a:gd name="T46" fmla="*/ 1945 w 2964"/>
                <a:gd name="T47" fmla="*/ 1309 h 2224"/>
                <a:gd name="T48" fmla="*/ 1725 w 2964"/>
                <a:gd name="T49" fmla="*/ 1089 h 2224"/>
                <a:gd name="T50" fmla="*/ 1737 w 2964"/>
                <a:gd name="T51" fmla="*/ 961 h 2224"/>
                <a:gd name="T52" fmla="*/ 2777 w 2964"/>
                <a:gd name="T53" fmla="*/ 2038 h 2224"/>
                <a:gd name="T54" fmla="*/ 1181 w 2964"/>
                <a:gd name="T55" fmla="*/ 1945 h 2224"/>
                <a:gd name="T56" fmla="*/ 1343 w 2964"/>
                <a:gd name="T57" fmla="*/ 1656 h 2224"/>
                <a:gd name="T58" fmla="*/ 1794 w 2964"/>
                <a:gd name="T59" fmla="*/ 1343 h 2224"/>
                <a:gd name="T60" fmla="*/ 1922 w 2964"/>
                <a:gd name="T61" fmla="*/ 1529 h 2224"/>
                <a:gd name="T62" fmla="*/ 1945 w 2964"/>
                <a:gd name="T63" fmla="*/ 1390 h 2224"/>
                <a:gd name="T64" fmla="*/ 1968 w 2964"/>
                <a:gd name="T65" fmla="*/ 1529 h 2224"/>
                <a:gd name="T66" fmla="*/ 2107 w 2964"/>
                <a:gd name="T67" fmla="*/ 1343 h 2224"/>
                <a:gd name="T68" fmla="*/ 2557 w 2964"/>
                <a:gd name="T69" fmla="*/ 1656 h 2224"/>
                <a:gd name="T70" fmla="*/ 2777 w 2964"/>
                <a:gd name="T71" fmla="*/ 1945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224">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428" y="2223"/>
                    <a:pt x="428" y="2223"/>
                    <a:pt x="428" y="2223"/>
                  </a:cubicBezTo>
                  <a:cubicBezTo>
                    <a:pt x="417" y="2154"/>
                    <a:pt x="417" y="2096"/>
                    <a:pt x="405" y="2038"/>
                  </a:cubicBezTo>
                  <a:cubicBezTo>
                    <a:pt x="185" y="2038"/>
                    <a:pt x="185" y="2038"/>
                    <a:pt x="185" y="2038"/>
                  </a:cubicBezTo>
                  <a:cubicBezTo>
                    <a:pt x="185" y="1945"/>
                    <a:pt x="185" y="1945"/>
                    <a:pt x="185" y="1945"/>
                  </a:cubicBezTo>
                  <a:cubicBezTo>
                    <a:pt x="405" y="1945"/>
                    <a:pt x="405" y="1945"/>
                    <a:pt x="405" y="1945"/>
                  </a:cubicBezTo>
                  <a:cubicBezTo>
                    <a:pt x="394" y="1876"/>
                    <a:pt x="394" y="1818"/>
                    <a:pt x="394" y="1760"/>
                  </a:cubicBezTo>
                  <a:cubicBezTo>
                    <a:pt x="417" y="1575"/>
                    <a:pt x="590" y="1436"/>
                    <a:pt x="648" y="1343"/>
                  </a:cubicBezTo>
                  <a:cubicBezTo>
                    <a:pt x="648" y="1343"/>
                    <a:pt x="776" y="1436"/>
                    <a:pt x="926" y="1436"/>
                  </a:cubicBezTo>
                  <a:cubicBezTo>
                    <a:pt x="1007" y="1575"/>
                    <a:pt x="1007" y="1575"/>
                    <a:pt x="1007" y="1575"/>
                  </a:cubicBezTo>
                  <a:cubicBezTo>
                    <a:pt x="1077" y="1725"/>
                    <a:pt x="1100" y="1830"/>
                    <a:pt x="1088" y="2038"/>
                  </a:cubicBezTo>
                  <a:cubicBezTo>
                    <a:pt x="1077" y="2222"/>
                    <a:pt x="1077" y="2223"/>
                    <a:pt x="1077" y="2223"/>
                  </a:cubicBezTo>
                  <a:cubicBezTo>
                    <a:pt x="2963" y="2223"/>
                    <a:pt x="2963" y="2223"/>
                    <a:pt x="2963" y="2223"/>
                  </a:cubicBezTo>
                  <a:cubicBezTo>
                    <a:pt x="2963" y="556"/>
                    <a:pt x="2963" y="556"/>
                    <a:pt x="2963" y="556"/>
                  </a:cubicBezTo>
                  <a:cubicBezTo>
                    <a:pt x="2963" y="406"/>
                    <a:pt x="2835" y="278"/>
                    <a:pt x="2685" y="278"/>
                  </a:cubicBezTo>
                  <a:close/>
                  <a:moveTo>
                    <a:pt x="1100" y="892"/>
                  </a:moveTo>
                  <a:cubicBezTo>
                    <a:pt x="1100" y="950"/>
                    <a:pt x="1088" y="961"/>
                    <a:pt x="1088" y="984"/>
                  </a:cubicBezTo>
                  <a:cubicBezTo>
                    <a:pt x="1088" y="1008"/>
                    <a:pt x="1135" y="1112"/>
                    <a:pt x="1135" y="1112"/>
                  </a:cubicBezTo>
                  <a:cubicBezTo>
                    <a:pt x="1135" y="1112"/>
                    <a:pt x="1135" y="1123"/>
                    <a:pt x="1123" y="1123"/>
                  </a:cubicBezTo>
                  <a:cubicBezTo>
                    <a:pt x="1123" y="1135"/>
                    <a:pt x="1111" y="1147"/>
                    <a:pt x="1088" y="1147"/>
                  </a:cubicBezTo>
                  <a:cubicBezTo>
                    <a:pt x="1088" y="1147"/>
                    <a:pt x="1065" y="1228"/>
                    <a:pt x="1054" y="1274"/>
                  </a:cubicBezTo>
                  <a:cubicBezTo>
                    <a:pt x="1042" y="1320"/>
                    <a:pt x="1007" y="1332"/>
                    <a:pt x="961" y="1332"/>
                  </a:cubicBezTo>
                  <a:cubicBezTo>
                    <a:pt x="891" y="1320"/>
                    <a:pt x="799" y="1320"/>
                    <a:pt x="741" y="1239"/>
                  </a:cubicBezTo>
                  <a:cubicBezTo>
                    <a:pt x="672" y="1204"/>
                    <a:pt x="672" y="1204"/>
                    <a:pt x="672" y="1204"/>
                  </a:cubicBezTo>
                  <a:cubicBezTo>
                    <a:pt x="672" y="1204"/>
                    <a:pt x="579" y="1043"/>
                    <a:pt x="579" y="950"/>
                  </a:cubicBezTo>
                  <a:cubicBezTo>
                    <a:pt x="579" y="718"/>
                    <a:pt x="764" y="626"/>
                    <a:pt x="996" y="695"/>
                  </a:cubicBezTo>
                  <a:cubicBezTo>
                    <a:pt x="1019" y="649"/>
                    <a:pt x="1019" y="649"/>
                    <a:pt x="1019" y="649"/>
                  </a:cubicBezTo>
                  <a:cubicBezTo>
                    <a:pt x="1077" y="695"/>
                    <a:pt x="1077" y="695"/>
                    <a:pt x="1077" y="695"/>
                  </a:cubicBezTo>
                  <a:cubicBezTo>
                    <a:pt x="1111" y="718"/>
                    <a:pt x="1135" y="753"/>
                    <a:pt x="1135" y="776"/>
                  </a:cubicBezTo>
                  <a:cubicBezTo>
                    <a:pt x="1135" y="799"/>
                    <a:pt x="1123" y="834"/>
                    <a:pt x="1088" y="857"/>
                  </a:cubicBezTo>
                  <a:cubicBezTo>
                    <a:pt x="1100" y="857"/>
                    <a:pt x="1100" y="880"/>
                    <a:pt x="1100" y="892"/>
                  </a:cubicBezTo>
                  <a:close/>
                  <a:moveTo>
                    <a:pt x="1725" y="845"/>
                  </a:moveTo>
                  <a:cubicBezTo>
                    <a:pt x="1725" y="811"/>
                    <a:pt x="1725" y="811"/>
                    <a:pt x="1725" y="811"/>
                  </a:cubicBezTo>
                  <a:cubicBezTo>
                    <a:pt x="1725" y="811"/>
                    <a:pt x="1713" y="614"/>
                    <a:pt x="1968" y="602"/>
                  </a:cubicBezTo>
                  <a:cubicBezTo>
                    <a:pt x="2003" y="649"/>
                    <a:pt x="2003" y="649"/>
                    <a:pt x="2003" y="649"/>
                  </a:cubicBezTo>
                  <a:cubicBezTo>
                    <a:pt x="2107" y="660"/>
                    <a:pt x="2176" y="741"/>
                    <a:pt x="2176" y="834"/>
                  </a:cubicBezTo>
                  <a:cubicBezTo>
                    <a:pt x="2176" y="880"/>
                    <a:pt x="2165" y="938"/>
                    <a:pt x="2165" y="961"/>
                  </a:cubicBezTo>
                  <a:cubicBezTo>
                    <a:pt x="2176" y="973"/>
                    <a:pt x="2188" y="996"/>
                    <a:pt x="2188" y="1019"/>
                  </a:cubicBezTo>
                  <a:cubicBezTo>
                    <a:pt x="2176" y="1089"/>
                    <a:pt x="2176" y="1089"/>
                    <a:pt x="2176" y="1089"/>
                  </a:cubicBezTo>
                  <a:cubicBezTo>
                    <a:pt x="2176" y="1112"/>
                    <a:pt x="2153" y="1123"/>
                    <a:pt x="2130" y="1123"/>
                  </a:cubicBezTo>
                  <a:cubicBezTo>
                    <a:pt x="2107" y="1297"/>
                    <a:pt x="1968" y="1309"/>
                    <a:pt x="1956" y="1309"/>
                  </a:cubicBezTo>
                  <a:lnTo>
                    <a:pt x="1945" y="1309"/>
                  </a:lnTo>
                  <a:cubicBezTo>
                    <a:pt x="1922" y="1309"/>
                    <a:pt x="1794" y="1297"/>
                    <a:pt x="1771" y="1123"/>
                  </a:cubicBezTo>
                  <a:cubicBezTo>
                    <a:pt x="1748" y="1123"/>
                    <a:pt x="1725" y="1112"/>
                    <a:pt x="1725" y="1089"/>
                  </a:cubicBezTo>
                  <a:cubicBezTo>
                    <a:pt x="1713" y="1019"/>
                    <a:pt x="1713" y="1019"/>
                    <a:pt x="1713" y="1019"/>
                  </a:cubicBezTo>
                  <a:cubicBezTo>
                    <a:pt x="1713" y="996"/>
                    <a:pt x="1713" y="973"/>
                    <a:pt x="1737" y="961"/>
                  </a:cubicBezTo>
                  <a:cubicBezTo>
                    <a:pt x="1725" y="938"/>
                    <a:pt x="1725" y="892"/>
                    <a:pt x="1725" y="845"/>
                  </a:cubicBezTo>
                  <a:close/>
                  <a:moveTo>
                    <a:pt x="2777" y="2038"/>
                  </a:moveTo>
                  <a:cubicBezTo>
                    <a:pt x="1181" y="2038"/>
                    <a:pt x="1181" y="2038"/>
                    <a:pt x="1181" y="2038"/>
                  </a:cubicBezTo>
                  <a:cubicBezTo>
                    <a:pt x="1181" y="2003"/>
                    <a:pt x="1181" y="1969"/>
                    <a:pt x="1181" y="1945"/>
                  </a:cubicBezTo>
                  <a:cubicBezTo>
                    <a:pt x="1297" y="1945"/>
                    <a:pt x="1297" y="1945"/>
                    <a:pt x="1297" y="1945"/>
                  </a:cubicBezTo>
                  <a:cubicBezTo>
                    <a:pt x="1343" y="1656"/>
                    <a:pt x="1343" y="1656"/>
                    <a:pt x="1343" y="1656"/>
                  </a:cubicBezTo>
                  <a:cubicBezTo>
                    <a:pt x="1343" y="1598"/>
                    <a:pt x="1389" y="1540"/>
                    <a:pt x="1447" y="1506"/>
                  </a:cubicBezTo>
                  <a:cubicBezTo>
                    <a:pt x="1794" y="1343"/>
                    <a:pt x="1794" y="1343"/>
                    <a:pt x="1794" y="1343"/>
                  </a:cubicBezTo>
                  <a:cubicBezTo>
                    <a:pt x="1876" y="1760"/>
                    <a:pt x="1876" y="1760"/>
                    <a:pt x="1876" y="1760"/>
                  </a:cubicBezTo>
                  <a:cubicBezTo>
                    <a:pt x="1922" y="1529"/>
                    <a:pt x="1922" y="1529"/>
                    <a:pt x="1922" y="1529"/>
                  </a:cubicBezTo>
                  <a:cubicBezTo>
                    <a:pt x="1899" y="1471"/>
                    <a:pt x="1899" y="1471"/>
                    <a:pt x="1899" y="1471"/>
                  </a:cubicBezTo>
                  <a:cubicBezTo>
                    <a:pt x="1945" y="1390"/>
                    <a:pt x="1945" y="1390"/>
                    <a:pt x="1945" y="1390"/>
                  </a:cubicBezTo>
                  <a:cubicBezTo>
                    <a:pt x="1991" y="1471"/>
                    <a:pt x="1991" y="1471"/>
                    <a:pt x="1991" y="1471"/>
                  </a:cubicBezTo>
                  <a:cubicBezTo>
                    <a:pt x="1968" y="1529"/>
                    <a:pt x="1968" y="1529"/>
                    <a:pt x="1968" y="1529"/>
                  </a:cubicBezTo>
                  <a:cubicBezTo>
                    <a:pt x="2026" y="1760"/>
                    <a:pt x="2026" y="1760"/>
                    <a:pt x="2026" y="1760"/>
                  </a:cubicBezTo>
                  <a:cubicBezTo>
                    <a:pt x="2107" y="1343"/>
                    <a:pt x="2107" y="1343"/>
                    <a:pt x="2107" y="1343"/>
                  </a:cubicBezTo>
                  <a:cubicBezTo>
                    <a:pt x="2453" y="1506"/>
                    <a:pt x="2453" y="1506"/>
                    <a:pt x="2453" y="1506"/>
                  </a:cubicBezTo>
                  <a:cubicBezTo>
                    <a:pt x="2511" y="1540"/>
                    <a:pt x="2546" y="1598"/>
                    <a:pt x="2557" y="1656"/>
                  </a:cubicBezTo>
                  <a:cubicBezTo>
                    <a:pt x="2592" y="1945"/>
                    <a:pt x="2592" y="1945"/>
                    <a:pt x="2592" y="1945"/>
                  </a:cubicBezTo>
                  <a:cubicBezTo>
                    <a:pt x="2777" y="1945"/>
                    <a:pt x="2777" y="1945"/>
                    <a:pt x="2777" y="1945"/>
                  </a:cubicBezTo>
                  <a:lnTo>
                    <a:pt x="2777" y="2038"/>
                  </a:lnTo>
                  <a:close/>
                </a:path>
              </a:pathLst>
            </a:custGeom>
            <a:solidFill>
              <a:schemeClr val="tx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62" name="Freeform 20">
              <a:extLst>
                <a:ext uri="{FF2B5EF4-FFF2-40B4-BE49-F238E27FC236}">
                  <a16:creationId xmlns:a16="http://schemas.microsoft.com/office/drawing/2014/main" id="{BF246D12-D8BE-41E4-8FEC-69C55FEAFACD}"/>
                </a:ext>
              </a:extLst>
            </p:cNvPr>
            <p:cNvSpPr>
              <a:spLocks noChangeAspect="1" noChangeArrowheads="1"/>
            </p:cNvSpPr>
            <p:nvPr/>
          </p:nvSpPr>
          <p:spPr bwMode="auto">
            <a:xfrm>
              <a:off x="4323961" y="5075786"/>
              <a:ext cx="207528" cy="174787"/>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 name="connsiteX0" fmla="*/ 4297 w 9997"/>
                <a:gd name="connsiteY0" fmla="*/ 9372 h 9995"/>
                <a:gd name="connsiteX1" fmla="*/ 4297 w 9997"/>
                <a:gd name="connsiteY1" fmla="*/ 9372 h 9995"/>
                <a:gd name="connsiteX2" fmla="*/ 3907 w 9997"/>
                <a:gd name="connsiteY2" fmla="*/ 9995 h 9995"/>
                <a:gd name="connsiteX3" fmla="*/ 3517 w 9997"/>
                <a:gd name="connsiteY3" fmla="*/ 9372 h 9995"/>
                <a:gd name="connsiteX4" fmla="*/ 3907 w 9997"/>
                <a:gd name="connsiteY4" fmla="*/ 8738 h 9995"/>
                <a:gd name="connsiteX5" fmla="*/ 4297 w 9997"/>
                <a:gd name="connsiteY5" fmla="*/ 9372 h 9995"/>
                <a:gd name="connsiteX6" fmla="*/ 4997 w 9997"/>
                <a:gd name="connsiteY6" fmla="*/ 8994 h 9995"/>
                <a:gd name="connsiteX7" fmla="*/ 4997 w 9997"/>
                <a:gd name="connsiteY7" fmla="*/ 8994 h 9995"/>
                <a:gd name="connsiteX8" fmla="*/ 4767 w 9997"/>
                <a:gd name="connsiteY8" fmla="*/ 9372 h 9995"/>
                <a:gd name="connsiteX9" fmla="*/ 4997 w 9997"/>
                <a:gd name="connsiteY9" fmla="*/ 9740 h 9995"/>
                <a:gd name="connsiteX10" fmla="*/ 5233 w 9997"/>
                <a:gd name="connsiteY10" fmla="*/ 9372 h 9995"/>
                <a:gd name="connsiteX11" fmla="*/ 4997 w 9997"/>
                <a:gd name="connsiteY11" fmla="*/ 8994 h 9995"/>
                <a:gd name="connsiteX12" fmla="*/ 4997 w 9997"/>
                <a:gd name="connsiteY12" fmla="*/ 8738 h 9995"/>
                <a:gd name="connsiteX13" fmla="*/ 4997 w 9997"/>
                <a:gd name="connsiteY13" fmla="*/ 8738 h 9995"/>
                <a:gd name="connsiteX14" fmla="*/ 5387 w 9997"/>
                <a:gd name="connsiteY14" fmla="*/ 9372 h 9995"/>
                <a:gd name="connsiteX15" fmla="*/ 4997 w 9997"/>
                <a:gd name="connsiteY15" fmla="*/ 9995 h 9995"/>
                <a:gd name="connsiteX16" fmla="*/ 4610 w 9997"/>
                <a:gd name="connsiteY16" fmla="*/ 9372 h 9995"/>
                <a:gd name="connsiteX17" fmla="*/ 4997 w 9997"/>
                <a:gd name="connsiteY17" fmla="*/ 8738 h 9995"/>
                <a:gd name="connsiteX18" fmla="*/ 4997 w 9997"/>
                <a:gd name="connsiteY18" fmla="*/ 8994 h 9995"/>
                <a:gd name="connsiteX19" fmla="*/ 6096 w 9997"/>
                <a:gd name="connsiteY19" fmla="*/ 8994 h 9995"/>
                <a:gd name="connsiteX20" fmla="*/ 6096 w 9997"/>
                <a:gd name="connsiteY20" fmla="*/ 8994 h 9995"/>
                <a:gd name="connsiteX21" fmla="*/ 5860 w 9997"/>
                <a:gd name="connsiteY21" fmla="*/ 9372 h 9995"/>
                <a:gd name="connsiteX22" fmla="*/ 6096 w 9997"/>
                <a:gd name="connsiteY22" fmla="*/ 9740 h 9995"/>
                <a:gd name="connsiteX23" fmla="*/ 6327 w 9997"/>
                <a:gd name="connsiteY23" fmla="*/ 9372 h 9995"/>
                <a:gd name="connsiteX24" fmla="*/ 6096 w 9997"/>
                <a:gd name="connsiteY24" fmla="*/ 8994 h 9995"/>
                <a:gd name="connsiteX25" fmla="*/ 6096 w 9997"/>
                <a:gd name="connsiteY25" fmla="*/ 8738 h 9995"/>
                <a:gd name="connsiteX26" fmla="*/ 6096 w 9997"/>
                <a:gd name="connsiteY26" fmla="*/ 8738 h 9995"/>
                <a:gd name="connsiteX27" fmla="*/ 6486 w 9997"/>
                <a:gd name="connsiteY27" fmla="*/ 9372 h 9995"/>
                <a:gd name="connsiteX28" fmla="*/ 6096 w 9997"/>
                <a:gd name="connsiteY28" fmla="*/ 9995 h 9995"/>
                <a:gd name="connsiteX29" fmla="*/ 5700 w 9997"/>
                <a:gd name="connsiteY29" fmla="*/ 9372 h 9995"/>
                <a:gd name="connsiteX30" fmla="*/ 6096 w 9997"/>
                <a:gd name="connsiteY30" fmla="*/ 8738 h 9995"/>
                <a:gd name="connsiteX31" fmla="*/ 6096 w 9997"/>
                <a:gd name="connsiteY31" fmla="*/ 8994 h 9995"/>
                <a:gd name="connsiteX32" fmla="*/ 9767 w 9997"/>
                <a:gd name="connsiteY32" fmla="*/ 3746 h 9995"/>
                <a:gd name="connsiteX33" fmla="*/ 9767 w 9997"/>
                <a:gd name="connsiteY33" fmla="*/ 3746 h 9995"/>
                <a:gd name="connsiteX34" fmla="*/ 9294 w 9997"/>
                <a:gd name="connsiteY34" fmla="*/ 3004 h 9995"/>
                <a:gd name="connsiteX35" fmla="*/ 9140 w 9997"/>
                <a:gd name="connsiteY35" fmla="*/ 3004 h 9995"/>
                <a:gd name="connsiteX36" fmla="*/ 9063 w 9997"/>
                <a:gd name="connsiteY36" fmla="*/ 3127 h 9995"/>
                <a:gd name="connsiteX37" fmla="*/ 9063 w 9997"/>
                <a:gd name="connsiteY37" fmla="*/ 3373 h 9995"/>
                <a:gd name="connsiteX38" fmla="*/ 9530 w 9997"/>
                <a:gd name="connsiteY38" fmla="*/ 4124 h 9995"/>
                <a:gd name="connsiteX39" fmla="*/ 9063 w 9997"/>
                <a:gd name="connsiteY39" fmla="*/ 4870 h 9995"/>
                <a:gd name="connsiteX40" fmla="*/ 9063 w 9997"/>
                <a:gd name="connsiteY40" fmla="*/ 5125 h 9995"/>
                <a:gd name="connsiteX41" fmla="*/ 9140 w 9997"/>
                <a:gd name="connsiteY41" fmla="*/ 5248 h 9995"/>
                <a:gd name="connsiteX42" fmla="*/ 9294 w 9997"/>
                <a:gd name="connsiteY42" fmla="*/ 5248 h 9995"/>
                <a:gd name="connsiteX43" fmla="*/ 9767 w 9997"/>
                <a:gd name="connsiteY43" fmla="*/ 4492 h 9995"/>
                <a:gd name="connsiteX44" fmla="*/ 9997 w 9997"/>
                <a:gd name="connsiteY44" fmla="*/ 4124 h 9995"/>
                <a:gd name="connsiteX45" fmla="*/ 9767 w 9997"/>
                <a:gd name="connsiteY45" fmla="*/ 3746 h 9995"/>
                <a:gd name="connsiteX46" fmla="*/ 193 w 9997"/>
                <a:gd name="connsiteY46" fmla="*/ 4492 h 9995"/>
                <a:gd name="connsiteX47" fmla="*/ 193 w 9997"/>
                <a:gd name="connsiteY47" fmla="*/ 4492 h 9995"/>
                <a:gd name="connsiteX48" fmla="*/ 700 w 9997"/>
                <a:gd name="connsiteY48" fmla="*/ 5248 h 9995"/>
                <a:gd name="connsiteX49" fmla="*/ 820 w 9997"/>
                <a:gd name="connsiteY49" fmla="*/ 5248 h 9995"/>
                <a:gd name="connsiteX50" fmla="*/ 903 w 9997"/>
                <a:gd name="connsiteY50" fmla="*/ 5125 h 9995"/>
                <a:gd name="connsiteX51" fmla="*/ 903 w 9997"/>
                <a:gd name="connsiteY51" fmla="*/ 4870 h 9995"/>
                <a:gd name="connsiteX52" fmla="*/ 430 w 9997"/>
                <a:gd name="connsiteY52" fmla="*/ 4124 h 9995"/>
                <a:gd name="connsiteX53" fmla="*/ 903 w 9997"/>
                <a:gd name="connsiteY53" fmla="*/ 3127 h 9995"/>
                <a:gd name="connsiteX54" fmla="*/ 820 w 9997"/>
                <a:gd name="connsiteY54" fmla="*/ 3004 h 9995"/>
                <a:gd name="connsiteX55" fmla="*/ 700 w 9997"/>
                <a:gd name="connsiteY55" fmla="*/ 3004 h 9995"/>
                <a:gd name="connsiteX56" fmla="*/ 193 w 9997"/>
                <a:gd name="connsiteY56" fmla="*/ 3746 h 9995"/>
                <a:gd name="connsiteX57" fmla="*/ 0 w 9997"/>
                <a:gd name="connsiteY57" fmla="*/ 4124 h 9995"/>
                <a:gd name="connsiteX58" fmla="*/ 193 w 9997"/>
                <a:gd name="connsiteY58" fmla="*/ 4492 h 9995"/>
                <a:gd name="connsiteX59" fmla="*/ 3044 w 9997"/>
                <a:gd name="connsiteY59" fmla="*/ 3682 h 9995"/>
                <a:gd name="connsiteX60" fmla="*/ 3044 w 9997"/>
                <a:gd name="connsiteY60" fmla="*/ 3682 h 9995"/>
                <a:gd name="connsiteX61" fmla="*/ 2967 w 9997"/>
                <a:gd name="connsiteY61" fmla="*/ 3373 h 9995"/>
                <a:gd name="connsiteX62" fmla="*/ 2850 w 9997"/>
                <a:gd name="connsiteY62" fmla="*/ 3250 h 9995"/>
                <a:gd name="connsiteX63" fmla="*/ 2850 w 9997"/>
                <a:gd name="connsiteY63" fmla="*/ 3058 h 9995"/>
                <a:gd name="connsiteX64" fmla="*/ 2933 w 9997"/>
                <a:gd name="connsiteY64" fmla="*/ 2882 h 9995"/>
                <a:gd name="connsiteX65" fmla="*/ 2933 w 9997"/>
                <a:gd name="connsiteY65" fmla="*/ 2749 h 9995"/>
                <a:gd name="connsiteX66" fmla="*/ 3087 w 9997"/>
                <a:gd name="connsiteY66" fmla="*/ 2312 h 9995"/>
                <a:gd name="connsiteX67" fmla="*/ 3477 w 9997"/>
                <a:gd name="connsiteY67" fmla="*/ 2882 h 9995"/>
                <a:gd name="connsiteX68" fmla="*/ 3557 w 9997"/>
                <a:gd name="connsiteY68" fmla="*/ 2882 h 9995"/>
                <a:gd name="connsiteX69" fmla="*/ 3633 w 9997"/>
                <a:gd name="connsiteY69" fmla="*/ 3004 h 9995"/>
                <a:gd name="connsiteX70" fmla="*/ 3440 w 9997"/>
                <a:gd name="connsiteY70" fmla="*/ 3814 h 9995"/>
                <a:gd name="connsiteX71" fmla="*/ 3710 w 9997"/>
                <a:gd name="connsiteY71" fmla="*/ 3814 h 9995"/>
                <a:gd name="connsiteX72" fmla="*/ 3870 w 9997"/>
                <a:gd name="connsiteY72" fmla="*/ 2936 h 9995"/>
                <a:gd name="connsiteX73" fmla="*/ 3870 w 9997"/>
                <a:gd name="connsiteY73" fmla="*/ 2936 h 9995"/>
                <a:gd name="connsiteX74" fmla="*/ 3870 w 9997"/>
                <a:gd name="connsiteY74" fmla="*/ 2936 h 9995"/>
                <a:gd name="connsiteX75" fmla="*/ 3870 w 9997"/>
                <a:gd name="connsiteY75" fmla="*/ 2882 h 9995"/>
                <a:gd name="connsiteX76" fmla="*/ 3357 w 9997"/>
                <a:gd name="connsiteY76" fmla="*/ 1934 h 9995"/>
                <a:gd name="connsiteX77" fmla="*/ 3280 w 9997"/>
                <a:gd name="connsiteY77" fmla="*/ 1811 h 9995"/>
                <a:gd name="connsiteX78" fmla="*/ 2697 w 9997"/>
                <a:gd name="connsiteY78" fmla="*/ 2813 h 9995"/>
                <a:gd name="connsiteX79" fmla="*/ 3044 w 9997"/>
                <a:gd name="connsiteY79" fmla="*/ 3682 h 9995"/>
                <a:gd name="connsiteX80" fmla="*/ 8517 w 9997"/>
                <a:gd name="connsiteY80" fmla="*/ 0 h 9995"/>
                <a:gd name="connsiteX81" fmla="*/ 8517 w 9997"/>
                <a:gd name="connsiteY81" fmla="*/ 0 h 9995"/>
                <a:gd name="connsiteX82" fmla="*/ 1447 w 9997"/>
                <a:gd name="connsiteY82" fmla="*/ 0 h 9995"/>
                <a:gd name="connsiteX83" fmla="*/ 1250 w 9997"/>
                <a:gd name="connsiteY83" fmla="*/ 314 h 9995"/>
                <a:gd name="connsiteX84" fmla="*/ 1250 w 9997"/>
                <a:gd name="connsiteY84" fmla="*/ 7928 h 9995"/>
                <a:gd name="connsiteX85" fmla="*/ 1447 w 9997"/>
                <a:gd name="connsiteY85" fmla="*/ 8238 h 9995"/>
                <a:gd name="connsiteX86" fmla="*/ 8517 w 9997"/>
                <a:gd name="connsiteY86" fmla="*/ 8238 h 9995"/>
                <a:gd name="connsiteX87" fmla="*/ 8753 w 9997"/>
                <a:gd name="connsiteY87" fmla="*/ 7928 h 9995"/>
                <a:gd name="connsiteX88" fmla="*/ 8753 w 9997"/>
                <a:gd name="connsiteY88" fmla="*/ 314 h 9995"/>
                <a:gd name="connsiteX89" fmla="*/ 8517 w 9997"/>
                <a:gd name="connsiteY89" fmla="*/ 0 h 9995"/>
                <a:gd name="connsiteX90" fmla="*/ 2190 w 9997"/>
                <a:gd name="connsiteY90" fmla="*/ 1502 h 9995"/>
                <a:gd name="connsiteX91" fmla="*/ 2190 w 9997"/>
                <a:gd name="connsiteY91" fmla="*/ 1502 h 9995"/>
                <a:gd name="connsiteX92" fmla="*/ 4380 w 9997"/>
                <a:gd name="connsiteY92" fmla="*/ 1502 h 9995"/>
                <a:gd name="connsiteX93" fmla="*/ 4380 w 9997"/>
                <a:gd name="connsiteY93" fmla="*/ 4993 h 9995"/>
                <a:gd name="connsiteX94" fmla="*/ 4220 w 9997"/>
                <a:gd name="connsiteY94" fmla="*/ 4993 h 9995"/>
                <a:gd name="connsiteX95" fmla="*/ 4220 w 9997"/>
                <a:gd name="connsiteY95" fmla="*/ 4870 h 9995"/>
                <a:gd name="connsiteX96" fmla="*/ 3947 w 9997"/>
                <a:gd name="connsiteY96" fmla="*/ 4315 h 9995"/>
                <a:gd name="connsiteX97" fmla="*/ 3557 w 9997"/>
                <a:gd name="connsiteY97" fmla="*/ 4060 h 9995"/>
                <a:gd name="connsiteX98" fmla="*/ 3280 w 9997"/>
                <a:gd name="connsiteY98" fmla="*/ 4747 h 9995"/>
                <a:gd name="connsiteX99" fmla="*/ 2967 w 9997"/>
                <a:gd name="connsiteY99" fmla="*/ 4060 h 9995"/>
                <a:gd name="connsiteX100" fmla="*/ 2620 w 9997"/>
                <a:gd name="connsiteY100" fmla="*/ 4315 h 9995"/>
                <a:gd name="connsiteX101" fmla="*/ 2307 w 9997"/>
                <a:gd name="connsiteY101" fmla="*/ 4870 h 9995"/>
                <a:gd name="connsiteX102" fmla="*/ 2307 w 9997"/>
                <a:gd name="connsiteY102" fmla="*/ 4993 h 9995"/>
                <a:gd name="connsiteX103" fmla="*/ 2190 w 9997"/>
                <a:gd name="connsiteY103" fmla="*/ 4993 h 9995"/>
                <a:gd name="connsiteX104" fmla="*/ 2190 w 9997"/>
                <a:gd name="connsiteY104" fmla="*/ 1502 h 9995"/>
                <a:gd name="connsiteX105" fmla="*/ 7813 w 9997"/>
                <a:gd name="connsiteY105" fmla="*/ 6495 h 9995"/>
                <a:gd name="connsiteX106" fmla="*/ 7813 w 9997"/>
                <a:gd name="connsiteY106" fmla="*/ 6495 h 9995"/>
                <a:gd name="connsiteX107" fmla="*/ 2190 w 9997"/>
                <a:gd name="connsiteY107" fmla="*/ 6495 h 9995"/>
                <a:gd name="connsiteX108" fmla="*/ 2190 w 9997"/>
                <a:gd name="connsiteY108" fmla="*/ 5994 h 9995"/>
                <a:gd name="connsiteX109" fmla="*/ 7813 w 9997"/>
                <a:gd name="connsiteY109" fmla="*/ 5994 h 9995"/>
                <a:gd name="connsiteX110" fmla="*/ 7813 w 9997"/>
                <a:gd name="connsiteY110" fmla="*/ 6495 h 9995"/>
                <a:gd name="connsiteX111" fmla="*/ 7813 w 9997"/>
                <a:gd name="connsiteY111" fmla="*/ 4993 h 9995"/>
                <a:gd name="connsiteX112" fmla="*/ 7813 w 9997"/>
                <a:gd name="connsiteY112" fmla="*/ 4993 h 9995"/>
                <a:gd name="connsiteX113" fmla="*/ 5157 w 9997"/>
                <a:gd name="connsiteY113" fmla="*/ 4993 h 9995"/>
                <a:gd name="connsiteX114" fmla="*/ 5157 w 9997"/>
                <a:gd name="connsiteY114" fmla="*/ 4492 h 9995"/>
                <a:gd name="connsiteX115" fmla="*/ 7813 w 9997"/>
                <a:gd name="connsiteY115" fmla="*/ 4492 h 9995"/>
                <a:gd name="connsiteX116" fmla="*/ 7813 w 9997"/>
                <a:gd name="connsiteY116" fmla="*/ 4993 h 9995"/>
                <a:gd name="connsiteX117" fmla="*/ 7813 w 9997"/>
                <a:gd name="connsiteY117" fmla="*/ 3500 h 9995"/>
                <a:gd name="connsiteX118" fmla="*/ 7813 w 9997"/>
                <a:gd name="connsiteY118" fmla="*/ 3500 h 9995"/>
                <a:gd name="connsiteX119" fmla="*/ 5157 w 9997"/>
                <a:gd name="connsiteY119" fmla="*/ 3500 h 9995"/>
                <a:gd name="connsiteX120" fmla="*/ 5157 w 9997"/>
                <a:gd name="connsiteY120" fmla="*/ 3004 h 9995"/>
                <a:gd name="connsiteX121" fmla="*/ 7813 w 9997"/>
                <a:gd name="connsiteY121" fmla="*/ 3004 h 9995"/>
                <a:gd name="connsiteX122" fmla="*/ 7813 w 9997"/>
                <a:gd name="connsiteY122" fmla="*/ 3500 h 9995"/>
                <a:gd name="connsiteX123" fmla="*/ 7813 w 9997"/>
                <a:gd name="connsiteY123" fmla="*/ 2003 h 9995"/>
                <a:gd name="connsiteX124" fmla="*/ 7813 w 9997"/>
                <a:gd name="connsiteY124" fmla="*/ 2003 h 9995"/>
                <a:gd name="connsiteX125" fmla="*/ 5157 w 9997"/>
                <a:gd name="connsiteY125" fmla="*/ 2003 h 9995"/>
                <a:gd name="connsiteX126" fmla="*/ 5157 w 9997"/>
                <a:gd name="connsiteY126" fmla="*/ 1502 h 9995"/>
                <a:gd name="connsiteX127" fmla="*/ 7813 w 9997"/>
                <a:gd name="connsiteY127" fmla="*/ 1502 h 9995"/>
                <a:gd name="connsiteX128" fmla="*/ 7813 w 9997"/>
                <a:gd name="connsiteY128" fmla="*/ 2003 h 9995"/>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700 w 10000"/>
                <a:gd name="connsiteY54" fmla="*/ 3006 h 10000"/>
                <a:gd name="connsiteX55" fmla="*/ 193 w 10000"/>
                <a:gd name="connsiteY55" fmla="*/ 3748 h 10000"/>
                <a:gd name="connsiteX56" fmla="*/ 0 w 10000"/>
                <a:gd name="connsiteY56" fmla="*/ 4126 h 10000"/>
                <a:gd name="connsiteX57" fmla="*/ 193 w 10000"/>
                <a:gd name="connsiteY57" fmla="*/ 4494 h 10000"/>
                <a:gd name="connsiteX58" fmla="*/ 3045 w 10000"/>
                <a:gd name="connsiteY58" fmla="*/ 3684 h 10000"/>
                <a:gd name="connsiteX59" fmla="*/ 3045 w 10000"/>
                <a:gd name="connsiteY59" fmla="*/ 3684 h 10000"/>
                <a:gd name="connsiteX60" fmla="*/ 2968 w 10000"/>
                <a:gd name="connsiteY60" fmla="*/ 3375 h 10000"/>
                <a:gd name="connsiteX61" fmla="*/ 2851 w 10000"/>
                <a:gd name="connsiteY61" fmla="*/ 3252 h 10000"/>
                <a:gd name="connsiteX62" fmla="*/ 2851 w 10000"/>
                <a:gd name="connsiteY62" fmla="*/ 3060 h 10000"/>
                <a:gd name="connsiteX63" fmla="*/ 2934 w 10000"/>
                <a:gd name="connsiteY63" fmla="*/ 2883 h 10000"/>
                <a:gd name="connsiteX64" fmla="*/ 2934 w 10000"/>
                <a:gd name="connsiteY64" fmla="*/ 2750 h 10000"/>
                <a:gd name="connsiteX65" fmla="*/ 3088 w 10000"/>
                <a:gd name="connsiteY65" fmla="*/ 2313 h 10000"/>
                <a:gd name="connsiteX66" fmla="*/ 3478 w 10000"/>
                <a:gd name="connsiteY66" fmla="*/ 2883 h 10000"/>
                <a:gd name="connsiteX67" fmla="*/ 3558 w 10000"/>
                <a:gd name="connsiteY67" fmla="*/ 2883 h 10000"/>
                <a:gd name="connsiteX68" fmla="*/ 3634 w 10000"/>
                <a:gd name="connsiteY68" fmla="*/ 3006 h 10000"/>
                <a:gd name="connsiteX69" fmla="*/ 3441 w 10000"/>
                <a:gd name="connsiteY69" fmla="*/ 3816 h 10000"/>
                <a:gd name="connsiteX70" fmla="*/ 3711 w 10000"/>
                <a:gd name="connsiteY70" fmla="*/ 3816 h 10000"/>
                <a:gd name="connsiteX71" fmla="*/ 3871 w 10000"/>
                <a:gd name="connsiteY71" fmla="*/ 2937 h 10000"/>
                <a:gd name="connsiteX72" fmla="*/ 3871 w 10000"/>
                <a:gd name="connsiteY72" fmla="*/ 2937 h 10000"/>
                <a:gd name="connsiteX73" fmla="*/ 3871 w 10000"/>
                <a:gd name="connsiteY73" fmla="*/ 2937 h 10000"/>
                <a:gd name="connsiteX74" fmla="*/ 3871 w 10000"/>
                <a:gd name="connsiteY74" fmla="*/ 2883 h 10000"/>
                <a:gd name="connsiteX75" fmla="*/ 3358 w 10000"/>
                <a:gd name="connsiteY75" fmla="*/ 1935 h 10000"/>
                <a:gd name="connsiteX76" fmla="*/ 3281 w 10000"/>
                <a:gd name="connsiteY76" fmla="*/ 1812 h 10000"/>
                <a:gd name="connsiteX77" fmla="*/ 2698 w 10000"/>
                <a:gd name="connsiteY77" fmla="*/ 2814 h 10000"/>
                <a:gd name="connsiteX78" fmla="*/ 3045 w 10000"/>
                <a:gd name="connsiteY78" fmla="*/ 3684 h 10000"/>
                <a:gd name="connsiteX79" fmla="*/ 8520 w 10000"/>
                <a:gd name="connsiteY79" fmla="*/ 0 h 10000"/>
                <a:gd name="connsiteX80" fmla="*/ 8520 w 10000"/>
                <a:gd name="connsiteY80" fmla="*/ 0 h 10000"/>
                <a:gd name="connsiteX81" fmla="*/ 1447 w 10000"/>
                <a:gd name="connsiteY81" fmla="*/ 0 h 10000"/>
                <a:gd name="connsiteX82" fmla="*/ 1250 w 10000"/>
                <a:gd name="connsiteY82" fmla="*/ 314 h 10000"/>
                <a:gd name="connsiteX83" fmla="*/ 1250 w 10000"/>
                <a:gd name="connsiteY83" fmla="*/ 7932 h 10000"/>
                <a:gd name="connsiteX84" fmla="*/ 1447 w 10000"/>
                <a:gd name="connsiteY84" fmla="*/ 8242 h 10000"/>
                <a:gd name="connsiteX85" fmla="*/ 8520 w 10000"/>
                <a:gd name="connsiteY85" fmla="*/ 8242 h 10000"/>
                <a:gd name="connsiteX86" fmla="*/ 8756 w 10000"/>
                <a:gd name="connsiteY86" fmla="*/ 7932 h 10000"/>
                <a:gd name="connsiteX87" fmla="*/ 8756 w 10000"/>
                <a:gd name="connsiteY87" fmla="*/ 314 h 10000"/>
                <a:gd name="connsiteX88" fmla="*/ 8520 w 10000"/>
                <a:gd name="connsiteY88" fmla="*/ 0 h 10000"/>
                <a:gd name="connsiteX89" fmla="*/ 2191 w 10000"/>
                <a:gd name="connsiteY89" fmla="*/ 1503 h 10000"/>
                <a:gd name="connsiteX90" fmla="*/ 2191 w 10000"/>
                <a:gd name="connsiteY90" fmla="*/ 1503 h 10000"/>
                <a:gd name="connsiteX91" fmla="*/ 4381 w 10000"/>
                <a:gd name="connsiteY91" fmla="*/ 1503 h 10000"/>
                <a:gd name="connsiteX92" fmla="*/ 4381 w 10000"/>
                <a:gd name="connsiteY92" fmla="*/ 4995 h 10000"/>
                <a:gd name="connsiteX93" fmla="*/ 4221 w 10000"/>
                <a:gd name="connsiteY93" fmla="*/ 4995 h 10000"/>
                <a:gd name="connsiteX94" fmla="*/ 4221 w 10000"/>
                <a:gd name="connsiteY94" fmla="*/ 4872 h 10000"/>
                <a:gd name="connsiteX95" fmla="*/ 3948 w 10000"/>
                <a:gd name="connsiteY95" fmla="*/ 4317 h 10000"/>
                <a:gd name="connsiteX96" fmla="*/ 3558 w 10000"/>
                <a:gd name="connsiteY96" fmla="*/ 4062 h 10000"/>
                <a:gd name="connsiteX97" fmla="*/ 3281 w 10000"/>
                <a:gd name="connsiteY97" fmla="*/ 4749 h 10000"/>
                <a:gd name="connsiteX98" fmla="*/ 2968 w 10000"/>
                <a:gd name="connsiteY98" fmla="*/ 4062 h 10000"/>
                <a:gd name="connsiteX99" fmla="*/ 2621 w 10000"/>
                <a:gd name="connsiteY99" fmla="*/ 4317 h 10000"/>
                <a:gd name="connsiteX100" fmla="*/ 2308 w 10000"/>
                <a:gd name="connsiteY100" fmla="*/ 4872 h 10000"/>
                <a:gd name="connsiteX101" fmla="*/ 2308 w 10000"/>
                <a:gd name="connsiteY101" fmla="*/ 4995 h 10000"/>
                <a:gd name="connsiteX102" fmla="*/ 2191 w 10000"/>
                <a:gd name="connsiteY102" fmla="*/ 4995 h 10000"/>
                <a:gd name="connsiteX103" fmla="*/ 2191 w 10000"/>
                <a:gd name="connsiteY103" fmla="*/ 1503 h 10000"/>
                <a:gd name="connsiteX104" fmla="*/ 7815 w 10000"/>
                <a:gd name="connsiteY104" fmla="*/ 6498 h 10000"/>
                <a:gd name="connsiteX105" fmla="*/ 7815 w 10000"/>
                <a:gd name="connsiteY105" fmla="*/ 6498 h 10000"/>
                <a:gd name="connsiteX106" fmla="*/ 2191 w 10000"/>
                <a:gd name="connsiteY106" fmla="*/ 6498 h 10000"/>
                <a:gd name="connsiteX107" fmla="*/ 2191 w 10000"/>
                <a:gd name="connsiteY107" fmla="*/ 5997 h 10000"/>
                <a:gd name="connsiteX108" fmla="*/ 7815 w 10000"/>
                <a:gd name="connsiteY108" fmla="*/ 5997 h 10000"/>
                <a:gd name="connsiteX109" fmla="*/ 7815 w 10000"/>
                <a:gd name="connsiteY109" fmla="*/ 6498 h 10000"/>
                <a:gd name="connsiteX110" fmla="*/ 7815 w 10000"/>
                <a:gd name="connsiteY110" fmla="*/ 4995 h 10000"/>
                <a:gd name="connsiteX111" fmla="*/ 7815 w 10000"/>
                <a:gd name="connsiteY111" fmla="*/ 4995 h 10000"/>
                <a:gd name="connsiteX112" fmla="*/ 5159 w 10000"/>
                <a:gd name="connsiteY112" fmla="*/ 4995 h 10000"/>
                <a:gd name="connsiteX113" fmla="*/ 5159 w 10000"/>
                <a:gd name="connsiteY113" fmla="*/ 4494 h 10000"/>
                <a:gd name="connsiteX114" fmla="*/ 7815 w 10000"/>
                <a:gd name="connsiteY114" fmla="*/ 4494 h 10000"/>
                <a:gd name="connsiteX115" fmla="*/ 7815 w 10000"/>
                <a:gd name="connsiteY115" fmla="*/ 4995 h 10000"/>
                <a:gd name="connsiteX116" fmla="*/ 7815 w 10000"/>
                <a:gd name="connsiteY116" fmla="*/ 3502 h 10000"/>
                <a:gd name="connsiteX117" fmla="*/ 7815 w 10000"/>
                <a:gd name="connsiteY117" fmla="*/ 3502 h 10000"/>
                <a:gd name="connsiteX118" fmla="*/ 5159 w 10000"/>
                <a:gd name="connsiteY118" fmla="*/ 3502 h 10000"/>
                <a:gd name="connsiteX119" fmla="*/ 5159 w 10000"/>
                <a:gd name="connsiteY119" fmla="*/ 3006 h 10000"/>
                <a:gd name="connsiteX120" fmla="*/ 7815 w 10000"/>
                <a:gd name="connsiteY120" fmla="*/ 3006 h 10000"/>
                <a:gd name="connsiteX121" fmla="*/ 7815 w 10000"/>
                <a:gd name="connsiteY121" fmla="*/ 3502 h 10000"/>
                <a:gd name="connsiteX122" fmla="*/ 7815 w 10000"/>
                <a:gd name="connsiteY122" fmla="*/ 2004 h 10000"/>
                <a:gd name="connsiteX123" fmla="*/ 7815 w 10000"/>
                <a:gd name="connsiteY123" fmla="*/ 2004 h 10000"/>
                <a:gd name="connsiteX124" fmla="*/ 5159 w 10000"/>
                <a:gd name="connsiteY124" fmla="*/ 2004 h 10000"/>
                <a:gd name="connsiteX125" fmla="*/ 5159 w 10000"/>
                <a:gd name="connsiteY125" fmla="*/ 1503 h 10000"/>
                <a:gd name="connsiteX126" fmla="*/ 7815 w 10000"/>
                <a:gd name="connsiteY126" fmla="*/ 1503 h 10000"/>
                <a:gd name="connsiteX127" fmla="*/ 7815 w 10000"/>
                <a:gd name="connsiteY127"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193 w 10000"/>
                <a:gd name="connsiteY54" fmla="*/ 3748 h 10000"/>
                <a:gd name="connsiteX55" fmla="*/ 0 w 10000"/>
                <a:gd name="connsiteY55" fmla="*/ 4126 h 10000"/>
                <a:gd name="connsiteX56" fmla="*/ 193 w 10000"/>
                <a:gd name="connsiteY56" fmla="*/ 4494 h 10000"/>
                <a:gd name="connsiteX57" fmla="*/ 3045 w 10000"/>
                <a:gd name="connsiteY57" fmla="*/ 3684 h 10000"/>
                <a:gd name="connsiteX58" fmla="*/ 3045 w 10000"/>
                <a:gd name="connsiteY58" fmla="*/ 3684 h 10000"/>
                <a:gd name="connsiteX59" fmla="*/ 2968 w 10000"/>
                <a:gd name="connsiteY59" fmla="*/ 3375 h 10000"/>
                <a:gd name="connsiteX60" fmla="*/ 2851 w 10000"/>
                <a:gd name="connsiteY60" fmla="*/ 3252 h 10000"/>
                <a:gd name="connsiteX61" fmla="*/ 2851 w 10000"/>
                <a:gd name="connsiteY61" fmla="*/ 3060 h 10000"/>
                <a:gd name="connsiteX62" fmla="*/ 2934 w 10000"/>
                <a:gd name="connsiteY62" fmla="*/ 2883 h 10000"/>
                <a:gd name="connsiteX63" fmla="*/ 2934 w 10000"/>
                <a:gd name="connsiteY63" fmla="*/ 2750 h 10000"/>
                <a:gd name="connsiteX64" fmla="*/ 3088 w 10000"/>
                <a:gd name="connsiteY64" fmla="*/ 2313 h 10000"/>
                <a:gd name="connsiteX65" fmla="*/ 3478 w 10000"/>
                <a:gd name="connsiteY65" fmla="*/ 2883 h 10000"/>
                <a:gd name="connsiteX66" fmla="*/ 3558 w 10000"/>
                <a:gd name="connsiteY66" fmla="*/ 2883 h 10000"/>
                <a:gd name="connsiteX67" fmla="*/ 3634 w 10000"/>
                <a:gd name="connsiteY67" fmla="*/ 3006 h 10000"/>
                <a:gd name="connsiteX68" fmla="*/ 3441 w 10000"/>
                <a:gd name="connsiteY68" fmla="*/ 3816 h 10000"/>
                <a:gd name="connsiteX69" fmla="*/ 3711 w 10000"/>
                <a:gd name="connsiteY69" fmla="*/ 3816 h 10000"/>
                <a:gd name="connsiteX70" fmla="*/ 3871 w 10000"/>
                <a:gd name="connsiteY70" fmla="*/ 2937 h 10000"/>
                <a:gd name="connsiteX71" fmla="*/ 3871 w 10000"/>
                <a:gd name="connsiteY71" fmla="*/ 2937 h 10000"/>
                <a:gd name="connsiteX72" fmla="*/ 3871 w 10000"/>
                <a:gd name="connsiteY72" fmla="*/ 2937 h 10000"/>
                <a:gd name="connsiteX73" fmla="*/ 3871 w 10000"/>
                <a:gd name="connsiteY73" fmla="*/ 2883 h 10000"/>
                <a:gd name="connsiteX74" fmla="*/ 3358 w 10000"/>
                <a:gd name="connsiteY74" fmla="*/ 1935 h 10000"/>
                <a:gd name="connsiteX75" fmla="*/ 3281 w 10000"/>
                <a:gd name="connsiteY75" fmla="*/ 1812 h 10000"/>
                <a:gd name="connsiteX76" fmla="*/ 2698 w 10000"/>
                <a:gd name="connsiteY76" fmla="*/ 2814 h 10000"/>
                <a:gd name="connsiteX77" fmla="*/ 3045 w 10000"/>
                <a:gd name="connsiteY77" fmla="*/ 3684 h 10000"/>
                <a:gd name="connsiteX78" fmla="*/ 8520 w 10000"/>
                <a:gd name="connsiteY78" fmla="*/ 0 h 10000"/>
                <a:gd name="connsiteX79" fmla="*/ 8520 w 10000"/>
                <a:gd name="connsiteY79" fmla="*/ 0 h 10000"/>
                <a:gd name="connsiteX80" fmla="*/ 1447 w 10000"/>
                <a:gd name="connsiteY80" fmla="*/ 0 h 10000"/>
                <a:gd name="connsiteX81" fmla="*/ 1250 w 10000"/>
                <a:gd name="connsiteY81" fmla="*/ 314 h 10000"/>
                <a:gd name="connsiteX82" fmla="*/ 1250 w 10000"/>
                <a:gd name="connsiteY82" fmla="*/ 7932 h 10000"/>
                <a:gd name="connsiteX83" fmla="*/ 1447 w 10000"/>
                <a:gd name="connsiteY83" fmla="*/ 8242 h 10000"/>
                <a:gd name="connsiteX84" fmla="*/ 8520 w 10000"/>
                <a:gd name="connsiteY84" fmla="*/ 8242 h 10000"/>
                <a:gd name="connsiteX85" fmla="*/ 8756 w 10000"/>
                <a:gd name="connsiteY85" fmla="*/ 7932 h 10000"/>
                <a:gd name="connsiteX86" fmla="*/ 8756 w 10000"/>
                <a:gd name="connsiteY86" fmla="*/ 314 h 10000"/>
                <a:gd name="connsiteX87" fmla="*/ 8520 w 10000"/>
                <a:gd name="connsiteY87" fmla="*/ 0 h 10000"/>
                <a:gd name="connsiteX88" fmla="*/ 2191 w 10000"/>
                <a:gd name="connsiteY88" fmla="*/ 1503 h 10000"/>
                <a:gd name="connsiteX89" fmla="*/ 2191 w 10000"/>
                <a:gd name="connsiteY89" fmla="*/ 1503 h 10000"/>
                <a:gd name="connsiteX90" fmla="*/ 4381 w 10000"/>
                <a:gd name="connsiteY90" fmla="*/ 1503 h 10000"/>
                <a:gd name="connsiteX91" fmla="*/ 4381 w 10000"/>
                <a:gd name="connsiteY91" fmla="*/ 4995 h 10000"/>
                <a:gd name="connsiteX92" fmla="*/ 4221 w 10000"/>
                <a:gd name="connsiteY92" fmla="*/ 4995 h 10000"/>
                <a:gd name="connsiteX93" fmla="*/ 4221 w 10000"/>
                <a:gd name="connsiteY93" fmla="*/ 4872 h 10000"/>
                <a:gd name="connsiteX94" fmla="*/ 3948 w 10000"/>
                <a:gd name="connsiteY94" fmla="*/ 4317 h 10000"/>
                <a:gd name="connsiteX95" fmla="*/ 3558 w 10000"/>
                <a:gd name="connsiteY95" fmla="*/ 4062 h 10000"/>
                <a:gd name="connsiteX96" fmla="*/ 3281 w 10000"/>
                <a:gd name="connsiteY96" fmla="*/ 4749 h 10000"/>
                <a:gd name="connsiteX97" fmla="*/ 2968 w 10000"/>
                <a:gd name="connsiteY97" fmla="*/ 4062 h 10000"/>
                <a:gd name="connsiteX98" fmla="*/ 2621 w 10000"/>
                <a:gd name="connsiteY98" fmla="*/ 4317 h 10000"/>
                <a:gd name="connsiteX99" fmla="*/ 2308 w 10000"/>
                <a:gd name="connsiteY99" fmla="*/ 4872 h 10000"/>
                <a:gd name="connsiteX100" fmla="*/ 2308 w 10000"/>
                <a:gd name="connsiteY100" fmla="*/ 4995 h 10000"/>
                <a:gd name="connsiteX101" fmla="*/ 2191 w 10000"/>
                <a:gd name="connsiteY101" fmla="*/ 4995 h 10000"/>
                <a:gd name="connsiteX102" fmla="*/ 2191 w 10000"/>
                <a:gd name="connsiteY102" fmla="*/ 1503 h 10000"/>
                <a:gd name="connsiteX103" fmla="*/ 7815 w 10000"/>
                <a:gd name="connsiteY103" fmla="*/ 6498 h 10000"/>
                <a:gd name="connsiteX104" fmla="*/ 7815 w 10000"/>
                <a:gd name="connsiteY104" fmla="*/ 6498 h 10000"/>
                <a:gd name="connsiteX105" fmla="*/ 2191 w 10000"/>
                <a:gd name="connsiteY105" fmla="*/ 6498 h 10000"/>
                <a:gd name="connsiteX106" fmla="*/ 2191 w 10000"/>
                <a:gd name="connsiteY106" fmla="*/ 5997 h 10000"/>
                <a:gd name="connsiteX107" fmla="*/ 7815 w 10000"/>
                <a:gd name="connsiteY107" fmla="*/ 5997 h 10000"/>
                <a:gd name="connsiteX108" fmla="*/ 7815 w 10000"/>
                <a:gd name="connsiteY108" fmla="*/ 6498 h 10000"/>
                <a:gd name="connsiteX109" fmla="*/ 7815 w 10000"/>
                <a:gd name="connsiteY109" fmla="*/ 4995 h 10000"/>
                <a:gd name="connsiteX110" fmla="*/ 7815 w 10000"/>
                <a:gd name="connsiteY110" fmla="*/ 4995 h 10000"/>
                <a:gd name="connsiteX111" fmla="*/ 5159 w 10000"/>
                <a:gd name="connsiteY111" fmla="*/ 4995 h 10000"/>
                <a:gd name="connsiteX112" fmla="*/ 5159 w 10000"/>
                <a:gd name="connsiteY112" fmla="*/ 4494 h 10000"/>
                <a:gd name="connsiteX113" fmla="*/ 7815 w 10000"/>
                <a:gd name="connsiteY113" fmla="*/ 4494 h 10000"/>
                <a:gd name="connsiteX114" fmla="*/ 7815 w 10000"/>
                <a:gd name="connsiteY114" fmla="*/ 4995 h 10000"/>
                <a:gd name="connsiteX115" fmla="*/ 7815 w 10000"/>
                <a:gd name="connsiteY115" fmla="*/ 3502 h 10000"/>
                <a:gd name="connsiteX116" fmla="*/ 7815 w 10000"/>
                <a:gd name="connsiteY116" fmla="*/ 3502 h 10000"/>
                <a:gd name="connsiteX117" fmla="*/ 5159 w 10000"/>
                <a:gd name="connsiteY117" fmla="*/ 3502 h 10000"/>
                <a:gd name="connsiteX118" fmla="*/ 5159 w 10000"/>
                <a:gd name="connsiteY118" fmla="*/ 3006 h 10000"/>
                <a:gd name="connsiteX119" fmla="*/ 7815 w 10000"/>
                <a:gd name="connsiteY119" fmla="*/ 3006 h 10000"/>
                <a:gd name="connsiteX120" fmla="*/ 7815 w 10000"/>
                <a:gd name="connsiteY120" fmla="*/ 3502 h 10000"/>
                <a:gd name="connsiteX121" fmla="*/ 7815 w 10000"/>
                <a:gd name="connsiteY121" fmla="*/ 2004 h 10000"/>
                <a:gd name="connsiteX122" fmla="*/ 7815 w 10000"/>
                <a:gd name="connsiteY122" fmla="*/ 2004 h 10000"/>
                <a:gd name="connsiteX123" fmla="*/ 5159 w 10000"/>
                <a:gd name="connsiteY123" fmla="*/ 2004 h 10000"/>
                <a:gd name="connsiteX124" fmla="*/ 5159 w 10000"/>
                <a:gd name="connsiteY124" fmla="*/ 1503 h 10000"/>
                <a:gd name="connsiteX125" fmla="*/ 7815 w 10000"/>
                <a:gd name="connsiteY125" fmla="*/ 1503 h 10000"/>
                <a:gd name="connsiteX126" fmla="*/ 7815 w 10000"/>
                <a:gd name="connsiteY126"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193 w 10000"/>
                <a:gd name="connsiteY53" fmla="*/ 3748 h 10000"/>
                <a:gd name="connsiteX54" fmla="*/ 0 w 10000"/>
                <a:gd name="connsiteY54" fmla="*/ 4126 h 10000"/>
                <a:gd name="connsiteX55" fmla="*/ 193 w 10000"/>
                <a:gd name="connsiteY55" fmla="*/ 4494 h 10000"/>
                <a:gd name="connsiteX56" fmla="*/ 3045 w 10000"/>
                <a:gd name="connsiteY56" fmla="*/ 3684 h 10000"/>
                <a:gd name="connsiteX57" fmla="*/ 3045 w 10000"/>
                <a:gd name="connsiteY57" fmla="*/ 3684 h 10000"/>
                <a:gd name="connsiteX58" fmla="*/ 2968 w 10000"/>
                <a:gd name="connsiteY58" fmla="*/ 3375 h 10000"/>
                <a:gd name="connsiteX59" fmla="*/ 2851 w 10000"/>
                <a:gd name="connsiteY59" fmla="*/ 3252 h 10000"/>
                <a:gd name="connsiteX60" fmla="*/ 2851 w 10000"/>
                <a:gd name="connsiteY60" fmla="*/ 3060 h 10000"/>
                <a:gd name="connsiteX61" fmla="*/ 2934 w 10000"/>
                <a:gd name="connsiteY61" fmla="*/ 2883 h 10000"/>
                <a:gd name="connsiteX62" fmla="*/ 2934 w 10000"/>
                <a:gd name="connsiteY62" fmla="*/ 2750 h 10000"/>
                <a:gd name="connsiteX63" fmla="*/ 3088 w 10000"/>
                <a:gd name="connsiteY63" fmla="*/ 2313 h 10000"/>
                <a:gd name="connsiteX64" fmla="*/ 3478 w 10000"/>
                <a:gd name="connsiteY64" fmla="*/ 2883 h 10000"/>
                <a:gd name="connsiteX65" fmla="*/ 3558 w 10000"/>
                <a:gd name="connsiteY65" fmla="*/ 2883 h 10000"/>
                <a:gd name="connsiteX66" fmla="*/ 3634 w 10000"/>
                <a:gd name="connsiteY66" fmla="*/ 3006 h 10000"/>
                <a:gd name="connsiteX67" fmla="*/ 3441 w 10000"/>
                <a:gd name="connsiteY67" fmla="*/ 3816 h 10000"/>
                <a:gd name="connsiteX68" fmla="*/ 3711 w 10000"/>
                <a:gd name="connsiteY68" fmla="*/ 3816 h 10000"/>
                <a:gd name="connsiteX69" fmla="*/ 3871 w 10000"/>
                <a:gd name="connsiteY69" fmla="*/ 2937 h 10000"/>
                <a:gd name="connsiteX70" fmla="*/ 3871 w 10000"/>
                <a:gd name="connsiteY70" fmla="*/ 2937 h 10000"/>
                <a:gd name="connsiteX71" fmla="*/ 3871 w 10000"/>
                <a:gd name="connsiteY71" fmla="*/ 2937 h 10000"/>
                <a:gd name="connsiteX72" fmla="*/ 3871 w 10000"/>
                <a:gd name="connsiteY72" fmla="*/ 2883 h 10000"/>
                <a:gd name="connsiteX73" fmla="*/ 3358 w 10000"/>
                <a:gd name="connsiteY73" fmla="*/ 1935 h 10000"/>
                <a:gd name="connsiteX74" fmla="*/ 3281 w 10000"/>
                <a:gd name="connsiteY74" fmla="*/ 1812 h 10000"/>
                <a:gd name="connsiteX75" fmla="*/ 2698 w 10000"/>
                <a:gd name="connsiteY75" fmla="*/ 2814 h 10000"/>
                <a:gd name="connsiteX76" fmla="*/ 3045 w 10000"/>
                <a:gd name="connsiteY76" fmla="*/ 3684 h 10000"/>
                <a:gd name="connsiteX77" fmla="*/ 8520 w 10000"/>
                <a:gd name="connsiteY77" fmla="*/ 0 h 10000"/>
                <a:gd name="connsiteX78" fmla="*/ 8520 w 10000"/>
                <a:gd name="connsiteY78" fmla="*/ 0 h 10000"/>
                <a:gd name="connsiteX79" fmla="*/ 1447 w 10000"/>
                <a:gd name="connsiteY79" fmla="*/ 0 h 10000"/>
                <a:gd name="connsiteX80" fmla="*/ 1250 w 10000"/>
                <a:gd name="connsiteY80" fmla="*/ 314 h 10000"/>
                <a:gd name="connsiteX81" fmla="*/ 1250 w 10000"/>
                <a:gd name="connsiteY81" fmla="*/ 7932 h 10000"/>
                <a:gd name="connsiteX82" fmla="*/ 1447 w 10000"/>
                <a:gd name="connsiteY82" fmla="*/ 8242 h 10000"/>
                <a:gd name="connsiteX83" fmla="*/ 8520 w 10000"/>
                <a:gd name="connsiteY83" fmla="*/ 8242 h 10000"/>
                <a:gd name="connsiteX84" fmla="*/ 8756 w 10000"/>
                <a:gd name="connsiteY84" fmla="*/ 7932 h 10000"/>
                <a:gd name="connsiteX85" fmla="*/ 8756 w 10000"/>
                <a:gd name="connsiteY85" fmla="*/ 314 h 10000"/>
                <a:gd name="connsiteX86" fmla="*/ 8520 w 10000"/>
                <a:gd name="connsiteY86" fmla="*/ 0 h 10000"/>
                <a:gd name="connsiteX87" fmla="*/ 2191 w 10000"/>
                <a:gd name="connsiteY87" fmla="*/ 1503 h 10000"/>
                <a:gd name="connsiteX88" fmla="*/ 2191 w 10000"/>
                <a:gd name="connsiteY88" fmla="*/ 1503 h 10000"/>
                <a:gd name="connsiteX89" fmla="*/ 4381 w 10000"/>
                <a:gd name="connsiteY89" fmla="*/ 1503 h 10000"/>
                <a:gd name="connsiteX90" fmla="*/ 4381 w 10000"/>
                <a:gd name="connsiteY90" fmla="*/ 4995 h 10000"/>
                <a:gd name="connsiteX91" fmla="*/ 4221 w 10000"/>
                <a:gd name="connsiteY91" fmla="*/ 4995 h 10000"/>
                <a:gd name="connsiteX92" fmla="*/ 4221 w 10000"/>
                <a:gd name="connsiteY92" fmla="*/ 4872 h 10000"/>
                <a:gd name="connsiteX93" fmla="*/ 3948 w 10000"/>
                <a:gd name="connsiteY93" fmla="*/ 4317 h 10000"/>
                <a:gd name="connsiteX94" fmla="*/ 3558 w 10000"/>
                <a:gd name="connsiteY94" fmla="*/ 4062 h 10000"/>
                <a:gd name="connsiteX95" fmla="*/ 3281 w 10000"/>
                <a:gd name="connsiteY95" fmla="*/ 4749 h 10000"/>
                <a:gd name="connsiteX96" fmla="*/ 2968 w 10000"/>
                <a:gd name="connsiteY96" fmla="*/ 4062 h 10000"/>
                <a:gd name="connsiteX97" fmla="*/ 2621 w 10000"/>
                <a:gd name="connsiteY97" fmla="*/ 4317 h 10000"/>
                <a:gd name="connsiteX98" fmla="*/ 2308 w 10000"/>
                <a:gd name="connsiteY98" fmla="*/ 4872 h 10000"/>
                <a:gd name="connsiteX99" fmla="*/ 2308 w 10000"/>
                <a:gd name="connsiteY99" fmla="*/ 4995 h 10000"/>
                <a:gd name="connsiteX100" fmla="*/ 2191 w 10000"/>
                <a:gd name="connsiteY100" fmla="*/ 4995 h 10000"/>
                <a:gd name="connsiteX101" fmla="*/ 2191 w 10000"/>
                <a:gd name="connsiteY101" fmla="*/ 1503 h 10000"/>
                <a:gd name="connsiteX102" fmla="*/ 7815 w 10000"/>
                <a:gd name="connsiteY102" fmla="*/ 6498 h 10000"/>
                <a:gd name="connsiteX103" fmla="*/ 7815 w 10000"/>
                <a:gd name="connsiteY103" fmla="*/ 6498 h 10000"/>
                <a:gd name="connsiteX104" fmla="*/ 2191 w 10000"/>
                <a:gd name="connsiteY104" fmla="*/ 6498 h 10000"/>
                <a:gd name="connsiteX105" fmla="*/ 2191 w 10000"/>
                <a:gd name="connsiteY105" fmla="*/ 5997 h 10000"/>
                <a:gd name="connsiteX106" fmla="*/ 7815 w 10000"/>
                <a:gd name="connsiteY106" fmla="*/ 5997 h 10000"/>
                <a:gd name="connsiteX107" fmla="*/ 7815 w 10000"/>
                <a:gd name="connsiteY107" fmla="*/ 6498 h 10000"/>
                <a:gd name="connsiteX108" fmla="*/ 7815 w 10000"/>
                <a:gd name="connsiteY108" fmla="*/ 4995 h 10000"/>
                <a:gd name="connsiteX109" fmla="*/ 7815 w 10000"/>
                <a:gd name="connsiteY109" fmla="*/ 4995 h 10000"/>
                <a:gd name="connsiteX110" fmla="*/ 5159 w 10000"/>
                <a:gd name="connsiteY110" fmla="*/ 4995 h 10000"/>
                <a:gd name="connsiteX111" fmla="*/ 5159 w 10000"/>
                <a:gd name="connsiteY111" fmla="*/ 4494 h 10000"/>
                <a:gd name="connsiteX112" fmla="*/ 7815 w 10000"/>
                <a:gd name="connsiteY112" fmla="*/ 4494 h 10000"/>
                <a:gd name="connsiteX113" fmla="*/ 7815 w 10000"/>
                <a:gd name="connsiteY113" fmla="*/ 4995 h 10000"/>
                <a:gd name="connsiteX114" fmla="*/ 7815 w 10000"/>
                <a:gd name="connsiteY114" fmla="*/ 3502 h 10000"/>
                <a:gd name="connsiteX115" fmla="*/ 7815 w 10000"/>
                <a:gd name="connsiteY115" fmla="*/ 3502 h 10000"/>
                <a:gd name="connsiteX116" fmla="*/ 5159 w 10000"/>
                <a:gd name="connsiteY116" fmla="*/ 3502 h 10000"/>
                <a:gd name="connsiteX117" fmla="*/ 5159 w 10000"/>
                <a:gd name="connsiteY117" fmla="*/ 3006 h 10000"/>
                <a:gd name="connsiteX118" fmla="*/ 7815 w 10000"/>
                <a:gd name="connsiteY118" fmla="*/ 3006 h 10000"/>
                <a:gd name="connsiteX119" fmla="*/ 7815 w 10000"/>
                <a:gd name="connsiteY119" fmla="*/ 3502 h 10000"/>
                <a:gd name="connsiteX120" fmla="*/ 7815 w 10000"/>
                <a:gd name="connsiteY120" fmla="*/ 2004 h 10000"/>
                <a:gd name="connsiteX121" fmla="*/ 7815 w 10000"/>
                <a:gd name="connsiteY121" fmla="*/ 2004 h 10000"/>
                <a:gd name="connsiteX122" fmla="*/ 5159 w 10000"/>
                <a:gd name="connsiteY122" fmla="*/ 2004 h 10000"/>
                <a:gd name="connsiteX123" fmla="*/ 5159 w 10000"/>
                <a:gd name="connsiteY123" fmla="*/ 1503 h 10000"/>
                <a:gd name="connsiteX124" fmla="*/ 7815 w 10000"/>
                <a:gd name="connsiteY124" fmla="*/ 1503 h 10000"/>
                <a:gd name="connsiteX125" fmla="*/ 7815 w 10000"/>
                <a:gd name="connsiteY125"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193 w 10000"/>
                <a:gd name="connsiteY54" fmla="*/ 4494 h 10000"/>
                <a:gd name="connsiteX55" fmla="*/ 3045 w 10000"/>
                <a:gd name="connsiteY55" fmla="*/ 3684 h 10000"/>
                <a:gd name="connsiteX56" fmla="*/ 3045 w 10000"/>
                <a:gd name="connsiteY56" fmla="*/ 3684 h 10000"/>
                <a:gd name="connsiteX57" fmla="*/ 2968 w 10000"/>
                <a:gd name="connsiteY57" fmla="*/ 3375 h 10000"/>
                <a:gd name="connsiteX58" fmla="*/ 2851 w 10000"/>
                <a:gd name="connsiteY58" fmla="*/ 3252 h 10000"/>
                <a:gd name="connsiteX59" fmla="*/ 2851 w 10000"/>
                <a:gd name="connsiteY59" fmla="*/ 3060 h 10000"/>
                <a:gd name="connsiteX60" fmla="*/ 2934 w 10000"/>
                <a:gd name="connsiteY60" fmla="*/ 2883 h 10000"/>
                <a:gd name="connsiteX61" fmla="*/ 2934 w 10000"/>
                <a:gd name="connsiteY61" fmla="*/ 2750 h 10000"/>
                <a:gd name="connsiteX62" fmla="*/ 3088 w 10000"/>
                <a:gd name="connsiteY62" fmla="*/ 2313 h 10000"/>
                <a:gd name="connsiteX63" fmla="*/ 3478 w 10000"/>
                <a:gd name="connsiteY63" fmla="*/ 2883 h 10000"/>
                <a:gd name="connsiteX64" fmla="*/ 3558 w 10000"/>
                <a:gd name="connsiteY64" fmla="*/ 2883 h 10000"/>
                <a:gd name="connsiteX65" fmla="*/ 3634 w 10000"/>
                <a:gd name="connsiteY65" fmla="*/ 3006 h 10000"/>
                <a:gd name="connsiteX66" fmla="*/ 3441 w 10000"/>
                <a:gd name="connsiteY66" fmla="*/ 3816 h 10000"/>
                <a:gd name="connsiteX67" fmla="*/ 3711 w 10000"/>
                <a:gd name="connsiteY67" fmla="*/ 3816 h 10000"/>
                <a:gd name="connsiteX68" fmla="*/ 3871 w 10000"/>
                <a:gd name="connsiteY68" fmla="*/ 2937 h 10000"/>
                <a:gd name="connsiteX69" fmla="*/ 3871 w 10000"/>
                <a:gd name="connsiteY69" fmla="*/ 2937 h 10000"/>
                <a:gd name="connsiteX70" fmla="*/ 3871 w 10000"/>
                <a:gd name="connsiteY70" fmla="*/ 2937 h 10000"/>
                <a:gd name="connsiteX71" fmla="*/ 3871 w 10000"/>
                <a:gd name="connsiteY71" fmla="*/ 2883 h 10000"/>
                <a:gd name="connsiteX72" fmla="*/ 3358 w 10000"/>
                <a:gd name="connsiteY72" fmla="*/ 1935 h 10000"/>
                <a:gd name="connsiteX73" fmla="*/ 3281 w 10000"/>
                <a:gd name="connsiteY73" fmla="*/ 1812 h 10000"/>
                <a:gd name="connsiteX74" fmla="*/ 2698 w 10000"/>
                <a:gd name="connsiteY74" fmla="*/ 2814 h 10000"/>
                <a:gd name="connsiteX75" fmla="*/ 3045 w 10000"/>
                <a:gd name="connsiteY75" fmla="*/ 3684 h 10000"/>
                <a:gd name="connsiteX76" fmla="*/ 8520 w 10000"/>
                <a:gd name="connsiteY76" fmla="*/ 0 h 10000"/>
                <a:gd name="connsiteX77" fmla="*/ 8520 w 10000"/>
                <a:gd name="connsiteY77" fmla="*/ 0 h 10000"/>
                <a:gd name="connsiteX78" fmla="*/ 1447 w 10000"/>
                <a:gd name="connsiteY78" fmla="*/ 0 h 10000"/>
                <a:gd name="connsiteX79" fmla="*/ 1250 w 10000"/>
                <a:gd name="connsiteY79" fmla="*/ 314 h 10000"/>
                <a:gd name="connsiteX80" fmla="*/ 1250 w 10000"/>
                <a:gd name="connsiteY80" fmla="*/ 7932 h 10000"/>
                <a:gd name="connsiteX81" fmla="*/ 1447 w 10000"/>
                <a:gd name="connsiteY81" fmla="*/ 8242 h 10000"/>
                <a:gd name="connsiteX82" fmla="*/ 8520 w 10000"/>
                <a:gd name="connsiteY82" fmla="*/ 8242 h 10000"/>
                <a:gd name="connsiteX83" fmla="*/ 8756 w 10000"/>
                <a:gd name="connsiteY83" fmla="*/ 7932 h 10000"/>
                <a:gd name="connsiteX84" fmla="*/ 8756 w 10000"/>
                <a:gd name="connsiteY84" fmla="*/ 314 h 10000"/>
                <a:gd name="connsiteX85" fmla="*/ 8520 w 10000"/>
                <a:gd name="connsiteY85" fmla="*/ 0 h 10000"/>
                <a:gd name="connsiteX86" fmla="*/ 2191 w 10000"/>
                <a:gd name="connsiteY86" fmla="*/ 1503 h 10000"/>
                <a:gd name="connsiteX87" fmla="*/ 2191 w 10000"/>
                <a:gd name="connsiteY87" fmla="*/ 1503 h 10000"/>
                <a:gd name="connsiteX88" fmla="*/ 4381 w 10000"/>
                <a:gd name="connsiteY88" fmla="*/ 1503 h 10000"/>
                <a:gd name="connsiteX89" fmla="*/ 4381 w 10000"/>
                <a:gd name="connsiteY89" fmla="*/ 4995 h 10000"/>
                <a:gd name="connsiteX90" fmla="*/ 4221 w 10000"/>
                <a:gd name="connsiteY90" fmla="*/ 4995 h 10000"/>
                <a:gd name="connsiteX91" fmla="*/ 4221 w 10000"/>
                <a:gd name="connsiteY91" fmla="*/ 4872 h 10000"/>
                <a:gd name="connsiteX92" fmla="*/ 3948 w 10000"/>
                <a:gd name="connsiteY92" fmla="*/ 4317 h 10000"/>
                <a:gd name="connsiteX93" fmla="*/ 3558 w 10000"/>
                <a:gd name="connsiteY93" fmla="*/ 4062 h 10000"/>
                <a:gd name="connsiteX94" fmla="*/ 3281 w 10000"/>
                <a:gd name="connsiteY94" fmla="*/ 4749 h 10000"/>
                <a:gd name="connsiteX95" fmla="*/ 2968 w 10000"/>
                <a:gd name="connsiteY95" fmla="*/ 4062 h 10000"/>
                <a:gd name="connsiteX96" fmla="*/ 2621 w 10000"/>
                <a:gd name="connsiteY96" fmla="*/ 4317 h 10000"/>
                <a:gd name="connsiteX97" fmla="*/ 2308 w 10000"/>
                <a:gd name="connsiteY97" fmla="*/ 4872 h 10000"/>
                <a:gd name="connsiteX98" fmla="*/ 2308 w 10000"/>
                <a:gd name="connsiteY98" fmla="*/ 4995 h 10000"/>
                <a:gd name="connsiteX99" fmla="*/ 2191 w 10000"/>
                <a:gd name="connsiteY99" fmla="*/ 4995 h 10000"/>
                <a:gd name="connsiteX100" fmla="*/ 2191 w 10000"/>
                <a:gd name="connsiteY100" fmla="*/ 1503 h 10000"/>
                <a:gd name="connsiteX101" fmla="*/ 7815 w 10000"/>
                <a:gd name="connsiteY101" fmla="*/ 6498 h 10000"/>
                <a:gd name="connsiteX102" fmla="*/ 7815 w 10000"/>
                <a:gd name="connsiteY102" fmla="*/ 6498 h 10000"/>
                <a:gd name="connsiteX103" fmla="*/ 2191 w 10000"/>
                <a:gd name="connsiteY103" fmla="*/ 6498 h 10000"/>
                <a:gd name="connsiteX104" fmla="*/ 2191 w 10000"/>
                <a:gd name="connsiteY104" fmla="*/ 5997 h 10000"/>
                <a:gd name="connsiteX105" fmla="*/ 7815 w 10000"/>
                <a:gd name="connsiteY105" fmla="*/ 5997 h 10000"/>
                <a:gd name="connsiteX106" fmla="*/ 7815 w 10000"/>
                <a:gd name="connsiteY106" fmla="*/ 6498 h 10000"/>
                <a:gd name="connsiteX107" fmla="*/ 7815 w 10000"/>
                <a:gd name="connsiteY107" fmla="*/ 4995 h 10000"/>
                <a:gd name="connsiteX108" fmla="*/ 7815 w 10000"/>
                <a:gd name="connsiteY108" fmla="*/ 4995 h 10000"/>
                <a:gd name="connsiteX109" fmla="*/ 5159 w 10000"/>
                <a:gd name="connsiteY109" fmla="*/ 4995 h 10000"/>
                <a:gd name="connsiteX110" fmla="*/ 5159 w 10000"/>
                <a:gd name="connsiteY110" fmla="*/ 4494 h 10000"/>
                <a:gd name="connsiteX111" fmla="*/ 7815 w 10000"/>
                <a:gd name="connsiteY111" fmla="*/ 4494 h 10000"/>
                <a:gd name="connsiteX112" fmla="*/ 7815 w 10000"/>
                <a:gd name="connsiteY112" fmla="*/ 4995 h 10000"/>
                <a:gd name="connsiteX113" fmla="*/ 7815 w 10000"/>
                <a:gd name="connsiteY113" fmla="*/ 3502 h 10000"/>
                <a:gd name="connsiteX114" fmla="*/ 7815 w 10000"/>
                <a:gd name="connsiteY114" fmla="*/ 3502 h 10000"/>
                <a:gd name="connsiteX115" fmla="*/ 5159 w 10000"/>
                <a:gd name="connsiteY115" fmla="*/ 3502 h 10000"/>
                <a:gd name="connsiteX116" fmla="*/ 5159 w 10000"/>
                <a:gd name="connsiteY116" fmla="*/ 3006 h 10000"/>
                <a:gd name="connsiteX117" fmla="*/ 7815 w 10000"/>
                <a:gd name="connsiteY117" fmla="*/ 3006 h 10000"/>
                <a:gd name="connsiteX118" fmla="*/ 7815 w 10000"/>
                <a:gd name="connsiteY118" fmla="*/ 3502 h 10000"/>
                <a:gd name="connsiteX119" fmla="*/ 7815 w 10000"/>
                <a:gd name="connsiteY119" fmla="*/ 2004 h 10000"/>
                <a:gd name="connsiteX120" fmla="*/ 7815 w 10000"/>
                <a:gd name="connsiteY120" fmla="*/ 2004 h 10000"/>
                <a:gd name="connsiteX121" fmla="*/ 5159 w 10000"/>
                <a:gd name="connsiteY121" fmla="*/ 2004 h 10000"/>
                <a:gd name="connsiteX122" fmla="*/ 5159 w 10000"/>
                <a:gd name="connsiteY122" fmla="*/ 1503 h 10000"/>
                <a:gd name="connsiteX123" fmla="*/ 7815 w 10000"/>
                <a:gd name="connsiteY123" fmla="*/ 1503 h 10000"/>
                <a:gd name="connsiteX124" fmla="*/ 7815 w 10000"/>
                <a:gd name="connsiteY124"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3045 w 10000"/>
                <a:gd name="connsiteY54" fmla="*/ 3684 h 10000"/>
                <a:gd name="connsiteX55" fmla="*/ 3045 w 10000"/>
                <a:gd name="connsiteY55" fmla="*/ 3684 h 10000"/>
                <a:gd name="connsiteX56" fmla="*/ 2968 w 10000"/>
                <a:gd name="connsiteY56" fmla="*/ 3375 h 10000"/>
                <a:gd name="connsiteX57" fmla="*/ 2851 w 10000"/>
                <a:gd name="connsiteY57" fmla="*/ 3252 h 10000"/>
                <a:gd name="connsiteX58" fmla="*/ 2851 w 10000"/>
                <a:gd name="connsiteY58" fmla="*/ 3060 h 10000"/>
                <a:gd name="connsiteX59" fmla="*/ 2934 w 10000"/>
                <a:gd name="connsiteY59" fmla="*/ 2883 h 10000"/>
                <a:gd name="connsiteX60" fmla="*/ 2934 w 10000"/>
                <a:gd name="connsiteY60" fmla="*/ 2750 h 10000"/>
                <a:gd name="connsiteX61" fmla="*/ 3088 w 10000"/>
                <a:gd name="connsiteY61" fmla="*/ 2313 h 10000"/>
                <a:gd name="connsiteX62" fmla="*/ 3478 w 10000"/>
                <a:gd name="connsiteY62" fmla="*/ 2883 h 10000"/>
                <a:gd name="connsiteX63" fmla="*/ 3558 w 10000"/>
                <a:gd name="connsiteY63" fmla="*/ 2883 h 10000"/>
                <a:gd name="connsiteX64" fmla="*/ 3634 w 10000"/>
                <a:gd name="connsiteY64" fmla="*/ 3006 h 10000"/>
                <a:gd name="connsiteX65" fmla="*/ 3441 w 10000"/>
                <a:gd name="connsiteY65" fmla="*/ 3816 h 10000"/>
                <a:gd name="connsiteX66" fmla="*/ 3711 w 10000"/>
                <a:gd name="connsiteY66" fmla="*/ 3816 h 10000"/>
                <a:gd name="connsiteX67" fmla="*/ 3871 w 10000"/>
                <a:gd name="connsiteY67" fmla="*/ 2937 h 10000"/>
                <a:gd name="connsiteX68" fmla="*/ 3871 w 10000"/>
                <a:gd name="connsiteY68" fmla="*/ 2937 h 10000"/>
                <a:gd name="connsiteX69" fmla="*/ 3871 w 10000"/>
                <a:gd name="connsiteY69" fmla="*/ 2937 h 10000"/>
                <a:gd name="connsiteX70" fmla="*/ 3871 w 10000"/>
                <a:gd name="connsiteY70" fmla="*/ 2883 h 10000"/>
                <a:gd name="connsiteX71" fmla="*/ 3358 w 10000"/>
                <a:gd name="connsiteY71" fmla="*/ 1935 h 10000"/>
                <a:gd name="connsiteX72" fmla="*/ 3281 w 10000"/>
                <a:gd name="connsiteY72" fmla="*/ 1812 h 10000"/>
                <a:gd name="connsiteX73" fmla="*/ 2698 w 10000"/>
                <a:gd name="connsiteY73" fmla="*/ 2814 h 10000"/>
                <a:gd name="connsiteX74" fmla="*/ 3045 w 10000"/>
                <a:gd name="connsiteY74" fmla="*/ 3684 h 10000"/>
                <a:gd name="connsiteX75" fmla="*/ 8520 w 10000"/>
                <a:gd name="connsiteY75" fmla="*/ 0 h 10000"/>
                <a:gd name="connsiteX76" fmla="*/ 8520 w 10000"/>
                <a:gd name="connsiteY76" fmla="*/ 0 h 10000"/>
                <a:gd name="connsiteX77" fmla="*/ 1447 w 10000"/>
                <a:gd name="connsiteY77" fmla="*/ 0 h 10000"/>
                <a:gd name="connsiteX78" fmla="*/ 1250 w 10000"/>
                <a:gd name="connsiteY78" fmla="*/ 314 h 10000"/>
                <a:gd name="connsiteX79" fmla="*/ 1250 w 10000"/>
                <a:gd name="connsiteY79" fmla="*/ 7932 h 10000"/>
                <a:gd name="connsiteX80" fmla="*/ 1447 w 10000"/>
                <a:gd name="connsiteY80" fmla="*/ 8242 h 10000"/>
                <a:gd name="connsiteX81" fmla="*/ 8520 w 10000"/>
                <a:gd name="connsiteY81" fmla="*/ 8242 h 10000"/>
                <a:gd name="connsiteX82" fmla="*/ 8756 w 10000"/>
                <a:gd name="connsiteY82" fmla="*/ 7932 h 10000"/>
                <a:gd name="connsiteX83" fmla="*/ 8756 w 10000"/>
                <a:gd name="connsiteY83" fmla="*/ 314 h 10000"/>
                <a:gd name="connsiteX84" fmla="*/ 8520 w 10000"/>
                <a:gd name="connsiteY84" fmla="*/ 0 h 10000"/>
                <a:gd name="connsiteX85" fmla="*/ 2191 w 10000"/>
                <a:gd name="connsiteY85" fmla="*/ 1503 h 10000"/>
                <a:gd name="connsiteX86" fmla="*/ 2191 w 10000"/>
                <a:gd name="connsiteY86" fmla="*/ 1503 h 10000"/>
                <a:gd name="connsiteX87" fmla="*/ 4381 w 10000"/>
                <a:gd name="connsiteY87" fmla="*/ 1503 h 10000"/>
                <a:gd name="connsiteX88" fmla="*/ 4381 w 10000"/>
                <a:gd name="connsiteY88" fmla="*/ 4995 h 10000"/>
                <a:gd name="connsiteX89" fmla="*/ 4221 w 10000"/>
                <a:gd name="connsiteY89" fmla="*/ 4995 h 10000"/>
                <a:gd name="connsiteX90" fmla="*/ 4221 w 10000"/>
                <a:gd name="connsiteY90" fmla="*/ 4872 h 10000"/>
                <a:gd name="connsiteX91" fmla="*/ 3948 w 10000"/>
                <a:gd name="connsiteY91" fmla="*/ 4317 h 10000"/>
                <a:gd name="connsiteX92" fmla="*/ 3558 w 10000"/>
                <a:gd name="connsiteY92" fmla="*/ 4062 h 10000"/>
                <a:gd name="connsiteX93" fmla="*/ 3281 w 10000"/>
                <a:gd name="connsiteY93" fmla="*/ 4749 h 10000"/>
                <a:gd name="connsiteX94" fmla="*/ 2968 w 10000"/>
                <a:gd name="connsiteY94" fmla="*/ 4062 h 10000"/>
                <a:gd name="connsiteX95" fmla="*/ 2621 w 10000"/>
                <a:gd name="connsiteY95" fmla="*/ 4317 h 10000"/>
                <a:gd name="connsiteX96" fmla="*/ 2308 w 10000"/>
                <a:gd name="connsiteY96" fmla="*/ 4872 h 10000"/>
                <a:gd name="connsiteX97" fmla="*/ 2308 w 10000"/>
                <a:gd name="connsiteY97" fmla="*/ 4995 h 10000"/>
                <a:gd name="connsiteX98" fmla="*/ 2191 w 10000"/>
                <a:gd name="connsiteY98" fmla="*/ 4995 h 10000"/>
                <a:gd name="connsiteX99" fmla="*/ 2191 w 10000"/>
                <a:gd name="connsiteY99" fmla="*/ 1503 h 10000"/>
                <a:gd name="connsiteX100" fmla="*/ 7815 w 10000"/>
                <a:gd name="connsiteY100" fmla="*/ 6498 h 10000"/>
                <a:gd name="connsiteX101" fmla="*/ 7815 w 10000"/>
                <a:gd name="connsiteY101" fmla="*/ 6498 h 10000"/>
                <a:gd name="connsiteX102" fmla="*/ 2191 w 10000"/>
                <a:gd name="connsiteY102" fmla="*/ 6498 h 10000"/>
                <a:gd name="connsiteX103" fmla="*/ 2191 w 10000"/>
                <a:gd name="connsiteY103" fmla="*/ 5997 h 10000"/>
                <a:gd name="connsiteX104" fmla="*/ 7815 w 10000"/>
                <a:gd name="connsiteY104" fmla="*/ 5997 h 10000"/>
                <a:gd name="connsiteX105" fmla="*/ 7815 w 10000"/>
                <a:gd name="connsiteY105" fmla="*/ 6498 h 10000"/>
                <a:gd name="connsiteX106" fmla="*/ 7815 w 10000"/>
                <a:gd name="connsiteY106" fmla="*/ 4995 h 10000"/>
                <a:gd name="connsiteX107" fmla="*/ 7815 w 10000"/>
                <a:gd name="connsiteY107" fmla="*/ 4995 h 10000"/>
                <a:gd name="connsiteX108" fmla="*/ 5159 w 10000"/>
                <a:gd name="connsiteY108" fmla="*/ 4995 h 10000"/>
                <a:gd name="connsiteX109" fmla="*/ 5159 w 10000"/>
                <a:gd name="connsiteY109" fmla="*/ 4494 h 10000"/>
                <a:gd name="connsiteX110" fmla="*/ 7815 w 10000"/>
                <a:gd name="connsiteY110" fmla="*/ 4494 h 10000"/>
                <a:gd name="connsiteX111" fmla="*/ 7815 w 10000"/>
                <a:gd name="connsiteY111" fmla="*/ 4995 h 10000"/>
                <a:gd name="connsiteX112" fmla="*/ 7815 w 10000"/>
                <a:gd name="connsiteY112" fmla="*/ 3502 h 10000"/>
                <a:gd name="connsiteX113" fmla="*/ 7815 w 10000"/>
                <a:gd name="connsiteY113" fmla="*/ 3502 h 10000"/>
                <a:gd name="connsiteX114" fmla="*/ 5159 w 10000"/>
                <a:gd name="connsiteY114" fmla="*/ 3502 h 10000"/>
                <a:gd name="connsiteX115" fmla="*/ 5159 w 10000"/>
                <a:gd name="connsiteY115" fmla="*/ 3006 h 10000"/>
                <a:gd name="connsiteX116" fmla="*/ 7815 w 10000"/>
                <a:gd name="connsiteY116" fmla="*/ 3006 h 10000"/>
                <a:gd name="connsiteX117" fmla="*/ 7815 w 10000"/>
                <a:gd name="connsiteY117" fmla="*/ 3502 h 10000"/>
                <a:gd name="connsiteX118" fmla="*/ 7815 w 10000"/>
                <a:gd name="connsiteY118" fmla="*/ 2004 h 10000"/>
                <a:gd name="connsiteX119" fmla="*/ 7815 w 10000"/>
                <a:gd name="connsiteY119" fmla="*/ 2004 h 10000"/>
                <a:gd name="connsiteX120" fmla="*/ 5159 w 10000"/>
                <a:gd name="connsiteY120" fmla="*/ 2004 h 10000"/>
                <a:gd name="connsiteX121" fmla="*/ 5159 w 10000"/>
                <a:gd name="connsiteY121" fmla="*/ 1503 h 10000"/>
                <a:gd name="connsiteX122" fmla="*/ 7815 w 10000"/>
                <a:gd name="connsiteY122" fmla="*/ 1503 h 10000"/>
                <a:gd name="connsiteX123" fmla="*/ 7815 w 10000"/>
                <a:gd name="connsiteY123"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5128 h 10000"/>
                <a:gd name="connsiteX50" fmla="*/ 903 w 10000"/>
                <a:gd name="connsiteY50" fmla="*/ 4872 h 10000"/>
                <a:gd name="connsiteX51" fmla="*/ 193 w 10000"/>
                <a:gd name="connsiteY51" fmla="*/ 3748 h 10000"/>
                <a:gd name="connsiteX52" fmla="*/ 0 w 10000"/>
                <a:gd name="connsiteY52" fmla="*/ 4126 h 10000"/>
                <a:gd name="connsiteX53" fmla="*/ 3045 w 10000"/>
                <a:gd name="connsiteY53" fmla="*/ 3684 h 10000"/>
                <a:gd name="connsiteX54" fmla="*/ 3045 w 10000"/>
                <a:gd name="connsiteY54" fmla="*/ 3684 h 10000"/>
                <a:gd name="connsiteX55" fmla="*/ 2968 w 10000"/>
                <a:gd name="connsiteY55" fmla="*/ 3375 h 10000"/>
                <a:gd name="connsiteX56" fmla="*/ 2851 w 10000"/>
                <a:gd name="connsiteY56" fmla="*/ 3252 h 10000"/>
                <a:gd name="connsiteX57" fmla="*/ 2851 w 10000"/>
                <a:gd name="connsiteY57" fmla="*/ 3060 h 10000"/>
                <a:gd name="connsiteX58" fmla="*/ 2934 w 10000"/>
                <a:gd name="connsiteY58" fmla="*/ 2883 h 10000"/>
                <a:gd name="connsiteX59" fmla="*/ 2934 w 10000"/>
                <a:gd name="connsiteY59" fmla="*/ 2750 h 10000"/>
                <a:gd name="connsiteX60" fmla="*/ 3088 w 10000"/>
                <a:gd name="connsiteY60" fmla="*/ 2313 h 10000"/>
                <a:gd name="connsiteX61" fmla="*/ 3478 w 10000"/>
                <a:gd name="connsiteY61" fmla="*/ 2883 h 10000"/>
                <a:gd name="connsiteX62" fmla="*/ 3558 w 10000"/>
                <a:gd name="connsiteY62" fmla="*/ 2883 h 10000"/>
                <a:gd name="connsiteX63" fmla="*/ 3634 w 10000"/>
                <a:gd name="connsiteY63" fmla="*/ 3006 h 10000"/>
                <a:gd name="connsiteX64" fmla="*/ 3441 w 10000"/>
                <a:gd name="connsiteY64" fmla="*/ 3816 h 10000"/>
                <a:gd name="connsiteX65" fmla="*/ 3711 w 10000"/>
                <a:gd name="connsiteY65" fmla="*/ 3816 h 10000"/>
                <a:gd name="connsiteX66" fmla="*/ 3871 w 10000"/>
                <a:gd name="connsiteY66" fmla="*/ 2937 h 10000"/>
                <a:gd name="connsiteX67" fmla="*/ 3871 w 10000"/>
                <a:gd name="connsiteY67" fmla="*/ 2937 h 10000"/>
                <a:gd name="connsiteX68" fmla="*/ 3871 w 10000"/>
                <a:gd name="connsiteY68" fmla="*/ 2937 h 10000"/>
                <a:gd name="connsiteX69" fmla="*/ 3871 w 10000"/>
                <a:gd name="connsiteY69" fmla="*/ 2883 h 10000"/>
                <a:gd name="connsiteX70" fmla="*/ 3358 w 10000"/>
                <a:gd name="connsiteY70" fmla="*/ 1935 h 10000"/>
                <a:gd name="connsiteX71" fmla="*/ 3281 w 10000"/>
                <a:gd name="connsiteY71" fmla="*/ 1812 h 10000"/>
                <a:gd name="connsiteX72" fmla="*/ 2698 w 10000"/>
                <a:gd name="connsiteY72" fmla="*/ 2814 h 10000"/>
                <a:gd name="connsiteX73" fmla="*/ 3045 w 10000"/>
                <a:gd name="connsiteY73" fmla="*/ 3684 h 10000"/>
                <a:gd name="connsiteX74" fmla="*/ 8520 w 10000"/>
                <a:gd name="connsiteY74" fmla="*/ 0 h 10000"/>
                <a:gd name="connsiteX75" fmla="*/ 8520 w 10000"/>
                <a:gd name="connsiteY75" fmla="*/ 0 h 10000"/>
                <a:gd name="connsiteX76" fmla="*/ 1447 w 10000"/>
                <a:gd name="connsiteY76" fmla="*/ 0 h 10000"/>
                <a:gd name="connsiteX77" fmla="*/ 1250 w 10000"/>
                <a:gd name="connsiteY77" fmla="*/ 314 h 10000"/>
                <a:gd name="connsiteX78" fmla="*/ 1250 w 10000"/>
                <a:gd name="connsiteY78" fmla="*/ 7932 h 10000"/>
                <a:gd name="connsiteX79" fmla="*/ 1447 w 10000"/>
                <a:gd name="connsiteY79" fmla="*/ 8242 h 10000"/>
                <a:gd name="connsiteX80" fmla="*/ 8520 w 10000"/>
                <a:gd name="connsiteY80" fmla="*/ 8242 h 10000"/>
                <a:gd name="connsiteX81" fmla="*/ 8756 w 10000"/>
                <a:gd name="connsiteY81" fmla="*/ 7932 h 10000"/>
                <a:gd name="connsiteX82" fmla="*/ 8756 w 10000"/>
                <a:gd name="connsiteY82" fmla="*/ 314 h 10000"/>
                <a:gd name="connsiteX83" fmla="*/ 8520 w 10000"/>
                <a:gd name="connsiteY83" fmla="*/ 0 h 10000"/>
                <a:gd name="connsiteX84" fmla="*/ 2191 w 10000"/>
                <a:gd name="connsiteY84" fmla="*/ 1503 h 10000"/>
                <a:gd name="connsiteX85" fmla="*/ 2191 w 10000"/>
                <a:gd name="connsiteY85" fmla="*/ 1503 h 10000"/>
                <a:gd name="connsiteX86" fmla="*/ 4381 w 10000"/>
                <a:gd name="connsiteY86" fmla="*/ 1503 h 10000"/>
                <a:gd name="connsiteX87" fmla="*/ 4381 w 10000"/>
                <a:gd name="connsiteY87" fmla="*/ 4995 h 10000"/>
                <a:gd name="connsiteX88" fmla="*/ 4221 w 10000"/>
                <a:gd name="connsiteY88" fmla="*/ 4995 h 10000"/>
                <a:gd name="connsiteX89" fmla="*/ 4221 w 10000"/>
                <a:gd name="connsiteY89" fmla="*/ 4872 h 10000"/>
                <a:gd name="connsiteX90" fmla="*/ 3948 w 10000"/>
                <a:gd name="connsiteY90" fmla="*/ 4317 h 10000"/>
                <a:gd name="connsiteX91" fmla="*/ 3558 w 10000"/>
                <a:gd name="connsiteY91" fmla="*/ 4062 h 10000"/>
                <a:gd name="connsiteX92" fmla="*/ 3281 w 10000"/>
                <a:gd name="connsiteY92" fmla="*/ 4749 h 10000"/>
                <a:gd name="connsiteX93" fmla="*/ 2968 w 10000"/>
                <a:gd name="connsiteY93" fmla="*/ 4062 h 10000"/>
                <a:gd name="connsiteX94" fmla="*/ 2621 w 10000"/>
                <a:gd name="connsiteY94" fmla="*/ 4317 h 10000"/>
                <a:gd name="connsiteX95" fmla="*/ 2308 w 10000"/>
                <a:gd name="connsiteY95" fmla="*/ 4872 h 10000"/>
                <a:gd name="connsiteX96" fmla="*/ 2308 w 10000"/>
                <a:gd name="connsiteY96" fmla="*/ 4995 h 10000"/>
                <a:gd name="connsiteX97" fmla="*/ 2191 w 10000"/>
                <a:gd name="connsiteY97" fmla="*/ 4995 h 10000"/>
                <a:gd name="connsiteX98" fmla="*/ 2191 w 10000"/>
                <a:gd name="connsiteY98" fmla="*/ 1503 h 10000"/>
                <a:gd name="connsiteX99" fmla="*/ 7815 w 10000"/>
                <a:gd name="connsiteY99" fmla="*/ 6498 h 10000"/>
                <a:gd name="connsiteX100" fmla="*/ 7815 w 10000"/>
                <a:gd name="connsiteY100" fmla="*/ 6498 h 10000"/>
                <a:gd name="connsiteX101" fmla="*/ 2191 w 10000"/>
                <a:gd name="connsiteY101" fmla="*/ 6498 h 10000"/>
                <a:gd name="connsiteX102" fmla="*/ 2191 w 10000"/>
                <a:gd name="connsiteY102" fmla="*/ 5997 h 10000"/>
                <a:gd name="connsiteX103" fmla="*/ 7815 w 10000"/>
                <a:gd name="connsiteY103" fmla="*/ 5997 h 10000"/>
                <a:gd name="connsiteX104" fmla="*/ 7815 w 10000"/>
                <a:gd name="connsiteY104" fmla="*/ 6498 h 10000"/>
                <a:gd name="connsiteX105" fmla="*/ 7815 w 10000"/>
                <a:gd name="connsiteY105" fmla="*/ 4995 h 10000"/>
                <a:gd name="connsiteX106" fmla="*/ 7815 w 10000"/>
                <a:gd name="connsiteY106" fmla="*/ 4995 h 10000"/>
                <a:gd name="connsiteX107" fmla="*/ 5159 w 10000"/>
                <a:gd name="connsiteY107" fmla="*/ 4995 h 10000"/>
                <a:gd name="connsiteX108" fmla="*/ 5159 w 10000"/>
                <a:gd name="connsiteY108" fmla="*/ 4494 h 10000"/>
                <a:gd name="connsiteX109" fmla="*/ 7815 w 10000"/>
                <a:gd name="connsiteY109" fmla="*/ 4494 h 10000"/>
                <a:gd name="connsiteX110" fmla="*/ 7815 w 10000"/>
                <a:gd name="connsiteY110" fmla="*/ 4995 h 10000"/>
                <a:gd name="connsiteX111" fmla="*/ 7815 w 10000"/>
                <a:gd name="connsiteY111" fmla="*/ 3502 h 10000"/>
                <a:gd name="connsiteX112" fmla="*/ 7815 w 10000"/>
                <a:gd name="connsiteY112" fmla="*/ 3502 h 10000"/>
                <a:gd name="connsiteX113" fmla="*/ 5159 w 10000"/>
                <a:gd name="connsiteY113" fmla="*/ 3502 h 10000"/>
                <a:gd name="connsiteX114" fmla="*/ 5159 w 10000"/>
                <a:gd name="connsiteY114" fmla="*/ 3006 h 10000"/>
                <a:gd name="connsiteX115" fmla="*/ 7815 w 10000"/>
                <a:gd name="connsiteY115" fmla="*/ 3006 h 10000"/>
                <a:gd name="connsiteX116" fmla="*/ 7815 w 10000"/>
                <a:gd name="connsiteY116" fmla="*/ 3502 h 10000"/>
                <a:gd name="connsiteX117" fmla="*/ 7815 w 10000"/>
                <a:gd name="connsiteY117" fmla="*/ 2004 h 10000"/>
                <a:gd name="connsiteX118" fmla="*/ 7815 w 10000"/>
                <a:gd name="connsiteY118" fmla="*/ 2004 h 10000"/>
                <a:gd name="connsiteX119" fmla="*/ 5159 w 10000"/>
                <a:gd name="connsiteY119" fmla="*/ 2004 h 10000"/>
                <a:gd name="connsiteX120" fmla="*/ 5159 w 10000"/>
                <a:gd name="connsiteY120" fmla="*/ 1503 h 10000"/>
                <a:gd name="connsiteX121" fmla="*/ 7815 w 10000"/>
                <a:gd name="connsiteY121" fmla="*/ 1503 h 10000"/>
                <a:gd name="connsiteX122" fmla="*/ 7815 w 10000"/>
                <a:gd name="connsiteY122"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4872 h 10000"/>
                <a:gd name="connsiteX50" fmla="*/ 193 w 10000"/>
                <a:gd name="connsiteY50" fmla="*/ 3748 h 10000"/>
                <a:gd name="connsiteX51" fmla="*/ 0 w 10000"/>
                <a:gd name="connsiteY51" fmla="*/ 4126 h 10000"/>
                <a:gd name="connsiteX52" fmla="*/ 3045 w 10000"/>
                <a:gd name="connsiteY52" fmla="*/ 3684 h 10000"/>
                <a:gd name="connsiteX53" fmla="*/ 3045 w 10000"/>
                <a:gd name="connsiteY53" fmla="*/ 3684 h 10000"/>
                <a:gd name="connsiteX54" fmla="*/ 2968 w 10000"/>
                <a:gd name="connsiteY54" fmla="*/ 3375 h 10000"/>
                <a:gd name="connsiteX55" fmla="*/ 2851 w 10000"/>
                <a:gd name="connsiteY55" fmla="*/ 3252 h 10000"/>
                <a:gd name="connsiteX56" fmla="*/ 2851 w 10000"/>
                <a:gd name="connsiteY56" fmla="*/ 3060 h 10000"/>
                <a:gd name="connsiteX57" fmla="*/ 2934 w 10000"/>
                <a:gd name="connsiteY57" fmla="*/ 2883 h 10000"/>
                <a:gd name="connsiteX58" fmla="*/ 2934 w 10000"/>
                <a:gd name="connsiteY58" fmla="*/ 2750 h 10000"/>
                <a:gd name="connsiteX59" fmla="*/ 3088 w 10000"/>
                <a:gd name="connsiteY59" fmla="*/ 2313 h 10000"/>
                <a:gd name="connsiteX60" fmla="*/ 3478 w 10000"/>
                <a:gd name="connsiteY60" fmla="*/ 2883 h 10000"/>
                <a:gd name="connsiteX61" fmla="*/ 3558 w 10000"/>
                <a:gd name="connsiteY61" fmla="*/ 2883 h 10000"/>
                <a:gd name="connsiteX62" fmla="*/ 3634 w 10000"/>
                <a:gd name="connsiteY62" fmla="*/ 3006 h 10000"/>
                <a:gd name="connsiteX63" fmla="*/ 3441 w 10000"/>
                <a:gd name="connsiteY63" fmla="*/ 3816 h 10000"/>
                <a:gd name="connsiteX64" fmla="*/ 3711 w 10000"/>
                <a:gd name="connsiteY64" fmla="*/ 3816 h 10000"/>
                <a:gd name="connsiteX65" fmla="*/ 3871 w 10000"/>
                <a:gd name="connsiteY65" fmla="*/ 2937 h 10000"/>
                <a:gd name="connsiteX66" fmla="*/ 3871 w 10000"/>
                <a:gd name="connsiteY66" fmla="*/ 2937 h 10000"/>
                <a:gd name="connsiteX67" fmla="*/ 3871 w 10000"/>
                <a:gd name="connsiteY67" fmla="*/ 2937 h 10000"/>
                <a:gd name="connsiteX68" fmla="*/ 3871 w 10000"/>
                <a:gd name="connsiteY68" fmla="*/ 2883 h 10000"/>
                <a:gd name="connsiteX69" fmla="*/ 3358 w 10000"/>
                <a:gd name="connsiteY69" fmla="*/ 1935 h 10000"/>
                <a:gd name="connsiteX70" fmla="*/ 3281 w 10000"/>
                <a:gd name="connsiteY70" fmla="*/ 1812 h 10000"/>
                <a:gd name="connsiteX71" fmla="*/ 2698 w 10000"/>
                <a:gd name="connsiteY71" fmla="*/ 2814 h 10000"/>
                <a:gd name="connsiteX72" fmla="*/ 3045 w 10000"/>
                <a:gd name="connsiteY72" fmla="*/ 3684 h 10000"/>
                <a:gd name="connsiteX73" fmla="*/ 8520 w 10000"/>
                <a:gd name="connsiteY73" fmla="*/ 0 h 10000"/>
                <a:gd name="connsiteX74" fmla="*/ 8520 w 10000"/>
                <a:gd name="connsiteY74" fmla="*/ 0 h 10000"/>
                <a:gd name="connsiteX75" fmla="*/ 1447 w 10000"/>
                <a:gd name="connsiteY75" fmla="*/ 0 h 10000"/>
                <a:gd name="connsiteX76" fmla="*/ 1250 w 10000"/>
                <a:gd name="connsiteY76" fmla="*/ 314 h 10000"/>
                <a:gd name="connsiteX77" fmla="*/ 1250 w 10000"/>
                <a:gd name="connsiteY77" fmla="*/ 7932 h 10000"/>
                <a:gd name="connsiteX78" fmla="*/ 1447 w 10000"/>
                <a:gd name="connsiteY78" fmla="*/ 8242 h 10000"/>
                <a:gd name="connsiteX79" fmla="*/ 8520 w 10000"/>
                <a:gd name="connsiteY79" fmla="*/ 8242 h 10000"/>
                <a:gd name="connsiteX80" fmla="*/ 8756 w 10000"/>
                <a:gd name="connsiteY80" fmla="*/ 7932 h 10000"/>
                <a:gd name="connsiteX81" fmla="*/ 8756 w 10000"/>
                <a:gd name="connsiteY81" fmla="*/ 314 h 10000"/>
                <a:gd name="connsiteX82" fmla="*/ 8520 w 10000"/>
                <a:gd name="connsiteY82" fmla="*/ 0 h 10000"/>
                <a:gd name="connsiteX83" fmla="*/ 2191 w 10000"/>
                <a:gd name="connsiteY83" fmla="*/ 1503 h 10000"/>
                <a:gd name="connsiteX84" fmla="*/ 2191 w 10000"/>
                <a:gd name="connsiteY84" fmla="*/ 1503 h 10000"/>
                <a:gd name="connsiteX85" fmla="*/ 4381 w 10000"/>
                <a:gd name="connsiteY85" fmla="*/ 1503 h 10000"/>
                <a:gd name="connsiteX86" fmla="*/ 4381 w 10000"/>
                <a:gd name="connsiteY86" fmla="*/ 4995 h 10000"/>
                <a:gd name="connsiteX87" fmla="*/ 4221 w 10000"/>
                <a:gd name="connsiteY87" fmla="*/ 4995 h 10000"/>
                <a:gd name="connsiteX88" fmla="*/ 4221 w 10000"/>
                <a:gd name="connsiteY88" fmla="*/ 4872 h 10000"/>
                <a:gd name="connsiteX89" fmla="*/ 3948 w 10000"/>
                <a:gd name="connsiteY89" fmla="*/ 4317 h 10000"/>
                <a:gd name="connsiteX90" fmla="*/ 3558 w 10000"/>
                <a:gd name="connsiteY90" fmla="*/ 4062 h 10000"/>
                <a:gd name="connsiteX91" fmla="*/ 3281 w 10000"/>
                <a:gd name="connsiteY91" fmla="*/ 4749 h 10000"/>
                <a:gd name="connsiteX92" fmla="*/ 2968 w 10000"/>
                <a:gd name="connsiteY92" fmla="*/ 4062 h 10000"/>
                <a:gd name="connsiteX93" fmla="*/ 2621 w 10000"/>
                <a:gd name="connsiteY93" fmla="*/ 4317 h 10000"/>
                <a:gd name="connsiteX94" fmla="*/ 2308 w 10000"/>
                <a:gd name="connsiteY94" fmla="*/ 4872 h 10000"/>
                <a:gd name="connsiteX95" fmla="*/ 2308 w 10000"/>
                <a:gd name="connsiteY95" fmla="*/ 4995 h 10000"/>
                <a:gd name="connsiteX96" fmla="*/ 2191 w 10000"/>
                <a:gd name="connsiteY96" fmla="*/ 4995 h 10000"/>
                <a:gd name="connsiteX97" fmla="*/ 2191 w 10000"/>
                <a:gd name="connsiteY97" fmla="*/ 1503 h 10000"/>
                <a:gd name="connsiteX98" fmla="*/ 7815 w 10000"/>
                <a:gd name="connsiteY98" fmla="*/ 6498 h 10000"/>
                <a:gd name="connsiteX99" fmla="*/ 7815 w 10000"/>
                <a:gd name="connsiteY99" fmla="*/ 6498 h 10000"/>
                <a:gd name="connsiteX100" fmla="*/ 2191 w 10000"/>
                <a:gd name="connsiteY100" fmla="*/ 6498 h 10000"/>
                <a:gd name="connsiteX101" fmla="*/ 2191 w 10000"/>
                <a:gd name="connsiteY101" fmla="*/ 5997 h 10000"/>
                <a:gd name="connsiteX102" fmla="*/ 7815 w 10000"/>
                <a:gd name="connsiteY102" fmla="*/ 5997 h 10000"/>
                <a:gd name="connsiteX103" fmla="*/ 7815 w 10000"/>
                <a:gd name="connsiteY103" fmla="*/ 6498 h 10000"/>
                <a:gd name="connsiteX104" fmla="*/ 7815 w 10000"/>
                <a:gd name="connsiteY104" fmla="*/ 4995 h 10000"/>
                <a:gd name="connsiteX105" fmla="*/ 7815 w 10000"/>
                <a:gd name="connsiteY105" fmla="*/ 4995 h 10000"/>
                <a:gd name="connsiteX106" fmla="*/ 5159 w 10000"/>
                <a:gd name="connsiteY106" fmla="*/ 4995 h 10000"/>
                <a:gd name="connsiteX107" fmla="*/ 5159 w 10000"/>
                <a:gd name="connsiteY107" fmla="*/ 4494 h 10000"/>
                <a:gd name="connsiteX108" fmla="*/ 7815 w 10000"/>
                <a:gd name="connsiteY108" fmla="*/ 4494 h 10000"/>
                <a:gd name="connsiteX109" fmla="*/ 7815 w 10000"/>
                <a:gd name="connsiteY109" fmla="*/ 4995 h 10000"/>
                <a:gd name="connsiteX110" fmla="*/ 7815 w 10000"/>
                <a:gd name="connsiteY110" fmla="*/ 3502 h 10000"/>
                <a:gd name="connsiteX111" fmla="*/ 7815 w 10000"/>
                <a:gd name="connsiteY111" fmla="*/ 3502 h 10000"/>
                <a:gd name="connsiteX112" fmla="*/ 5159 w 10000"/>
                <a:gd name="connsiteY112" fmla="*/ 3502 h 10000"/>
                <a:gd name="connsiteX113" fmla="*/ 5159 w 10000"/>
                <a:gd name="connsiteY113" fmla="*/ 3006 h 10000"/>
                <a:gd name="connsiteX114" fmla="*/ 7815 w 10000"/>
                <a:gd name="connsiteY114" fmla="*/ 3006 h 10000"/>
                <a:gd name="connsiteX115" fmla="*/ 7815 w 10000"/>
                <a:gd name="connsiteY115" fmla="*/ 3502 h 10000"/>
                <a:gd name="connsiteX116" fmla="*/ 7815 w 10000"/>
                <a:gd name="connsiteY116" fmla="*/ 2004 h 10000"/>
                <a:gd name="connsiteX117" fmla="*/ 7815 w 10000"/>
                <a:gd name="connsiteY117" fmla="*/ 2004 h 10000"/>
                <a:gd name="connsiteX118" fmla="*/ 5159 w 10000"/>
                <a:gd name="connsiteY118" fmla="*/ 2004 h 10000"/>
                <a:gd name="connsiteX119" fmla="*/ 5159 w 10000"/>
                <a:gd name="connsiteY119" fmla="*/ 1503 h 10000"/>
                <a:gd name="connsiteX120" fmla="*/ 7815 w 10000"/>
                <a:gd name="connsiteY120" fmla="*/ 1503 h 10000"/>
                <a:gd name="connsiteX121" fmla="*/ 7815 w 10000"/>
                <a:gd name="connsiteY121"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193 w 10000"/>
                <a:gd name="connsiteY49" fmla="*/ 3748 h 10000"/>
                <a:gd name="connsiteX50" fmla="*/ 0 w 10000"/>
                <a:gd name="connsiteY50" fmla="*/ 4126 h 10000"/>
                <a:gd name="connsiteX51" fmla="*/ 3045 w 10000"/>
                <a:gd name="connsiteY51" fmla="*/ 3684 h 10000"/>
                <a:gd name="connsiteX52" fmla="*/ 3045 w 10000"/>
                <a:gd name="connsiteY52" fmla="*/ 3684 h 10000"/>
                <a:gd name="connsiteX53" fmla="*/ 2968 w 10000"/>
                <a:gd name="connsiteY53" fmla="*/ 3375 h 10000"/>
                <a:gd name="connsiteX54" fmla="*/ 2851 w 10000"/>
                <a:gd name="connsiteY54" fmla="*/ 3252 h 10000"/>
                <a:gd name="connsiteX55" fmla="*/ 2851 w 10000"/>
                <a:gd name="connsiteY55" fmla="*/ 3060 h 10000"/>
                <a:gd name="connsiteX56" fmla="*/ 2934 w 10000"/>
                <a:gd name="connsiteY56" fmla="*/ 2883 h 10000"/>
                <a:gd name="connsiteX57" fmla="*/ 2934 w 10000"/>
                <a:gd name="connsiteY57" fmla="*/ 2750 h 10000"/>
                <a:gd name="connsiteX58" fmla="*/ 3088 w 10000"/>
                <a:gd name="connsiteY58" fmla="*/ 2313 h 10000"/>
                <a:gd name="connsiteX59" fmla="*/ 3478 w 10000"/>
                <a:gd name="connsiteY59" fmla="*/ 2883 h 10000"/>
                <a:gd name="connsiteX60" fmla="*/ 3558 w 10000"/>
                <a:gd name="connsiteY60" fmla="*/ 2883 h 10000"/>
                <a:gd name="connsiteX61" fmla="*/ 3634 w 10000"/>
                <a:gd name="connsiteY61" fmla="*/ 3006 h 10000"/>
                <a:gd name="connsiteX62" fmla="*/ 3441 w 10000"/>
                <a:gd name="connsiteY62" fmla="*/ 3816 h 10000"/>
                <a:gd name="connsiteX63" fmla="*/ 3711 w 10000"/>
                <a:gd name="connsiteY63" fmla="*/ 3816 h 10000"/>
                <a:gd name="connsiteX64" fmla="*/ 3871 w 10000"/>
                <a:gd name="connsiteY64" fmla="*/ 2937 h 10000"/>
                <a:gd name="connsiteX65" fmla="*/ 3871 w 10000"/>
                <a:gd name="connsiteY65" fmla="*/ 2937 h 10000"/>
                <a:gd name="connsiteX66" fmla="*/ 3871 w 10000"/>
                <a:gd name="connsiteY66" fmla="*/ 2937 h 10000"/>
                <a:gd name="connsiteX67" fmla="*/ 3871 w 10000"/>
                <a:gd name="connsiteY67" fmla="*/ 2883 h 10000"/>
                <a:gd name="connsiteX68" fmla="*/ 3358 w 10000"/>
                <a:gd name="connsiteY68" fmla="*/ 1935 h 10000"/>
                <a:gd name="connsiteX69" fmla="*/ 3281 w 10000"/>
                <a:gd name="connsiteY69" fmla="*/ 1812 h 10000"/>
                <a:gd name="connsiteX70" fmla="*/ 2698 w 10000"/>
                <a:gd name="connsiteY70" fmla="*/ 2814 h 10000"/>
                <a:gd name="connsiteX71" fmla="*/ 3045 w 10000"/>
                <a:gd name="connsiteY71" fmla="*/ 3684 h 10000"/>
                <a:gd name="connsiteX72" fmla="*/ 8520 w 10000"/>
                <a:gd name="connsiteY72" fmla="*/ 0 h 10000"/>
                <a:gd name="connsiteX73" fmla="*/ 8520 w 10000"/>
                <a:gd name="connsiteY73" fmla="*/ 0 h 10000"/>
                <a:gd name="connsiteX74" fmla="*/ 1447 w 10000"/>
                <a:gd name="connsiteY74" fmla="*/ 0 h 10000"/>
                <a:gd name="connsiteX75" fmla="*/ 1250 w 10000"/>
                <a:gd name="connsiteY75" fmla="*/ 314 h 10000"/>
                <a:gd name="connsiteX76" fmla="*/ 1250 w 10000"/>
                <a:gd name="connsiteY76" fmla="*/ 7932 h 10000"/>
                <a:gd name="connsiteX77" fmla="*/ 1447 w 10000"/>
                <a:gd name="connsiteY77" fmla="*/ 8242 h 10000"/>
                <a:gd name="connsiteX78" fmla="*/ 8520 w 10000"/>
                <a:gd name="connsiteY78" fmla="*/ 8242 h 10000"/>
                <a:gd name="connsiteX79" fmla="*/ 8756 w 10000"/>
                <a:gd name="connsiteY79" fmla="*/ 7932 h 10000"/>
                <a:gd name="connsiteX80" fmla="*/ 8756 w 10000"/>
                <a:gd name="connsiteY80" fmla="*/ 314 h 10000"/>
                <a:gd name="connsiteX81" fmla="*/ 8520 w 10000"/>
                <a:gd name="connsiteY81" fmla="*/ 0 h 10000"/>
                <a:gd name="connsiteX82" fmla="*/ 2191 w 10000"/>
                <a:gd name="connsiteY82" fmla="*/ 1503 h 10000"/>
                <a:gd name="connsiteX83" fmla="*/ 2191 w 10000"/>
                <a:gd name="connsiteY83" fmla="*/ 1503 h 10000"/>
                <a:gd name="connsiteX84" fmla="*/ 4381 w 10000"/>
                <a:gd name="connsiteY84" fmla="*/ 1503 h 10000"/>
                <a:gd name="connsiteX85" fmla="*/ 4381 w 10000"/>
                <a:gd name="connsiteY85" fmla="*/ 4995 h 10000"/>
                <a:gd name="connsiteX86" fmla="*/ 4221 w 10000"/>
                <a:gd name="connsiteY86" fmla="*/ 4995 h 10000"/>
                <a:gd name="connsiteX87" fmla="*/ 4221 w 10000"/>
                <a:gd name="connsiteY87" fmla="*/ 4872 h 10000"/>
                <a:gd name="connsiteX88" fmla="*/ 3948 w 10000"/>
                <a:gd name="connsiteY88" fmla="*/ 4317 h 10000"/>
                <a:gd name="connsiteX89" fmla="*/ 3558 w 10000"/>
                <a:gd name="connsiteY89" fmla="*/ 4062 h 10000"/>
                <a:gd name="connsiteX90" fmla="*/ 3281 w 10000"/>
                <a:gd name="connsiteY90" fmla="*/ 4749 h 10000"/>
                <a:gd name="connsiteX91" fmla="*/ 2968 w 10000"/>
                <a:gd name="connsiteY91" fmla="*/ 4062 h 10000"/>
                <a:gd name="connsiteX92" fmla="*/ 2621 w 10000"/>
                <a:gd name="connsiteY92" fmla="*/ 4317 h 10000"/>
                <a:gd name="connsiteX93" fmla="*/ 2308 w 10000"/>
                <a:gd name="connsiteY93" fmla="*/ 4872 h 10000"/>
                <a:gd name="connsiteX94" fmla="*/ 2308 w 10000"/>
                <a:gd name="connsiteY94" fmla="*/ 4995 h 10000"/>
                <a:gd name="connsiteX95" fmla="*/ 2191 w 10000"/>
                <a:gd name="connsiteY95" fmla="*/ 4995 h 10000"/>
                <a:gd name="connsiteX96" fmla="*/ 2191 w 10000"/>
                <a:gd name="connsiteY96" fmla="*/ 1503 h 10000"/>
                <a:gd name="connsiteX97" fmla="*/ 7815 w 10000"/>
                <a:gd name="connsiteY97" fmla="*/ 6498 h 10000"/>
                <a:gd name="connsiteX98" fmla="*/ 7815 w 10000"/>
                <a:gd name="connsiteY98" fmla="*/ 6498 h 10000"/>
                <a:gd name="connsiteX99" fmla="*/ 2191 w 10000"/>
                <a:gd name="connsiteY99" fmla="*/ 6498 h 10000"/>
                <a:gd name="connsiteX100" fmla="*/ 2191 w 10000"/>
                <a:gd name="connsiteY100" fmla="*/ 5997 h 10000"/>
                <a:gd name="connsiteX101" fmla="*/ 7815 w 10000"/>
                <a:gd name="connsiteY101" fmla="*/ 5997 h 10000"/>
                <a:gd name="connsiteX102" fmla="*/ 7815 w 10000"/>
                <a:gd name="connsiteY102" fmla="*/ 6498 h 10000"/>
                <a:gd name="connsiteX103" fmla="*/ 7815 w 10000"/>
                <a:gd name="connsiteY103" fmla="*/ 4995 h 10000"/>
                <a:gd name="connsiteX104" fmla="*/ 7815 w 10000"/>
                <a:gd name="connsiteY104" fmla="*/ 4995 h 10000"/>
                <a:gd name="connsiteX105" fmla="*/ 5159 w 10000"/>
                <a:gd name="connsiteY105" fmla="*/ 4995 h 10000"/>
                <a:gd name="connsiteX106" fmla="*/ 5159 w 10000"/>
                <a:gd name="connsiteY106" fmla="*/ 4494 h 10000"/>
                <a:gd name="connsiteX107" fmla="*/ 7815 w 10000"/>
                <a:gd name="connsiteY107" fmla="*/ 4494 h 10000"/>
                <a:gd name="connsiteX108" fmla="*/ 7815 w 10000"/>
                <a:gd name="connsiteY108" fmla="*/ 4995 h 10000"/>
                <a:gd name="connsiteX109" fmla="*/ 7815 w 10000"/>
                <a:gd name="connsiteY109" fmla="*/ 3502 h 10000"/>
                <a:gd name="connsiteX110" fmla="*/ 7815 w 10000"/>
                <a:gd name="connsiteY110" fmla="*/ 3502 h 10000"/>
                <a:gd name="connsiteX111" fmla="*/ 5159 w 10000"/>
                <a:gd name="connsiteY111" fmla="*/ 3502 h 10000"/>
                <a:gd name="connsiteX112" fmla="*/ 5159 w 10000"/>
                <a:gd name="connsiteY112" fmla="*/ 3006 h 10000"/>
                <a:gd name="connsiteX113" fmla="*/ 7815 w 10000"/>
                <a:gd name="connsiteY113" fmla="*/ 3006 h 10000"/>
                <a:gd name="connsiteX114" fmla="*/ 7815 w 10000"/>
                <a:gd name="connsiteY114" fmla="*/ 3502 h 10000"/>
                <a:gd name="connsiteX115" fmla="*/ 7815 w 10000"/>
                <a:gd name="connsiteY115" fmla="*/ 2004 h 10000"/>
                <a:gd name="connsiteX116" fmla="*/ 7815 w 10000"/>
                <a:gd name="connsiteY116" fmla="*/ 2004 h 10000"/>
                <a:gd name="connsiteX117" fmla="*/ 5159 w 10000"/>
                <a:gd name="connsiteY117" fmla="*/ 2004 h 10000"/>
                <a:gd name="connsiteX118" fmla="*/ 5159 w 10000"/>
                <a:gd name="connsiteY118" fmla="*/ 1503 h 10000"/>
                <a:gd name="connsiteX119" fmla="*/ 7815 w 10000"/>
                <a:gd name="connsiteY119" fmla="*/ 1503 h 10000"/>
                <a:gd name="connsiteX120" fmla="*/ 7815 w 10000"/>
                <a:gd name="connsiteY120"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193 w 10000"/>
                <a:gd name="connsiteY48" fmla="*/ 3748 h 10000"/>
                <a:gd name="connsiteX49" fmla="*/ 0 w 10000"/>
                <a:gd name="connsiteY49" fmla="*/ 4126 h 10000"/>
                <a:gd name="connsiteX50" fmla="*/ 3045 w 10000"/>
                <a:gd name="connsiteY50" fmla="*/ 3684 h 10000"/>
                <a:gd name="connsiteX51" fmla="*/ 3045 w 10000"/>
                <a:gd name="connsiteY51" fmla="*/ 3684 h 10000"/>
                <a:gd name="connsiteX52" fmla="*/ 2968 w 10000"/>
                <a:gd name="connsiteY52" fmla="*/ 3375 h 10000"/>
                <a:gd name="connsiteX53" fmla="*/ 2851 w 10000"/>
                <a:gd name="connsiteY53" fmla="*/ 3252 h 10000"/>
                <a:gd name="connsiteX54" fmla="*/ 2851 w 10000"/>
                <a:gd name="connsiteY54" fmla="*/ 3060 h 10000"/>
                <a:gd name="connsiteX55" fmla="*/ 2934 w 10000"/>
                <a:gd name="connsiteY55" fmla="*/ 2883 h 10000"/>
                <a:gd name="connsiteX56" fmla="*/ 2934 w 10000"/>
                <a:gd name="connsiteY56" fmla="*/ 2750 h 10000"/>
                <a:gd name="connsiteX57" fmla="*/ 3088 w 10000"/>
                <a:gd name="connsiteY57" fmla="*/ 2313 h 10000"/>
                <a:gd name="connsiteX58" fmla="*/ 3478 w 10000"/>
                <a:gd name="connsiteY58" fmla="*/ 2883 h 10000"/>
                <a:gd name="connsiteX59" fmla="*/ 3558 w 10000"/>
                <a:gd name="connsiteY59" fmla="*/ 2883 h 10000"/>
                <a:gd name="connsiteX60" fmla="*/ 3634 w 10000"/>
                <a:gd name="connsiteY60" fmla="*/ 3006 h 10000"/>
                <a:gd name="connsiteX61" fmla="*/ 3441 w 10000"/>
                <a:gd name="connsiteY61" fmla="*/ 3816 h 10000"/>
                <a:gd name="connsiteX62" fmla="*/ 3711 w 10000"/>
                <a:gd name="connsiteY62" fmla="*/ 3816 h 10000"/>
                <a:gd name="connsiteX63" fmla="*/ 3871 w 10000"/>
                <a:gd name="connsiteY63" fmla="*/ 2937 h 10000"/>
                <a:gd name="connsiteX64" fmla="*/ 3871 w 10000"/>
                <a:gd name="connsiteY64" fmla="*/ 2937 h 10000"/>
                <a:gd name="connsiteX65" fmla="*/ 3871 w 10000"/>
                <a:gd name="connsiteY65" fmla="*/ 2937 h 10000"/>
                <a:gd name="connsiteX66" fmla="*/ 3871 w 10000"/>
                <a:gd name="connsiteY66" fmla="*/ 2883 h 10000"/>
                <a:gd name="connsiteX67" fmla="*/ 3358 w 10000"/>
                <a:gd name="connsiteY67" fmla="*/ 1935 h 10000"/>
                <a:gd name="connsiteX68" fmla="*/ 3281 w 10000"/>
                <a:gd name="connsiteY68" fmla="*/ 1812 h 10000"/>
                <a:gd name="connsiteX69" fmla="*/ 2698 w 10000"/>
                <a:gd name="connsiteY69" fmla="*/ 2814 h 10000"/>
                <a:gd name="connsiteX70" fmla="*/ 3045 w 10000"/>
                <a:gd name="connsiteY70" fmla="*/ 3684 h 10000"/>
                <a:gd name="connsiteX71" fmla="*/ 8520 w 10000"/>
                <a:gd name="connsiteY71" fmla="*/ 0 h 10000"/>
                <a:gd name="connsiteX72" fmla="*/ 8520 w 10000"/>
                <a:gd name="connsiteY72" fmla="*/ 0 h 10000"/>
                <a:gd name="connsiteX73" fmla="*/ 1447 w 10000"/>
                <a:gd name="connsiteY73" fmla="*/ 0 h 10000"/>
                <a:gd name="connsiteX74" fmla="*/ 1250 w 10000"/>
                <a:gd name="connsiteY74" fmla="*/ 314 h 10000"/>
                <a:gd name="connsiteX75" fmla="*/ 1250 w 10000"/>
                <a:gd name="connsiteY75" fmla="*/ 7932 h 10000"/>
                <a:gd name="connsiteX76" fmla="*/ 1447 w 10000"/>
                <a:gd name="connsiteY76" fmla="*/ 8242 h 10000"/>
                <a:gd name="connsiteX77" fmla="*/ 8520 w 10000"/>
                <a:gd name="connsiteY77" fmla="*/ 8242 h 10000"/>
                <a:gd name="connsiteX78" fmla="*/ 8756 w 10000"/>
                <a:gd name="connsiteY78" fmla="*/ 7932 h 10000"/>
                <a:gd name="connsiteX79" fmla="*/ 8756 w 10000"/>
                <a:gd name="connsiteY79" fmla="*/ 314 h 10000"/>
                <a:gd name="connsiteX80" fmla="*/ 8520 w 10000"/>
                <a:gd name="connsiteY80" fmla="*/ 0 h 10000"/>
                <a:gd name="connsiteX81" fmla="*/ 2191 w 10000"/>
                <a:gd name="connsiteY81" fmla="*/ 1503 h 10000"/>
                <a:gd name="connsiteX82" fmla="*/ 2191 w 10000"/>
                <a:gd name="connsiteY82" fmla="*/ 1503 h 10000"/>
                <a:gd name="connsiteX83" fmla="*/ 4381 w 10000"/>
                <a:gd name="connsiteY83" fmla="*/ 1503 h 10000"/>
                <a:gd name="connsiteX84" fmla="*/ 4381 w 10000"/>
                <a:gd name="connsiteY84" fmla="*/ 4995 h 10000"/>
                <a:gd name="connsiteX85" fmla="*/ 4221 w 10000"/>
                <a:gd name="connsiteY85" fmla="*/ 4995 h 10000"/>
                <a:gd name="connsiteX86" fmla="*/ 4221 w 10000"/>
                <a:gd name="connsiteY86" fmla="*/ 4872 h 10000"/>
                <a:gd name="connsiteX87" fmla="*/ 3948 w 10000"/>
                <a:gd name="connsiteY87" fmla="*/ 4317 h 10000"/>
                <a:gd name="connsiteX88" fmla="*/ 3558 w 10000"/>
                <a:gd name="connsiteY88" fmla="*/ 4062 h 10000"/>
                <a:gd name="connsiteX89" fmla="*/ 3281 w 10000"/>
                <a:gd name="connsiteY89" fmla="*/ 4749 h 10000"/>
                <a:gd name="connsiteX90" fmla="*/ 2968 w 10000"/>
                <a:gd name="connsiteY90" fmla="*/ 4062 h 10000"/>
                <a:gd name="connsiteX91" fmla="*/ 2621 w 10000"/>
                <a:gd name="connsiteY91" fmla="*/ 4317 h 10000"/>
                <a:gd name="connsiteX92" fmla="*/ 2308 w 10000"/>
                <a:gd name="connsiteY92" fmla="*/ 4872 h 10000"/>
                <a:gd name="connsiteX93" fmla="*/ 2308 w 10000"/>
                <a:gd name="connsiteY93" fmla="*/ 4995 h 10000"/>
                <a:gd name="connsiteX94" fmla="*/ 2191 w 10000"/>
                <a:gd name="connsiteY94" fmla="*/ 4995 h 10000"/>
                <a:gd name="connsiteX95" fmla="*/ 2191 w 10000"/>
                <a:gd name="connsiteY95" fmla="*/ 1503 h 10000"/>
                <a:gd name="connsiteX96" fmla="*/ 7815 w 10000"/>
                <a:gd name="connsiteY96" fmla="*/ 6498 h 10000"/>
                <a:gd name="connsiteX97" fmla="*/ 7815 w 10000"/>
                <a:gd name="connsiteY97" fmla="*/ 6498 h 10000"/>
                <a:gd name="connsiteX98" fmla="*/ 2191 w 10000"/>
                <a:gd name="connsiteY98" fmla="*/ 6498 h 10000"/>
                <a:gd name="connsiteX99" fmla="*/ 2191 w 10000"/>
                <a:gd name="connsiteY99" fmla="*/ 5997 h 10000"/>
                <a:gd name="connsiteX100" fmla="*/ 7815 w 10000"/>
                <a:gd name="connsiteY100" fmla="*/ 5997 h 10000"/>
                <a:gd name="connsiteX101" fmla="*/ 7815 w 10000"/>
                <a:gd name="connsiteY101" fmla="*/ 6498 h 10000"/>
                <a:gd name="connsiteX102" fmla="*/ 7815 w 10000"/>
                <a:gd name="connsiteY102" fmla="*/ 4995 h 10000"/>
                <a:gd name="connsiteX103" fmla="*/ 7815 w 10000"/>
                <a:gd name="connsiteY103" fmla="*/ 4995 h 10000"/>
                <a:gd name="connsiteX104" fmla="*/ 5159 w 10000"/>
                <a:gd name="connsiteY104" fmla="*/ 4995 h 10000"/>
                <a:gd name="connsiteX105" fmla="*/ 5159 w 10000"/>
                <a:gd name="connsiteY105" fmla="*/ 4494 h 10000"/>
                <a:gd name="connsiteX106" fmla="*/ 7815 w 10000"/>
                <a:gd name="connsiteY106" fmla="*/ 4494 h 10000"/>
                <a:gd name="connsiteX107" fmla="*/ 7815 w 10000"/>
                <a:gd name="connsiteY107" fmla="*/ 4995 h 10000"/>
                <a:gd name="connsiteX108" fmla="*/ 7815 w 10000"/>
                <a:gd name="connsiteY108" fmla="*/ 3502 h 10000"/>
                <a:gd name="connsiteX109" fmla="*/ 7815 w 10000"/>
                <a:gd name="connsiteY109" fmla="*/ 3502 h 10000"/>
                <a:gd name="connsiteX110" fmla="*/ 5159 w 10000"/>
                <a:gd name="connsiteY110" fmla="*/ 3502 h 10000"/>
                <a:gd name="connsiteX111" fmla="*/ 5159 w 10000"/>
                <a:gd name="connsiteY111" fmla="*/ 3006 h 10000"/>
                <a:gd name="connsiteX112" fmla="*/ 7815 w 10000"/>
                <a:gd name="connsiteY112" fmla="*/ 3006 h 10000"/>
                <a:gd name="connsiteX113" fmla="*/ 7815 w 10000"/>
                <a:gd name="connsiteY113" fmla="*/ 3502 h 10000"/>
                <a:gd name="connsiteX114" fmla="*/ 7815 w 10000"/>
                <a:gd name="connsiteY114" fmla="*/ 2004 h 10000"/>
                <a:gd name="connsiteX115" fmla="*/ 7815 w 10000"/>
                <a:gd name="connsiteY115" fmla="*/ 2004 h 10000"/>
                <a:gd name="connsiteX116" fmla="*/ 5159 w 10000"/>
                <a:gd name="connsiteY116" fmla="*/ 2004 h 10000"/>
                <a:gd name="connsiteX117" fmla="*/ 5159 w 10000"/>
                <a:gd name="connsiteY117" fmla="*/ 1503 h 10000"/>
                <a:gd name="connsiteX118" fmla="*/ 7815 w 10000"/>
                <a:gd name="connsiteY118" fmla="*/ 1503 h 10000"/>
                <a:gd name="connsiteX119" fmla="*/ 7815 w 10000"/>
                <a:gd name="connsiteY119"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3748 h 10000"/>
                <a:gd name="connsiteX48" fmla="*/ 0 w 10000"/>
                <a:gd name="connsiteY48" fmla="*/ 4126 h 10000"/>
                <a:gd name="connsiteX49" fmla="*/ 3045 w 10000"/>
                <a:gd name="connsiteY49" fmla="*/ 3684 h 10000"/>
                <a:gd name="connsiteX50" fmla="*/ 3045 w 10000"/>
                <a:gd name="connsiteY50" fmla="*/ 3684 h 10000"/>
                <a:gd name="connsiteX51" fmla="*/ 2968 w 10000"/>
                <a:gd name="connsiteY51" fmla="*/ 3375 h 10000"/>
                <a:gd name="connsiteX52" fmla="*/ 2851 w 10000"/>
                <a:gd name="connsiteY52" fmla="*/ 3252 h 10000"/>
                <a:gd name="connsiteX53" fmla="*/ 2851 w 10000"/>
                <a:gd name="connsiteY53" fmla="*/ 3060 h 10000"/>
                <a:gd name="connsiteX54" fmla="*/ 2934 w 10000"/>
                <a:gd name="connsiteY54" fmla="*/ 2883 h 10000"/>
                <a:gd name="connsiteX55" fmla="*/ 2934 w 10000"/>
                <a:gd name="connsiteY55" fmla="*/ 2750 h 10000"/>
                <a:gd name="connsiteX56" fmla="*/ 3088 w 10000"/>
                <a:gd name="connsiteY56" fmla="*/ 2313 h 10000"/>
                <a:gd name="connsiteX57" fmla="*/ 3478 w 10000"/>
                <a:gd name="connsiteY57" fmla="*/ 2883 h 10000"/>
                <a:gd name="connsiteX58" fmla="*/ 3558 w 10000"/>
                <a:gd name="connsiteY58" fmla="*/ 2883 h 10000"/>
                <a:gd name="connsiteX59" fmla="*/ 3634 w 10000"/>
                <a:gd name="connsiteY59" fmla="*/ 3006 h 10000"/>
                <a:gd name="connsiteX60" fmla="*/ 3441 w 10000"/>
                <a:gd name="connsiteY60" fmla="*/ 3816 h 10000"/>
                <a:gd name="connsiteX61" fmla="*/ 3711 w 10000"/>
                <a:gd name="connsiteY61" fmla="*/ 3816 h 10000"/>
                <a:gd name="connsiteX62" fmla="*/ 3871 w 10000"/>
                <a:gd name="connsiteY62" fmla="*/ 2937 h 10000"/>
                <a:gd name="connsiteX63" fmla="*/ 3871 w 10000"/>
                <a:gd name="connsiteY63" fmla="*/ 2937 h 10000"/>
                <a:gd name="connsiteX64" fmla="*/ 3871 w 10000"/>
                <a:gd name="connsiteY64" fmla="*/ 2937 h 10000"/>
                <a:gd name="connsiteX65" fmla="*/ 3871 w 10000"/>
                <a:gd name="connsiteY65" fmla="*/ 2883 h 10000"/>
                <a:gd name="connsiteX66" fmla="*/ 3358 w 10000"/>
                <a:gd name="connsiteY66" fmla="*/ 1935 h 10000"/>
                <a:gd name="connsiteX67" fmla="*/ 3281 w 10000"/>
                <a:gd name="connsiteY67" fmla="*/ 1812 h 10000"/>
                <a:gd name="connsiteX68" fmla="*/ 2698 w 10000"/>
                <a:gd name="connsiteY68" fmla="*/ 2814 h 10000"/>
                <a:gd name="connsiteX69" fmla="*/ 3045 w 10000"/>
                <a:gd name="connsiteY69" fmla="*/ 3684 h 10000"/>
                <a:gd name="connsiteX70" fmla="*/ 8520 w 10000"/>
                <a:gd name="connsiteY70" fmla="*/ 0 h 10000"/>
                <a:gd name="connsiteX71" fmla="*/ 8520 w 10000"/>
                <a:gd name="connsiteY71" fmla="*/ 0 h 10000"/>
                <a:gd name="connsiteX72" fmla="*/ 1447 w 10000"/>
                <a:gd name="connsiteY72" fmla="*/ 0 h 10000"/>
                <a:gd name="connsiteX73" fmla="*/ 1250 w 10000"/>
                <a:gd name="connsiteY73" fmla="*/ 314 h 10000"/>
                <a:gd name="connsiteX74" fmla="*/ 1250 w 10000"/>
                <a:gd name="connsiteY74" fmla="*/ 7932 h 10000"/>
                <a:gd name="connsiteX75" fmla="*/ 1447 w 10000"/>
                <a:gd name="connsiteY75" fmla="*/ 8242 h 10000"/>
                <a:gd name="connsiteX76" fmla="*/ 8520 w 10000"/>
                <a:gd name="connsiteY76" fmla="*/ 8242 h 10000"/>
                <a:gd name="connsiteX77" fmla="*/ 8756 w 10000"/>
                <a:gd name="connsiteY77" fmla="*/ 7932 h 10000"/>
                <a:gd name="connsiteX78" fmla="*/ 8756 w 10000"/>
                <a:gd name="connsiteY78" fmla="*/ 314 h 10000"/>
                <a:gd name="connsiteX79" fmla="*/ 8520 w 10000"/>
                <a:gd name="connsiteY79" fmla="*/ 0 h 10000"/>
                <a:gd name="connsiteX80" fmla="*/ 2191 w 10000"/>
                <a:gd name="connsiteY80" fmla="*/ 1503 h 10000"/>
                <a:gd name="connsiteX81" fmla="*/ 2191 w 10000"/>
                <a:gd name="connsiteY81" fmla="*/ 1503 h 10000"/>
                <a:gd name="connsiteX82" fmla="*/ 4381 w 10000"/>
                <a:gd name="connsiteY82" fmla="*/ 1503 h 10000"/>
                <a:gd name="connsiteX83" fmla="*/ 4381 w 10000"/>
                <a:gd name="connsiteY83" fmla="*/ 4995 h 10000"/>
                <a:gd name="connsiteX84" fmla="*/ 4221 w 10000"/>
                <a:gd name="connsiteY84" fmla="*/ 4995 h 10000"/>
                <a:gd name="connsiteX85" fmla="*/ 4221 w 10000"/>
                <a:gd name="connsiteY85" fmla="*/ 4872 h 10000"/>
                <a:gd name="connsiteX86" fmla="*/ 3948 w 10000"/>
                <a:gd name="connsiteY86" fmla="*/ 4317 h 10000"/>
                <a:gd name="connsiteX87" fmla="*/ 3558 w 10000"/>
                <a:gd name="connsiteY87" fmla="*/ 4062 h 10000"/>
                <a:gd name="connsiteX88" fmla="*/ 3281 w 10000"/>
                <a:gd name="connsiteY88" fmla="*/ 4749 h 10000"/>
                <a:gd name="connsiteX89" fmla="*/ 2968 w 10000"/>
                <a:gd name="connsiteY89" fmla="*/ 4062 h 10000"/>
                <a:gd name="connsiteX90" fmla="*/ 2621 w 10000"/>
                <a:gd name="connsiteY90" fmla="*/ 4317 h 10000"/>
                <a:gd name="connsiteX91" fmla="*/ 2308 w 10000"/>
                <a:gd name="connsiteY91" fmla="*/ 4872 h 10000"/>
                <a:gd name="connsiteX92" fmla="*/ 2308 w 10000"/>
                <a:gd name="connsiteY92" fmla="*/ 4995 h 10000"/>
                <a:gd name="connsiteX93" fmla="*/ 2191 w 10000"/>
                <a:gd name="connsiteY93" fmla="*/ 4995 h 10000"/>
                <a:gd name="connsiteX94" fmla="*/ 2191 w 10000"/>
                <a:gd name="connsiteY94" fmla="*/ 1503 h 10000"/>
                <a:gd name="connsiteX95" fmla="*/ 7815 w 10000"/>
                <a:gd name="connsiteY95" fmla="*/ 6498 h 10000"/>
                <a:gd name="connsiteX96" fmla="*/ 7815 w 10000"/>
                <a:gd name="connsiteY96" fmla="*/ 6498 h 10000"/>
                <a:gd name="connsiteX97" fmla="*/ 2191 w 10000"/>
                <a:gd name="connsiteY97" fmla="*/ 6498 h 10000"/>
                <a:gd name="connsiteX98" fmla="*/ 2191 w 10000"/>
                <a:gd name="connsiteY98" fmla="*/ 5997 h 10000"/>
                <a:gd name="connsiteX99" fmla="*/ 7815 w 10000"/>
                <a:gd name="connsiteY99" fmla="*/ 5997 h 10000"/>
                <a:gd name="connsiteX100" fmla="*/ 7815 w 10000"/>
                <a:gd name="connsiteY100" fmla="*/ 6498 h 10000"/>
                <a:gd name="connsiteX101" fmla="*/ 7815 w 10000"/>
                <a:gd name="connsiteY101" fmla="*/ 4995 h 10000"/>
                <a:gd name="connsiteX102" fmla="*/ 7815 w 10000"/>
                <a:gd name="connsiteY102" fmla="*/ 4995 h 10000"/>
                <a:gd name="connsiteX103" fmla="*/ 5159 w 10000"/>
                <a:gd name="connsiteY103" fmla="*/ 4995 h 10000"/>
                <a:gd name="connsiteX104" fmla="*/ 5159 w 10000"/>
                <a:gd name="connsiteY104" fmla="*/ 4494 h 10000"/>
                <a:gd name="connsiteX105" fmla="*/ 7815 w 10000"/>
                <a:gd name="connsiteY105" fmla="*/ 4494 h 10000"/>
                <a:gd name="connsiteX106" fmla="*/ 7815 w 10000"/>
                <a:gd name="connsiteY106" fmla="*/ 4995 h 10000"/>
                <a:gd name="connsiteX107" fmla="*/ 7815 w 10000"/>
                <a:gd name="connsiteY107" fmla="*/ 3502 h 10000"/>
                <a:gd name="connsiteX108" fmla="*/ 7815 w 10000"/>
                <a:gd name="connsiteY108" fmla="*/ 3502 h 10000"/>
                <a:gd name="connsiteX109" fmla="*/ 5159 w 10000"/>
                <a:gd name="connsiteY109" fmla="*/ 3502 h 10000"/>
                <a:gd name="connsiteX110" fmla="*/ 5159 w 10000"/>
                <a:gd name="connsiteY110" fmla="*/ 3006 h 10000"/>
                <a:gd name="connsiteX111" fmla="*/ 7815 w 10000"/>
                <a:gd name="connsiteY111" fmla="*/ 3006 h 10000"/>
                <a:gd name="connsiteX112" fmla="*/ 7815 w 10000"/>
                <a:gd name="connsiteY112" fmla="*/ 3502 h 10000"/>
                <a:gd name="connsiteX113" fmla="*/ 7815 w 10000"/>
                <a:gd name="connsiteY113" fmla="*/ 2004 h 10000"/>
                <a:gd name="connsiteX114" fmla="*/ 7815 w 10000"/>
                <a:gd name="connsiteY114" fmla="*/ 2004 h 10000"/>
                <a:gd name="connsiteX115" fmla="*/ 5159 w 10000"/>
                <a:gd name="connsiteY115" fmla="*/ 2004 h 10000"/>
                <a:gd name="connsiteX116" fmla="*/ 5159 w 10000"/>
                <a:gd name="connsiteY116" fmla="*/ 1503 h 10000"/>
                <a:gd name="connsiteX117" fmla="*/ 7815 w 10000"/>
                <a:gd name="connsiteY117" fmla="*/ 1503 h 10000"/>
                <a:gd name="connsiteX118" fmla="*/ 7815 w 10000"/>
                <a:gd name="connsiteY118" fmla="*/ 2004 h 10000"/>
                <a:gd name="connsiteX0" fmla="*/ 3048 w 8750"/>
                <a:gd name="connsiteY0" fmla="*/ 9377 h 10000"/>
                <a:gd name="connsiteX1" fmla="*/ 3048 w 8750"/>
                <a:gd name="connsiteY1" fmla="*/ 9377 h 10000"/>
                <a:gd name="connsiteX2" fmla="*/ 2658 w 8750"/>
                <a:gd name="connsiteY2" fmla="*/ 10000 h 10000"/>
                <a:gd name="connsiteX3" fmla="*/ 2268 w 8750"/>
                <a:gd name="connsiteY3" fmla="*/ 9377 h 10000"/>
                <a:gd name="connsiteX4" fmla="*/ 2658 w 8750"/>
                <a:gd name="connsiteY4" fmla="*/ 8742 h 10000"/>
                <a:gd name="connsiteX5" fmla="*/ 3048 w 8750"/>
                <a:gd name="connsiteY5" fmla="*/ 9377 h 10000"/>
                <a:gd name="connsiteX6" fmla="*/ 3748 w 8750"/>
                <a:gd name="connsiteY6" fmla="*/ 8998 h 10000"/>
                <a:gd name="connsiteX7" fmla="*/ 3748 w 8750"/>
                <a:gd name="connsiteY7" fmla="*/ 8998 h 10000"/>
                <a:gd name="connsiteX8" fmla="*/ 3518 w 8750"/>
                <a:gd name="connsiteY8" fmla="*/ 9377 h 10000"/>
                <a:gd name="connsiteX9" fmla="*/ 3748 w 8750"/>
                <a:gd name="connsiteY9" fmla="*/ 9745 h 10000"/>
                <a:gd name="connsiteX10" fmla="*/ 3985 w 8750"/>
                <a:gd name="connsiteY10" fmla="*/ 9377 h 10000"/>
                <a:gd name="connsiteX11" fmla="*/ 3748 w 8750"/>
                <a:gd name="connsiteY11" fmla="*/ 8998 h 10000"/>
                <a:gd name="connsiteX12" fmla="*/ 3748 w 8750"/>
                <a:gd name="connsiteY12" fmla="*/ 8742 h 10000"/>
                <a:gd name="connsiteX13" fmla="*/ 3748 w 8750"/>
                <a:gd name="connsiteY13" fmla="*/ 8742 h 10000"/>
                <a:gd name="connsiteX14" fmla="*/ 4139 w 8750"/>
                <a:gd name="connsiteY14" fmla="*/ 9377 h 10000"/>
                <a:gd name="connsiteX15" fmla="*/ 3748 w 8750"/>
                <a:gd name="connsiteY15" fmla="*/ 10000 h 10000"/>
                <a:gd name="connsiteX16" fmla="*/ 3361 w 8750"/>
                <a:gd name="connsiteY16" fmla="*/ 9377 h 10000"/>
                <a:gd name="connsiteX17" fmla="*/ 3748 w 8750"/>
                <a:gd name="connsiteY17" fmla="*/ 8742 h 10000"/>
                <a:gd name="connsiteX18" fmla="*/ 3748 w 8750"/>
                <a:gd name="connsiteY18" fmla="*/ 8998 h 10000"/>
                <a:gd name="connsiteX19" fmla="*/ 4848 w 8750"/>
                <a:gd name="connsiteY19" fmla="*/ 8998 h 10000"/>
                <a:gd name="connsiteX20" fmla="*/ 4848 w 8750"/>
                <a:gd name="connsiteY20" fmla="*/ 8998 h 10000"/>
                <a:gd name="connsiteX21" fmla="*/ 4612 w 8750"/>
                <a:gd name="connsiteY21" fmla="*/ 9377 h 10000"/>
                <a:gd name="connsiteX22" fmla="*/ 4848 w 8750"/>
                <a:gd name="connsiteY22" fmla="*/ 9745 h 10000"/>
                <a:gd name="connsiteX23" fmla="*/ 5079 w 8750"/>
                <a:gd name="connsiteY23" fmla="*/ 9377 h 10000"/>
                <a:gd name="connsiteX24" fmla="*/ 4848 w 8750"/>
                <a:gd name="connsiteY24" fmla="*/ 8998 h 10000"/>
                <a:gd name="connsiteX25" fmla="*/ 4848 w 8750"/>
                <a:gd name="connsiteY25" fmla="*/ 8742 h 10000"/>
                <a:gd name="connsiteX26" fmla="*/ 4848 w 8750"/>
                <a:gd name="connsiteY26" fmla="*/ 8742 h 10000"/>
                <a:gd name="connsiteX27" fmla="*/ 5238 w 8750"/>
                <a:gd name="connsiteY27" fmla="*/ 9377 h 10000"/>
                <a:gd name="connsiteX28" fmla="*/ 4848 w 8750"/>
                <a:gd name="connsiteY28" fmla="*/ 10000 h 10000"/>
                <a:gd name="connsiteX29" fmla="*/ 4452 w 8750"/>
                <a:gd name="connsiteY29" fmla="*/ 9377 h 10000"/>
                <a:gd name="connsiteX30" fmla="*/ 4848 w 8750"/>
                <a:gd name="connsiteY30" fmla="*/ 8742 h 10000"/>
                <a:gd name="connsiteX31" fmla="*/ 4848 w 8750"/>
                <a:gd name="connsiteY31" fmla="*/ 8998 h 10000"/>
                <a:gd name="connsiteX32" fmla="*/ 8520 w 8750"/>
                <a:gd name="connsiteY32" fmla="*/ 3748 h 10000"/>
                <a:gd name="connsiteX33" fmla="*/ 8520 w 8750"/>
                <a:gd name="connsiteY33" fmla="*/ 3748 h 10000"/>
                <a:gd name="connsiteX34" fmla="*/ 8047 w 8750"/>
                <a:gd name="connsiteY34" fmla="*/ 3006 h 10000"/>
                <a:gd name="connsiteX35" fmla="*/ 7893 w 8750"/>
                <a:gd name="connsiteY35" fmla="*/ 3006 h 10000"/>
                <a:gd name="connsiteX36" fmla="*/ 7816 w 8750"/>
                <a:gd name="connsiteY36" fmla="*/ 3129 h 10000"/>
                <a:gd name="connsiteX37" fmla="*/ 7816 w 8750"/>
                <a:gd name="connsiteY37" fmla="*/ 3375 h 10000"/>
                <a:gd name="connsiteX38" fmla="*/ 8283 w 8750"/>
                <a:gd name="connsiteY38" fmla="*/ 4126 h 10000"/>
                <a:gd name="connsiteX39" fmla="*/ 7816 w 8750"/>
                <a:gd name="connsiteY39" fmla="*/ 4872 h 10000"/>
                <a:gd name="connsiteX40" fmla="*/ 7816 w 8750"/>
                <a:gd name="connsiteY40" fmla="*/ 5128 h 10000"/>
                <a:gd name="connsiteX41" fmla="*/ 7893 w 8750"/>
                <a:gd name="connsiteY41" fmla="*/ 5251 h 10000"/>
                <a:gd name="connsiteX42" fmla="*/ 8047 w 8750"/>
                <a:gd name="connsiteY42" fmla="*/ 5251 h 10000"/>
                <a:gd name="connsiteX43" fmla="*/ 8520 w 8750"/>
                <a:gd name="connsiteY43" fmla="*/ 4494 h 10000"/>
                <a:gd name="connsiteX44" fmla="*/ 8750 w 8750"/>
                <a:gd name="connsiteY44" fmla="*/ 4126 h 10000"/>
                <a:gd name="connsiteX45" fmla="*/ 8520 w 8750"/>
                <a:gd name="connsiteY45" fmla="*/ 3748 h 10000"/>
                <a:gd name="connsiteX46" fmla="*/ 1795 w 8750"/>
                <a:gd name="connsiteY46" fmla="*/ 3684 h 10000"/>
                <a:gd name="connsiteX47" fmla="*/ 1795 w 8750"/>
                <a:gd name="connsiteY47" fmla="*/ 3684 h 10000"/>
                <a:gd name="connsiteX48" fmla="*/ 1718 w 8750"/>
                <a:gd name="connsiteY48" fmla="*/ 3375 h 10000"/>
                <a:gd name="connsiteX49" fmla="*/ 1601 w 8750"/>
                <a:gd name="connsiteY49" fmla="*/ 3252 h 10000"/>
                <a:gd name="connsiteX50" fmla="*/ 1601 w 8750"/>
                <a:gd name="connsiteY50" fmla="*/ 3060 h 10000"/>
                <a:gd name="connsiteX51" fmla="*/ 1684 w 8750"/>
                <a:gd name="connsiteY51" fmla="*/ 2883 h 10000"/>
                <a:gd name="connsiteX52" fmla="*/ 1684 w 8750"/>
                <a:gd name="connsiteY52" fmla="*/ 2750 h 10000"/>
                <a:gd name="connsiteX53" fmla="*/ 1838 w 8750"/>
                <a:gd name="connsiteY53" fmla="*/ 2313 h 10000"/>
                <a:gd name="connsiteX54" fmla="*/ 2228 w 8750"/>
                <a:gd name="connsiteY54" fmla="*/ 2883 h 10000"/>
                <a:gd name="connsiteX55" fmla="*/ 2308 w 8750"/>
                <a:gd name="connsiteY55" fmla="*/ 2883 h 10000"/>
                <a:gd name="connsiteX56" fmla="*/ 2384 w 8750"/>
                <a:gd name="connsiteY56" fmla="*/ 3006 h 10000"/>
                <a:gd name="connsiteX57" fmla="*/ 2191 w 8750"/>
                <a:gd name="connsiteY57" fmla="*/ 3816 h 10000"/>
                <a:gd name="connsiteX58" fmla="*/ 2461 w 8750"/>
                <a:gd name="connsiteY58" fmla="*/ 3816 h 10000"/>
                <a:gd name="connsiteX59" fmla="*/ 2621 w 8750"/>
                <a:gd name="connsiteY59" fmla="*/ 2937 h 10000"/>
                <a:gd name="connsiteX60" fmla="*/ 2621 w 8750"/>
                <a:gd name="connsiteY60" fmla="*/ 2937 h 10000"/>
                <a:gd name="connsiteX61" fmla="*/ 2621 w 8750"/>
                <a:gd name="connsiteY61" fmla="*/ 2937 h 10000"/>
                <a:gd name="connsiteX62" fmla="*/ 2621 w 8750"/>
                <a:gd name="connsiteY62" fmla="*/ 2883 h 10000"/>
                <a:gd name="connsiteX63" fmla="*/ 2108 w 8750"/>
                <a:gd name="connsiteY63" fmla="*/ 1935 h 10000"/>
                <a:gd name="connsiteX64" fmla="*/ 2031 w 8750"/>
                <a:gd name="connsiteY64" fmla="*/ 1812 h 10000"/>
                <a:gd name="connsiteX65" fmla="*/ 1448 w 8750"/>
                <a:gd name="connsiteY65" fmla="*/ 2814 h 10000"/>
                <a:gd name="connsiteX66" fmla="*/ 1795 w 8750"/>
                <a:gd name="connsiteY66" fmla="*/ 3684 h 10000"/>
                <a:gd name="connsiteX67" fmla="*/ 7270 w 8750"/>
                <a:gd name="connsiteY67" fmla="*/ 0 h 10000"/>
                <a:gd name="connsiteX68" fmla="*/ 7270 w 8750"/>
                <a:gd name="connsiteY68" fmla="*/ 0 h 10000"/>
                <a:gd name="connsiteX69" fmla="*/ 197 w 8750"/>
                <a:gd name="connsiteY69" fmla="*/ 0 h 10000"/>
                <a:gd name="connsiteX70" fmla="*/ 0 w 8750"/>
                <a:gd name="connsiteY70" fmla="*/ 314 h 10000"/>
                <a:gd name="connsiteX71" fmla="*/ 0 w 8750"/>
                <a:gd name="connsiteY71" fmla="*/ 7932 h 10000"/>
                <a:gd name="connsiteX72" fmla="*/ 197 w 8750"/>
                <a:gd name="connsiteY72" fmla="*/ 8242 h 10000"/>
                <a:gd name="connsiteX73" fmla="*/ 7270 w 8750"/>
                <a:gd name="connsiteY73" fmla="*/ 8242 h 10000"/>
                <a:gd name="connsiteX74" fmla="*/ 7506 w 8750"/>
                <a:gd name="connsiteY74" fmla="*/ 7932 h 10000"/>
                <a:gd name="connsiteX75" fmla="*/ 7506 w 8750"/>
                <a:gd name="connsiteY75" fmla="*/ 314 h 10000"/>
                <a:gd name="connsiteX76" fmla="*/ 7270 w 8750"/>
                <a:gd name="connsiteY76" fmla="*/ 0 h 10000"/>
                <a:gd name="connsiteX77" fmla="*/ 941 w 8750"/>
                <a:gd name="connsiteY77" fmla="*/ 1503 h 10000"/>
                <a:gd name="connsiteX78" fmla="*/ 941 w 8750"/>
                <a:gd name="connsiteY78" fmla="*/ 1503 h 10000"/>
                <a:gd name="connsiteX79" fmla="*/ 3131 w 8750"/>
                <a:gd name="connsiteY79" fmla="*/ 1503 h 10000"/>
                <a:gd name="connsiteX80" fmla="*/ 3131 w 8750"/>
                <a:gd name="connsiteY80" fmla="*/ 4995 h 10000"/>
                <a:gd name="connsiteX81" fmla="*/ 2971 w 8750"/>
                <a:gd name="connsiteY81" fmla="*/ 4995 h 10000"/>
                <a:gd name="connsiteX82" fmla="*/ 2971 w 8750"/>
                <a:gd name="connsiteY82" fmla="*/ 4872 h 10000"/>
                <a:gd name="connsiteX83" fmla="*/ 2698 w 8750"/>
                <a:gd name="connsiteY83" fmla="*/ 4317 h 10000"/>
                <a:gd name="connsiteX84" fmla="*/ 2308 w 8750"/>
                <a:gd name="connsiteY84" fmla="*/ 4062 h 10000"/>
                <a:gd name="connsiteX85" fmla="*/ 2031 w 8750"/>
                <a:gd name="connsiteY85" fmla="*/ 4749 h 10000"/>
                <a:gd name="connsiteX86" fmla="*/ 1718 w 8750"/>
                <a:gd name="connsiteY86" fmla="*/ 4062 h 10000"/>
                <a:gd name="connsiteX87" fmla="*/ 1371 w 8750"/>
                <a:gd name="connsiteY87" fmla="*/ 4317 h 10000"/>
                <a:gd name="connsiteX88" fmla="*/ 1058 w 8750"/>
                <a:gd name="connsiteY88" fmla="*/ 4872 h 10000"/>
                <a:gd name="connsiteX89" fmla="*/ 1058 w 8750"/>
                <a:gd name="connsiteY89" fmla="*/ 4995 h 10000"/>
                <a:gd name="connsiteX90" fmla="*/ 941 w 8750"/>
                <a:gd name="connsiteY90" fmla="*/ 4995 h 10000"/>
                <a:gd name="connsiteX91" fmla="*/ 941 w 8750"/>
                <a:gd name="connsiteY91" fmla="*/ 1503 h 10000"/>
                <a:gd name="connsiteX92" fmla="*/ 6565 w 8750"/>
                <a:gd name="connsiteY92" fmla="*/ 6498 h 10000"/>
                <a:gd name="connsiteX93" fmla="*/ 6565 w 8750"/>
                <a:gd name="connsiteY93" fmla="*/ 6498 h 10000"/>
                <a:gd name="connsiteX94" fmla="*/ 941 w 8750"/>
                <a:gd name="connsiteY94" fmla="*/ 6498 h 10000"/>
                <a:gd name="connsiteX95" fmla="*/ 941 w 8750"/>
                <a:gd name="connsiteY95" fmla="*/ 5997 h 10000"/>
                <a:gd name="connsiteX96" fmla="*/ 6565 w 8750"/>
                <a:gd name="connsiteY96" fmla="*/ 5997 h 10000"/>
                <a:gd name="connsiteX97" fmla="*/ 6565 w 8750"/>
                <a:gd name="connsiteY97" fmla="*/ 6498 h 10000"/>
                <a:gd name="connsiteX98" fmla="*/ 6565 w 8750"/>
                <a:gd name="connsiteY98" fmla="*/ 4995 h 10000"/>
                <a:gd name="connsiteX99" fmla="*/ 6565 w 8750"/>
                <a:gd name="connsiteY99" fmla="*/ 4995 h 10000"/>
                <a:gd name="connsiteX100" fmla="*/ 3909 w 8750"/>
                <a:gd name="connsiteY100" fmla="*/ 4995 h 10000"/>
                <a:gd name="connsiteX101" fmla="*/ 3909 w 8750"/>
                <a:gd name="connsiteY101" fmla="*/ 4494 h 10000"/>
                <a:gd name="connsiteX102" fmla="*/ 6565 w 8750"/>
                <a:gd name="connsiteY102" fmla="*/ 4494 h 10000"/>
                <a:gd name="connsiteX103" fmla="*/ 6565 w 8750"/>
                <a:gd name="connsiteY103" fmla="*/ 4995 h 10000"/>
                <a:gd name="connsiteX104" fmla="*/ 6565 w 8750"/>
                <a:gd name="connsiteY104" fmla="*/ 3502 h 10000"/>
                <a:gd name="connsiteX105" fmla="*/ 6565 w 8750"/>
                <a:gd name="connsiteY105" fmla="*/ 3502 h 10000"/>
                <a:gd name="connsiteX106" fmla="*/ 3909 w 8750"/>
                <a:gd name="connsiteY106" fmla="*/ 3502 h 10000"/>
                <a:gd name="connsiteX107" fmla="*/ 3909 w 8750"/>
                <a:gd name="connsiteY107" fmla="*/ 3006 h 10000"/>
                <a:gd name="connsiteX108" fmla="*/ 6565 w 8750"/>
                <a:gd name="connsiteY108" fmla="*/ 3006 h 10000"/>
                <a:gd name="connsiteX109" fmla="*/ 6565 w 8750"/>
                <a:gd name="connsiteY109" fmla="*/ 3502 h 10000"/>
                <a:gd name="connsiteX110" fmla="*/ 6565 w 8750"/>
                <a:gd name="connsiteY110" fmla="*/ 2004 h 10000"/>
                <a:gd name="connsiteX111" fmla="*/ 6565 w 8750"/>
                <a:gd name="connsiteY111" fmla="*/ 2004 h 10000"/>
                <a:gd name="connsiteX112" fmla="*/ 3909 w 8750"/>
                <a:gd name="connsiteY112" fmla="*/ 2004 h 10000"/>
                <a:gd name="connsiteX113" fmla="*/ 3909 w 8750"/>
                <a:gd name="connsiteY113" fmla="*/ 1503 h 10000"/>
                <a:gd name="connsiteX114" fmla="*/ 6565 w 8750"/>
                <a:gd name="connsiteY114" fmla="*/ 1503 h 10000"/>
                <a:gd name="connsiteX115" fmla="*/ 6565 w 8750"/>
                <a:gd name="connsiteY115"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021 w 10000"/>
                <a:gd name="connsiteY40" fmla="*/ 5251 h 10000"/>
                <a:gd name="connsiteX41" fmla="*/ 9197 w 10000"/>
                <a:gd name="connsiteY41" fmla="*/ 5251 h 10000"/>
                <a:gd name="connsiteX42" fmla="*/ 9737 w 10000"/>
                <a:gd name="connsiteY42" fmla="*/ 4494 h 10000"/>
                <a:gd name="connsiteX43" fmla="*/ 10000 w 10000"/>
                <a:gd name="connsiteY43" fmla="*/ 4126 h 10000"/>
                <a:gd name="connsiteX44" fmla="*/ 9737 w 10000"/>
                <a:gd name="connsiteY44" fmla="*/ 3748 h 10000"/>
                <a:gd name="connsiteX45" fmla="*/ 2051 w 10000"/>
                <a:gd name="connsiteY45" fmla="*/ 3684 h 10000"/>
                <a:gd name="connsiteX46" fmla="*/ 2051 w 10000"/>
                <a:gd name="connsiteY46" fmla="*/ 3684 h 10000"/>
                <a:gd name="connsiteX47" fmla="*/ 1963 w 10000"/>
                <a:gd name="connsiteY47" fmla="*/ 3375 h 10000"/>
                <a:gd name="connsiteX48" fmla="*/ 1830 w 10000"/>
                <a:gd name="connsiteY48" fmla="*/ 3252 h 10000"/>
                <a:gd name="connsiteX49" fmla="*/ 1830 w 10000"/>
                <a:gd name="connsiteY49" fmla="*/ 3060 h 10000"/>
                <a:gd name="connsiteX50" fmla="*/ 1925 w 10000"/>
                <a:gd name="connsiteY50" fmla="*/ 2883 h 10000"/>
                <a:gd name="connsiteX51" fmla="*/ 1925 w 10000"/>
                <a:gd name="connsiteY51" fmla="*/ 2750 h 10000"/>
                <a:gd name="connsiteX52" fmla="*/ 2101 w 10000"/>
                <a:gd name="connsiteY52" fmla="*/ 2313 h 10000"/>
                <a:gd name="connsiteX53" fmla="*/ 2546 w 10000"/>
                <a:gd name="connsiteY53" fmla="*/ 2883 h 10000"/>
                <a:gd name="connsiteX54" fmla="*/ 2638 w 10000"/>
                <a:gd name="connsiteY54" fmla="*/ 2883 h 10000"/>
                <a:gd name="connsiteX55" fmla="*/ 2725 w 10000"/>
                <a:gd name="connsiteY55" fmla="*/ 3006 h 10000"/>
                <a:gd name="connsiteX56" fmla="*/ 2504 w 10000"/>
                <a:gd name="connsiteY56" fmla="*/ 3816 h 10000"/>
                <a:gd name="connsiteX57" fmla="*/ 2813 w 10000"/>
                <a:gd name="connsiteY57" fmla="*/ 3816 h 10000"/>
                <a:gd name="connsiteX58" fmla="*/ 2995 w 10000"/>
                <a:gd name="connsiteY58" fmla="*/ 2937 h 10000"/>
                <a:gd name="connsiteX59" fmla="*/ 2995 w 10000"/>
                <a:gd name="connsiteY59" fmla="*/ 2937 h 10000"/>
                <a:gd name="connsiteX60" fmla="*/ 2995 w 10000"/>
                <a:gd name="connsiteY60" fmla="*/ 2937 h 10000"/>
                <a:gd name="connsiteX61" fmla="*/ 2995 w 10000"/>
                <a:gd name="connsiteY61" fmla="*/ 2883 h 10000"/>
                <a:gd name="connsiteX62" fmla="*/ 2409 w 10000"/>
                <a:gd name="connsiteY62" fmla="*/ 1935 h 10000"/>
                <a:gd name="connsiteX63" fmla="*/ 2321 w 10000"/>
                <a:gd name="connsiteY63" fmla="*/ 1812 h 10000"/>
                <a:gd name="connsiteX64" fmla="*/ 1655 w 10000"/>
                <a:gd name="connsiteY64" fmla="*/ 2814 h 10000"/>
                <a:gd name="connsiteX65" fmla="*/ 2051 w 10000"/>
                <a:gd name="connsiteY65" fmla="*/ 3684 h 10000"/>
                <a:gd name="connsiteX66" fmla="*/ 8309 w 10000"/>
                <a:gd name="connsiteY66" fmla="*/ 0 h 10000"/>
                <a:gd name="connsiteX67" fmla="*/ 8309 w 10000"/>
                <a:gd name="connsiteY67" fmla="*/ 0 h 10000"/>
                <a:gd name="connsiteX68" fmla="*/ 225 w 10000"/>
                <a:gd name="connsiteY68" fmla="*/ 0 h 10000"/>
                <a:gd name="connsiteX69" fmla="*/ 0 w 10000"/>
                <a:gd name="connsiteY69" fmla="*/ 314 h 10000"/>
                <a:gd name="connsiteX70" fmla="*/ 0 w 10000"/>
                <a:gd name="connsiteY70" fmla="*/ 7932 h 10000"/>
                <a:gd name="connsiteX71" fmla="*/ 225 w 10000"/>
                <a:gd name="connsiteY71" fmla="*/ 8242 h 10000"/>
                <a:gd name="connsiteX72" fmla="*/ 8309 w 10000"/>
                <a:gd name="connsiteY72" fmla="*/ 8242 h 10000"/>
                <a:gd name="connsiteX73" fmla="*/ 8578 w 10000"/>
                <a:gd name="connsiteY73" fmla="*/ 7932 h 10000"/>
                <a:gd name="connsiteX74" fmla="*/ 8578 w 10000"/>
                <a:gd name="connsiteY74" fmla="*/ 314 h 10000"/>
                <a:gd name="connsiteX75" fmla="*/ 8309 w 10000"/>
                <a:gd name="connsiteY75" fmla="*/ 0 h 10000"/>
                <a:gd name="connsiteX76" fmla="*/ 1075 w 10000"/>
                <a:gd name="connsiteY76" fmla="*/ 1503 h 10000"/>
                <a:gd name="connsiteX77" fmla="*/ 1075 w 10000"/>
                <a:gd name="connsiteY77" fmla="*/ 1503 h 10000"/>
                <a:gd name="connsiteX78" fmla="*/ 3578 w 10000"/>
                <a:gd name="connsiteY78" fmla="*/ 1503 h 10000"/>
                <a:gd name="connsiteX79" fmla="*/ 3578 w 10000"/>
                <a:gd name="connsiteY79" fmla="*/ 4995 h 10000"/>
                <a:gd name="connsiteX80" fmla="*/ 3395 w 10000"/>
                <a:gd name="connsiteY80" fmla="*/ 4995 h 10000"/>
                <a:gd name="connsiteX81" fmla="*/ 3395 w 10000"/>
                <a:gd name="connsiteY81" fmla="*/ 4872 h 10000"/>
                <a:gd name="connsiteX82" fmla="*/ 3083 w 10000"/>
                <a:gd name="connsiteY82" fmla="*/ 4317 h 10000"/>
                <a:gd name="connsiteX83" fmla="*/ 2638 w 10000"/>
                <a:gd name="connsiteY83" fmla="*/ 4062 h 10000"/>
                <a:gd name="connsiteX84" fmla="*/ 2321 w 10000"/>
                <a:gd name="connsiteY84" fmla="*/ 4749 h 10000"/>
                <a:gd name="connsiteX85" fmla="*/ 1963 w 10000"/>
                <a:gd name="connsiteY85" fmla="*/ 4062 h 10000"/>
                <a:gd name="connsiteX86" fmla="*/ 1567 w 10000"/>
                <a:gd name="connsiteY86" fmla="*/ 4317 h 10000"/>
                <a:gd name="connsiteX87" fmla="*/ 1209 w 10000"/>
                <a:gd name="connsiteY87" fmla="*/ 4872 h 10000"/>
                <a:gd name="connsiteX88" fmla="*/ 1209 w 10000"/>
                <a:gd name="connsiteY88" fmla="*/ 4995 h 10000"/>
                <a:gd name="connsiteX89" fmla="*/ 1075 w 10000"/>
                <a:gd name="connsiteY89" fmla="*/ 4995 h 10000"/>
                <a:gd name="connsiteX90" fmla="*/ 1075 w 10000"/>
                <a:gd name="connsiteY90" fmla="*/ 1503 h 10000"/>
                <a:gd name="connsiteX91" fmla="*/ 7503 w 10000"/>
                <a:gd name="connsiteY91" fmla="*/ 6498 h 10000"/>
                <a:gd name="connsiteX92" fmla="*/ 7503 w 10000"/>
                <a:gd name="connsiteY92" fmla="*/ 6498 h 10000"/>
                <a:gd name="connsiteX93" fmla="*/ 1075 w 10000"/>
                <a:gd name="connsiteY93" fmla="*/ 6498 h 10000"/>
                <a:gd name="connsiteX94" fmla="*/ 1075 w 10000"/>
                <a:gd name="connsiteY94" fmla="*/ 5997 h 10000"/>
                <a:gd name="connsiteX95" fmla="*/ 7503 w 10000"/>
                <a:gd name="connsiteY95" fmla="*/ 5997 h 10000"/>
                <a:gd name="connsiteX96" fmla="*/ 7503 w 10000"/>
                <a:gd name="connsiteY96" fmla="*/ 6498 h 10000"/>
                <a:gd name="connsiteX97" fmla="*/ 7503 w 10000"/>
                <a:gd name="connsiteY97" fmla="*/ 4995 h 10000"/>
                <a:gd name="connsiteX98" fmla="*/ 7503 w 10000"/>
                <a:gd name="connsiteY98" fmla="*/ 4995 h 10000"/>
                <a:gd name="connsiteX99" fmla="*/ 4467 w 10000"/>
                <a:gd name="connsiteY99" fmla="*/ 4995 h 10000"/>
                <a:gd name="connsiteX100" fmla="*/ 4467 w 10000"/>
                <a:gd name="connsiteY100" fmla="*/ 4494 h 10000"/>
                <a:gd name="connsiteX101" fmla="*/ 7503 w 10000"/>
                <a:gd name="connsiteY101" fmla="*/ 4494 h 10000"/>
                <a:gd name="connsiteX102" fmla="*/ 7503 w 10000"/>
                <a:gd name="connsiteY102" fmla="*/ 4995 h 10000"/>
                <a:gd name="connsiteX103" fmla="*/ 7503 w 10000"/>
                <a:gd name="connsiteY103" fmla="*/ 3502 h 10000"/>
                <a:gd name="connsiteX104" fmla="*/ 7503 w 10000"/>
                <a:gd name="connsiteY104" fmla="*/ 3502 h 10000"/>
                <a:gd name="connsiteX105" fmla="*/ 4467 w 10000"/>
                <a:gd name="connsiteY105" fmla="*/ 3502 h 10000"/>
                <a:gd name="connsiteX106" fmla="*/ 4467 w 10000"/>
                <a:gd name="connsiteY106" fmla="*/ 3006 h 10000"/>
                <a:gd name="connsiteX107" fmla="*/ 7503 w 10000"/>
                <a:gd name="connsiteY107" fmla="*/ 3006 h 10000"/>
                <a:gd name="connsiteX108" fmla="*/ 7503 w 10000"/>
                <a:gd name="connsiteY108" fmla="*/ 3502 h 10000"/>
                <a:gd name="connsiteX109" fmla="*/ 7503 w 10000"/>
                <a:gd name="connsiteY109" fmla="*/ 2004 h 10000"/>
                <a:gd name="connsiteX110" fmla="*/ 7503 w 10000"/>
                <a:gd name="connsiteY110" fmla="*/ 2004 h 10000"/>
                <a:gd name="connsiteX111" fmla="*/ 4467 w 10000"/>
                <a:gd name="connsiteY111" fmla="*/ 2004 h 10000"/>
                <a:gd name="connsiteX112" fmla="*/ 4467 w 10000"/>
                <a:gd name="connsiteY112" fmla="*/ 1503 h 10000"/>
                <a:gd name="connsiteX113" fmla="*/ 7503 w 10000"/>
                <a:gd name="connsiteY113" fmla="*/ 1503 h 10000"/>
                <a:gd name="connsiteX114" fmla="*/ 7503 w 10000"/>
                <a:gd name="connsiteY114"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9737 w 10000"/>
                <a:gd name="connsiteY41" fmla="*/ 4494 h 10000"/>
                <a:gd name="connsiteX42" fmla="*/ 10000 w 10000"/>
                <a:gd name="connsiteY42" fmla="*/ 4126 h 10000"/>
                <a:gd name="connsiteX43" fmla="*/ 9737 w 10000"/>
                <a:gd name="connsiteY43" fmla="*/ 3748 h 10000"/>
                <a:gd name="connsiteX44" fmla="*/ 2051 w 10000"/>
                <a:gd name="connsiteY44" fmla="*/ 3684 h 10000"/>
                <a:gd name="connsiteX45" fmla="*/ 2051 w 10000"/>
                <a:gd name="connsiteY45" fmla="*/ 3684 h 10000"/>
                <a:gd name="connsiteX46" fmla="*/ 1963 w 10000"/>
                <a:gd name="connsiteY46" fmla="*/ 3375 h 10000"/>
                <a:gd name="connsiteX47" fmla="*/ 1830 w 10000"/>
                <a:gd name="connsiteY47" fmla="*/ 3252 h 10000"/>
                <a:gd name="connsiteX48" fmla="*/ 1830 w 10000"/>
                <a:gd name="connsiteY48" fmla="*/ 3060 h 10000"/>
                <a:gd name="connsiteX49" fmla="*/ 1925 w 10000"/>
                <a:gd name="connsiteY49" fmla="*/ 2883 h 10000"/>
                <a:gd name="connsiteX50" fmla="*/ 1925 w 10000"/>
                <a:gd name="connsiteY50" fmla="*/ 2750 h 10000"/>
                <a:gd name="connsiteX51" fmla="*/ 2101 w 10000"/>
                <a:gd name="connsiteY51" fmla="*/ 2313 h 10000"/>
                <a:gd name="connsiteX52" fmla="*/ 2546 w 10000"/>
                <a:gd name="connsiteY52" fmla="*/ 2883 h 10000"/>
                <a:gd name="connsiteX53" fmla="*/ 2638 w 10000"/>
                <a:gd name="connsiteY53" fmla="*/ 2883 h 10000"/>
                <a:gd name="connsiteX54" fmla="*/ 2725 w 10000"/>
                <a:gd name="connsiteY54" fmla="*/ 3006 h 10000"/>
                <a:gd name="connsiteX55" fmla="*/ 2504 w 10000"/>
                <a:gd name="connsiteY55" fmla="*/ 3816 h 10000"/>
                <a:gd name="connsiteX56" fmla="*/ 2813 w 10000"/>
                <a:gd name="connsiteY56" fmla="*/ 3816 h 10000"/>
                <a:gd name="connsiteX57" fmla="*/ 2995 w 10000"/>
                <a:gd name="connsiteY57" fmla="*/ 2937 h 10000"/>
                <a:gd name="connsiteX58" fmla="*/ 2995 w 10000"/>
                <a:gd name="connsiteY58" fmla="*/ 2937 h 10000"/>
                <a:gd name="connsiteX59" fmla="*/ 2995 w 10000"/>
                <a:gd name="connsiteY59" fmla="*/ 2937 h 10000"/>
                <a:gd name="connsiteX60" fmla="*/ 2995 w 10000"/>
                <a:gd name="connsiteY60" fmla="*/ 2883 h 10000"/>
                <a:gd name="connsiteX61" fmla="*/ 2409 w 10000"/>
                <a:gd name="connsiteY61" fmla="*/ 1935 h 10000"/>
                <a:gd name="connsiteX62" fmla="*/ 2321 w 10000"/>
                <a:gd name="connsiteY62" fmla="*/ 1812 h 10000"/>
                <a:gd name="connsiteX63" fmla="*/ 1655 w 10000"/>
                <a:gd name="connsiteY63" fmla="*/ 2814 h 10000"/>
                <a:gd name="connsiteX64" fmla="*/ 2051 w 10000"/>
                <a:gd name="connsiteY64" fmla="*/ 3684 h 10000"/>
                <a:gd name="connsiteX65" fmla="*/ 8309 w 10000"/>
                <a:gd name="connsiteY65" fmla="*/ 0 h 10000"/>
                <a:gd name="connsiteX66" fmla="*/ 8309 w 10000"/>
                <a:gd name="connsiteY66" fmla="*/ 0 h 10000"/>
                <a:gd name="connsiteX67" fmla="*/ 225 w 10000"/>
                <a:gd name="connsiteY67" fmla="*/ 0 h 10000"/>
                <a:gd name="connsiteX68" fmla="*/ 0 w 10000"/>
                <a:gd name="connsiteY68" fmla="*/ 314 h 10000"/>
                <a:gd name="connsiteX69" fmla="*/ 0 w 10000"/>
                <a:gd name="connsiteY69" fmla="*/ 7932 h 10000"/>
                <a:gd name="connsiteX70" fmla="*/ 225 w 10000"/>
                <a:gd name="connsiteY70" fmla="*/ 8242 h 10000"/>
                <a:gd name="connsiteX71" fmla="*/ 8309 w 10000"/>
                <a:gd name="connsiteY71" fmla="*/ 8242 h 10000"/>
                <a:gd name="connsiteX72" fmla="*/ 8578 w 10000"/>
                <a:gd name="connsiteY72" fmla="*/ 7932 h 10000"/>
                <a:gd name="connsiteX73" fmla="*/ 8578 w 10000"/>
                <a:gd name="connsiteY73" fmla="*/ 314 h 10000"/>
                <a:gd name="connsiteX74" fmla="*/ 8309 w 10000"/>
                <a:gd name="connsiteY74" fmla="*/ 0 h 10000"/>
                <a:gd name="connsiteX75" fmla="*/ 1075 w 10000"/>
                <a:gd name="connsiteY75" fmla="*/ 1503 h 10000"/>
                <a:gd name="connsiteX76" fmla="*/ 1075 w 10000"/>
                <a:gd name="connsiteY76" fmla="*/ 1503 h 10000"/>
                <a:gd name="connsiteX77" fmla="*/ 3578 w 10000"/>
                <a:gd name="connsiteY77" fmla="*/ 1503 h 10000"/>
                <a:gd name="connsiteX78" fmla="*/ 3578 w 10000"/>
                <a:gd name="connsiteY78" fmla="*/ 4995 h 10000"/>
                <a:gd name="connsiteX79" fmla="*/ 3395 w 10000"/>
                <a:gd name="connsiteY79" fmla="*/ 4995 h 10000"/>
                <a:gd name="connsiteX80" fmla="*/ 3395 w 10000"/>
                <a:gd name="connsiteY80" fmla="*/ 4872 h 10000"/>
                <a:gd name="connsiteX81" fmla="*/ 3083 w 10000"/>
                <a:gd name="connsiteY81" fmla="*/ 4317 h 10000"/>
                <a:gd name="connsiteX82" fmla="*/ 2638 w 10000"/>
                <a:gd name="connsiteY82" fmla="*/ 4062 h 10000"/>
                <a:gd name="connsiteX83" fmla="*/ 2321 w 10000"/>
                <a:gd name="connsiteY83" fmla="*/ 4749 h 10000"/>
                <a:gd name="connsiteX84" fmla="*/ 1963 w 10000"/>
                <a:gd name="connsiteY84" fmla="*/ 4062 h 10000"/>
                <a:gd name="connsiteX85" fmla="*/ 1567 w 10000"/>
                <a:gd name="connsiteY85" fmla="*/ 4317 h 10000"/>
                <a:gd name="connsiteX86" fmla="*/ 1209 w 10000"/>
                <a:gd name="connsiteY86" fmla="*/ 4872 h 10000"/>
                <a:gd name="connsiteX87" fmla="*/ 1209 w 10000"/>
                <a:gd name="connsiteY87" fmla="*/ 4995 h 10000"/>
                <a:gd name="connsiteX88" fmla="*/ 1075 w 10000"/>
                <a:gd name="connsiteY88" fmla="*/ 4995 h 10000"/>
                <a:gd name="connsiteX89" fmla="*/ 1075 w 10000"/>
                <a:gd name="connsiteY89" fmla="*/ 1503 h 10000"/>
                <a:gd name="connsiteX90" fmla="*/ 7503 w 10000"/>
                <a:gd name="connsiteY90" fmla="*/ 6498 h 10000"/>
                <a:gd name="connsiteX91" fmla="*/ 7503 w 10000"/>
                <a:gd name="connsiteY91" fmla="*/ 6498 h 10000"/>
                <a:gd name="connsiteX92" fmla="*/ 1075 w 10000"/>
                <a:gd name="connsiteY92" fmla="*/ 6498 h 10000"/>
                <a:gd name="connsiteX93" fmla="*/ 1075 w 10000"/>
                <a:gd name="connsiteY93" fmla="*/ 5997 h 10000"/>
                <a:gd name="connsiteX94" fmla="*/ 7503 w 10000"/>
                <a:gd name="connsiteY94" fmla="*/ 5997 h 10000"/>
                <a:gd name="connsiteX95" fmla="*/ 7503 w 10000"/>
                <a:gd name="connsiteY95" fmla="*/ 6498 h 10000"/>
                <a:gd name="connsiteX96" fmla="*/ 7503 w 10000"/>
                <a:gd name="connsiteY96" fmla="*/ 4995 h 10000"/>
                <a:gd name="connsiteX97" fmla="*/ 7503 w 10000"/>
                <a:gd name="connsiteY97" fmla="*/ 4995 h 10000"/>
                <a:gd name="connsiteX98" fmla="*/ 4467 w 10000"/>
                <a:gd name="connsiteY98" fmla="*/ 4995 h 10000"/>
                <a:gd name="connsiteX99" fmla="*/ 4467 w 10000"/>
                <a:gd name="connsiteY99" fmla="*/ 4494 h 10000"/>
                <a:gd name="connsiteX100" fmla="*/ 7503 w 10000"/>
                <a:gd name="connsiteY100" fmla="*/ 4494 h 10000"/>
                <a:gd name="connsiteX101" fmla="*/ 7503 w 10000"/>
                <a:gd name="connsiteY101" fmla="*/ 4995 h 10000"/>
                <a:gd name="connsiteX102" fmla="*/ 7503 w 10000"/>
                <a:gd name="connsiteY102" fmla="*/ 3502 h 10000"/>
                <a:gd name="connsiteX103" fmla="*/ 7503 w 10000"/>
                <a:gd name="connsiteY103" fmla="*/ 3502 h 10000"/>
                <a:gd name="connsiteX104" fmla="*/ 4467 w 10000"/>
                <a:gd name="connsiteY104" fmla="*/ 3502 h 10000"/>
                <a:gd name="connsiteX105" fmla="*/ 4467 w 10000"/>
                <a:gd name="connsiteY105" fmla="*/ 3006 h 10000"/>
                <a:gd name="connsiteX106" fmla="*/ 7503 w 10000"/>
                <a:gd name="connsiteY106" fmla="*/ 3006 h 10000"/>
                <a:gd name="connsiteX107" fmla="*/ 7503 w 10000"/>
                <a:gd name="connsiteY107" fmla="*/ 3502 h 10000"/>
                <a:gd name="connsiteX108" fmla="*/ 7503 w 10000"/>
                <a:gd name="connsiteY108" fmla="*/ 2004 h 10000"/>
                <a:gd name="connsiteX109" fmla="*/ 7503 w 10000"/>
                <a:gd name="connsiteY109" fmla="*/ 2004 h 10000"/>
                <a:gd name="connsiteX110" fmla="*/ 4467 w 10000"/>
                <a:gd name="connsiteY110" fmla="*/ 2004 h 10000"/>
                <a:gd name="connsiteX111" fmla="*/ 4467 w 10000"/>
                <a:gd name="connsiteY111" fmla="*/ 1503 h 10000"/>
                <a:gd name="connsiteX112" fmla="*/ 7503 w 10000"/>
                <a:gd name="connsiteY112" fmla="*/ 1503 h 10000"/>
                <a:gd name="connsiteX113" fmla="*/ 7503 w 10000"/>
                <a:gd name="connsiteY113"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10000 w 10000"/>
                <a:gd name="connsiteY41" fmla="*/ 4126 h 10000"/>
                <a:gd name="connsiteX42" fmla="*/ 9737 w 10000"/>
                <a:gd name="connsiteY42" fmla="*/ 3748 h 10000"/>
                <a:gd name="connsiteX43" fmla="*/ 2051 w 10000"/>
                <a:gd name="connsiteY43" fmla="*/ 3684 h 10000"/>
                <a:gd name="connsiteX44" fmla="*/ 2051 w 10000"/>
                <a:gd name="connsiteY44" fmla="*/ 3684 h 10000"/>
                <a:gd name="connsiteX45" fmla="*/ 1963 w 10000"/>
                <a:gd name="connsiteY45" fmla="*/ 3375 h 10000"/>
                <a:gd name="connsiteX46" fmla="*/ 1830 w 10000"/>
                <a:gd name="connsiteY46" fmla="*/ 3252 h 10000"/>
                <a:gd name="connsiteX47" fmla="*/ 1830 w 10000"/>
                <a:gd name="connsiteY47" fmla="*/ 3060 h 10000"/>
                <a:gd name="connsiteX48" fmla="*/ 1925 w 10000"/>
                <a:gd name="connsiteY48" fmla="*/ 2883 h 10000"/>
                <a:gd name="connsiteX49" fmla="*/ 1925 w 10000"/>
                <a:gd name="connsiteY49" fmla="*/ 2750 h 10000"/>
                <a:gd name="connsiteX50" fmla="*/ 2101 w 10000"/>
                <a:gd name="connsiteY50" fmla="*/ 2313 h 10000"/>
                <a:gd name="connsiteX51" fmla="*/ 2546 w 10000"/>
                <a:gd name="connsiteY51" fmla="*/ 2883 h 10000"/>
                <a:gd name="connsiteX52" fmla="*/ 2638 w 10000"/>
                <a:gd name="connsiteY52" fmla="*/ 2883 h 10000"/>
                <a:gd name="connsiteX53" fmla="*/ 2725 w 10000"/>
                <a:gd name="connsiteY53" fmla="*/ 3006 h 10000"/>
                <a:gd name="connsiteX54" fmla="*/ 2504 w 10000"/>
                <a:gd name="connsiteY54" fmla="*/ 3816 h 10000"/>
                <a:gd name="connsiteX55" fmla="*/ 2813 w 10000"/>
                <a:gd name="connsiteY55" fmla="*/ 3816 h 10000"/>
                <a:gd name="connsiteX56" fmla="*/ 2995 w 10000"/>
                <a:gd name="connsiteY56" fmla="*/ 2937 h 10000"/>
                <a:gd name="connsiteX57" fmla="*/ 2995 w 10000"/>
                <a:gd name="connsiteY57" fmla="*/ 2937 h 10000"/>
                <a:gd name="connsiteX58" fmla="*/ 2995 w 10000"/>
                <a:gd name="connsiteY58" fmla="*/ 2937 h 10000"/>
                <a:gd name="connsiteX59" fmla="*/ 2995 w 10000"/>
                <a:gd name="connsiteY59" fmla="*/ 2883 h 10000"/>
                <a:gd name="connsiteX60" fmla="*/ 2409 w 10000"/>
                <a:gd name="connsiteY60" fmla="*/ 1935 h 10000"/>
                <a:gd name="connsiteX61" fmla="*/ 2321 w 10000"/>
                <a:gd name="connsiteY61" fmla="*/ 1812 h 10000"/>
                <a:gd name="connsiteX62" fmla="*/ 1655 w 10000"/>
                <a:gd name="connsiteY62" fmla="*/ 2814 h 10000"/>
                <a:gd name="connsiteX63" fmla="*/ 2051 w 10000"/>
                <a:gd name="connsiteY63" fmla="*/ 3684 h 10000"/>
                <a:gd name="connsiteX64" fmla="*/ 8309 w 10000"/>
                <a:gd name="connsiteY64" fmla="*/ 0 h 10000"/>
                <a:gd name="connsiteX65" fmla="*/ 8309 w 10000"/>
                <a:gd name="connsiteY65" fmla="*/ 0 h 10000"/>
                <a:gd name="connsiteX66" fmla="*/ 225 w 10000"/>
                <a:gd name="connsiteY66" fmla="*/ 0 h 10000"/>
                <a:gd name="connsiteX67" fmla="*/ 0 w 10000"/>
                <a:gd name="connsiteY67" fmla="*/ 314 h 10000"/>
                <a:gd name="connsiteX68" fmla="*/ 0 w 10000"/>
                <a:gd name="connsiteY68" fmla="*/ 7932 h 10000"/>
                <a:gd name="connsiteX69" fmla="*/ 225 w 10000"/>
                <a:gd name="connsiteY69" fmla="*/ 8242 h 10000"/>
                <a:gd name="connsiteX70" fmla="*/ 8309 w 10000"/>
                <a:gd name="connsiteY70" fmla="*/ 8242 h 10000"/>
                <a:gd name="connsiteX71" fmla="*/ 8578 w 10000"/>
                <a:gd name="connsiteY71" fmla="*/ 7932 h 10000"/>
                <a:gd name="connsiteX72" fmla="*/ 8578 w 10000"/>
                <a:gd name="connsiteY72" fmla="*/ 314 h 10000"/>
                <a:gd name="connsiteX73" fmla="*/ 8309 w 10000"/>
                <a:gd name="connsiteY73" fmla="*/ 0 h 10000"/>
                <a:gd name="connsiteX74" fmla="*/ 1075 w 10000"/>
                <a:gd name="connsiteY74" fmla="*/ 1503 h 10000"/>
                <a:gd name="connsiteX75" fmla="*/ 1075 w 10000"/>
                <a:gd name="connsiteY75" fmla="*/ 1503 h 10000"/>
                <a:gd name="connsiteX76" fmla="*/ 3578 w 10000"/>
                <a:gd name="connsiteY76" fmla="*/ 1503 h 10000"/>
                <a:gd name="connsiteX77" fmla="*/ 3578 w 10000"/>
                <a:gd name="connsiteY77" fmla="*/ 4995 h 10000"/>
                <a:gd name="connsiteX78" fmla="*/ 3395 w 10000"/>
                <a:gd name="connsiteY78" fmla="*/ 4995 h 10000"/>
                <a:gd name="connsiteX79" fmla="*/ 3395 w 10000"/>
                <a:gd name="connsiteY79" fmla="*/ 4872 h 10000"/>
                <a:gd name="connsiteX80" fmla="*/ 3083 w 10000"/>
                <a:gd name="connsiteY80" fmla="*/ 4317 h 10000"/>
                <a:gd name="connsiteX81" fmla="*/ 2638 w 10000"/>
                <a:gd name="connsiteY81" fmla="*/ 4062 h 10000"/>
                <a:gd name="connsiteX82" fmla="*/ 2321 w 10000"/>
                <a:gd name="connsiteY82" fmla="*/ 4749 h 10000"/>
                <a:gd name="connsiteX83" fmla="*/ 1963 w 10000"/>
                <a:gd name="connsiteY83" fmla="*/ 4062 h 10000"/>
                <a:gd name="connsiteX84" fmla="*/ 1567 w 10000"/>
                <a:gd name="connsiteY84" fmla="*/ 4317 h 10000"/>
                <a:gd name="connsiteX85" fmla="*/ 1209 w 10000"/>
                <a:gd name="connsiteY85" fmla="*/ 4872 h 10000"/>
                <a:gd name="connsiteX86" fmla="*/ 1209 w 10000"/>
                <a:gd name="connsiteY86" fmla="*/ 4995 h 10000"/>
                <a:gd name="connsiteX87" fmla="*/ 1075 w 10000"/>
                <a:gd name="connsiteY87" fmla="*/ 4995 h 10000"/>
                <a:gd name="connsiteX88" fmla="*/ 1075 w 10000"/>
                <a:gd name="connsiteY88" fmla="*/ 1503 h 10000"/>
                <a:gd name="connsiteX89" fmla="*/ 7503 w 10000"/>
                <a:gd name="connsiteY89" fmla="*/ 6498 h 10000"/>
                <a:gd name="connsiteX90" fmla="*/ 7503 w 10000"/>
                <a:gd name="connsiteY90" fmla="*/ 6498 h 10000"/>
                <a:gd name="connsiteX91" fmla="*/ 1075 w 10000"/>
                <a:gd name="connsiteY91" fmla="*/ 6498 h 10000"/>
                <a:gd name="connsiteX92" fmla="*/ 1075 w 10000"/>
                <a:gd name="connsiteY92" fmla="*/ 5997 h 10000"/>
                <a:gd name="connsiteX93" fmla="*/ 7503 w 10000"/>
                <a:gd name="connsiteY93" fmla="*/ 5997 h 10000"/>
                <a:gd name="connsiteX94" fmla="*/ 7503 w 10000"/>
                <a:gd name="connsiteY94" fmla="*/ 6498 h 10000"/>
                <a:gd name="connsiteX95" fmla="*/ 7503 w 10000"/>
                <a:gd name="connsiteY95" fmla="*/ 4995 h 10000"/>
                <a:gd name="connsiteX96" fmla="*/ 7503 w 10000"/>
                <a:gd name="connsiteY96" fmla="*/ 4995 h 10000"/>
                <a:gd name="connsiteX97" fmla="*/ 4467 w 10000"/>
                <a:gd name="connsiteY97" fmla="*/ 4995 h 10000"/>
                <a:gd name="connsiteX98" fmla="*/ 4467 w 10000"/>
                <a:gd name="connsiteY98" fmla="*/ 4494 h 10000"/>
                <a:gd name="connsiteX99" fmla="*/ 7503 w 10000"/>
                <a:gd name="connsiteY99" fmla="*/ 4494 h 10000"/>
                <a:gd name="connsiteX100" fmla="*/ 7503 w 10000"/>
                <a:gd name="connsiteY100" fmla="*/ 4995 h 10000"/>
                <a:gd name="connsiteX101" fmla="*/ 7503 w 10000"/>
                <a:gd name="connsiteY101" fmla="*/ 3502 h 10000"/>
                <a:gd name="connsiteX102" fmla="*/ 7503 w 10000"/>
                <a:gd name="connsiteY102" fmla="*/ 3502 h 10000"/>
                <a:gd name="connsiteX103" fmla="*/ 4467 w 10000"/>
                <a:gd name="connsiteY103" fmla="*/ 3502 h 10000"/>
                <a:gd name="connsiteX104" fmla="*/ 4467 w 10000"/>
                <a:gd name="connsiteY104" fmla="*/ 3006 h 10000"/>
                <a:gd name="connsiteX105" fmla="*/ 7503 w 10000"/>
                <a:gd name="connsiteY105" fmla="*/ 3006 h 10000"/>
                <a:gd name="connsiteX106" fmla="*/ 7503 w 10000"/>
                <a:gd name="connsiteY106" fmla="*/ 3502 h 10000"/>
                <a:gd name="connsiteX107" fmla="*/ 7503 w 10000"/>
                <a:gd name="connsiteY107" fmla="*/ 2004 h 10000"/>
                <a:gd name="connsiteX108" fmla="*/ 7503 w 10000"/>
                <a:gd name="connsiteY108" fmla="*/ 2004 h 10000"/>
                <a:gd name="connsiteX109" fmla="*/ 4467 w 10000"/>
                <a:gd name="connsiteY109" fmla="*/ 2004 h 10000"/>
                <a:gd name="connsiteX110" fmla="*/ 4467 w 10000"/>
                <a:gd name="connsiteY110" fmla="*/ 1503 h 10000"/>
                <a:gd name="connsiteX111" fmla="*/ 7503 w 10000"/>
                <a:gd name="connsiteY111" fmla="*/ 1503 h 10000"/>
                <a:gd name="connsiteX112" fmla="*/ 7503 w 10000"/>
                <a:gd name="connsiteY112" fmla="*/ 2004 h 10000"/>
                <a:gd name="connsiteX0" fmla="*/ 3483 w 9737"/>
                <a:gd name="connsiteY0" fmla="*/ 9377 h 10000"/>
                <a:gd name="connsiteX1" fmla="*/ 3483 w 9737"/>
                <a:gd name="connsiteY1" fmla="*/ 9377 h 10000"/>
                <a:gd name="connsiteX2" fmla="*/ 3038 w 9737"/>
                <a:gd name="connsiteY2" fmla="*/ 10000 h 10000"/>
                <a:gd name="connsiteX3" fmla="*/ 2592 w 9737"/>
                <a:gd name="connsiteY3" fmla="*/ 9377 h 10000"/>
                <a:gd name="connsiteX4" fmla="*/ 3038 w 9737"/>
                <a:gd name="connsiteY4" fmla="*/ 8742 h 10000"/>
                <a:gd name="connsiteX5" fmla="*/ 3483 w 9737"/>
                <a:gd name="connsiteY5" fmla="*/ 9377 h 10000"/>
                <a:gd name="connsiteX6" fmla="*/ 4283 w 9737"/>
                <a:gd name="connsiteY6" fmla="*/ 8998 h 10000"/>
                <a:gd name="connsiteX7" fmla="*/ 4283 w 9737"/>
                <a:gd name="connsiteY7" fmla="*/ 8998 h 10000"/>
                <a:gd name="connsiteX8" fmla="*/ 4021 w 9737"/>
                <a:gd name="connsiteY8" fmla="*/ 9377 h 10000"/>
                <a:gd name="connsiteX9" fmla="*/ 4283 w 9737"/>
                <a:gd name="connsiteY9" fmla="*/ 9745 h 10000"/>
                <a:gd name="connsiteX10" fmla="*/ 4554 w 9737"/>
                <a:gd name="connsiteY10" fmla="*/ 9377 h 10000"/>
                <a:gd name="connsiteX11" fmla="*/ 4283 w 9737"/>
                <a:gd name="connsiteY11" fmla="*/ 8998 h 10000"/>
                <a:gd name="connsiteX12" fmla="*/ 4283 w 9737"/>
                <a:gd name="connsiteY12" fmla="*/ 8742 h 10000"/>
                <a:gd name="connsiteX13" fmla="*/ 4283 w 9737"/>
                <a:gd name="connsiteY13" fmla="*/ 8742 h 10000"/>
                <a:gd name="connsiteX14" fmla="*/ 4730 w 9737"/>
                <a:gd name="connsiteY14" fmla="*/ 9377 h 10000"/>
                <a:gd name="connsiteX15" fmla="*/ 4283 w 9737"/>
                <a:gd name="connsiteY15" fmla="*/ 10000 h 10000"/>
                <a:gd name="connsiteX16" fmla="*/ 3841 w 9737"/>
                <a:gd name="connsiteY16" fmla="*/ 9377 h 10000"/>
                <a:gd name="connsiteX17" fmla="*/ 4283 w 9737"/>
                <a:gd name="connsiteY17" fmla="*/ 8742 h 10000"/>
                <a:gd name="connsiteX18" fmla="*/ 4283 w 9737"/>
                <a:gd name="connsiteY18" fmla="*/ 8998 h 10000"/>
                <a:gd name="connsiteX19" fmla="*/ 5541 w 9737"/>
                <a:gd name="connsiteY19" fmla="*/ 8998 h 10000"/>
                <a:gd name="connsiteX20" fmla="*/ 5541 w 9737"/>
                <a:gd name="connsiteY20" fmla="*/ 8998 h 10000"/>
                <a:gd name="connsiteX21" fmla="*/ 5271 w 9737"/>
                <a:gd name="connsiteY21" fmla="*/ 9377 h 10000"/>
                <a:gd name="connsiteX22" fmla="*/ 5541 w 9737"/>
                <a:gd name="connsiteY22" fmla="*/ 9745 h 10000"/>
                <a:gd name="connsiteX23" fmla="*/ 5805 w 9737"/>
                <a:gd name="connsiteY23" fmla="*/ 9377 h 10000"/>
                <a:gd name="connsiteX24" fmla="*/ 5541 w 9737"/>
                <a:gd name="connsiteY24" fmla="*/ 8998 h 10000"/>
                <a:gd name="connsiteX25" fmla="*/ 5541 w 9737"/>
                <a:gd name="connsiteY25" fmla="*/ 8742 h 10000"/>
                <a:gd name="connsiteX26" fmla="*/ 5541 w 9737"/>
                <a:gd name="connsiteY26" fmla="*/ 8742 h 10000"/>
                <a:gd name="connsiteX27" fmla="*/ 5986 w 9737"/>
                <a:gd name="connsiteY27" fmla="*/ 9377 h 10000"/>
                <a:gd name="connsiteX28" fmla="*/ 5541 w 9737"/>
                <a:gd name="connsiteY28" fmla="*/ 10000 h 10000"/>
                <a:gd name="connsiteX29" fmla="*/ 5088 w 9737"/>
                <a:gd name="connsiteY29" fmla="*/ 9377 h 10000"/>
                <a:gd name="connsiteX30" fmla="*/ 5541 w 9737"/>
                <a:gd name="connsiteY30" fmla="*/ 8742 h 10000"/>
                <a:gd name="connsiteX31" fmla="*/ 5541 w 9737"/>
                <a:gd name="connsiteY31" fmla="*/ 8998 h 10000"/>
                <a:gd name="connsiteX32" fmla="*/ 9737 w 9737"/>
                <a:gd name="connsiteY32" fmla="*/ 3748 h 10000"/>
                <a:gd name="connsiteX33" fmla="*/ 9737 w 9737"/>
                <a:gd name="connsiteY33" fmla="*/ 3748 h 10000"/>
                <a:gd name="connsiteX34" fmla="*/ 9197 w 9737"/>
                <a:gd name="connsiteY34" fmla="*/ 3006 h 10000"/>
                <a:gd name="connsiteX35" fmla="*/ 9021 w 9737"/>
                <a:gd name="connsiteY35" fmla="*/ 3006 h 10000"/>
                <a:gd name="connsiteX36" fmla="*/ 8933 w 9737"/>
                <a:gd name="connsiteY36" fmla="*/ 3129 h 10000"/>
                <a:gd name="connsiteX37" fmla="*/ 8933 w 9737"/>
                <a:gd name="connsiteY37" fmla="*/ 3375 h 10000"/>
                <a:gd name="connsiteX38" fmla="*/ 9466 w 9737"/>
                <a:gd name="connsiteY38" fmla="*/ 4126 h 10000"/>
                <a:gd name="connsiteX39" fmla="*/ 8933 w 9737"/>
                <a:gd name="connsiteY39" fmla="*/ 5128 h 10000"/>
                <a:gd name="connsiteX40" fmla="*/ 9197 w 9737"/>
                <a:gd name="connsiteY40" fmla="*/ 5251 h 10000"/>
                <a:gd name="connsiteX41" fmla="*/ 9737 w 9737"/>
                <a:gd name="connsiteY41" fmla="*/ 3748 h 10000"/>
                <a:gd name="connsiteX42" fmla="*/ 2051 w 9737"/>
                <a:gd name="connsiteY42" fmla="*/ 3684 h 10000"/>
                <a:gd name="connsiteX43" fmla="*/ 2051 w 9737"/>
                <a:gd name="connsiteY43" fmla="*/ 3684 h 10000"/>
                <a:gd name="connsiteX44" fmla="*/ 1963 w 9737"/>
                <a:gd name="connsiteY44" fmla="*/ 3375 h 10000"/>
                <a:gd name="connsiteX45" fmla="*/ 1830 w 9737"/>
                <a:gd name="connsiteY45" fmla="*/ 3252 h 10000"/>
                <a:gd name="connsiteX46" fmla="*/ 1830 w 9737"/>
                <a:gd name="connsiteY46" fmla="*/ 3060 h 10000"/>
                <a:gd name="connsiteX47" fmla="*/ 1925 w 9737"/>
                <a:gd name="connsiteY47" fmla="*/ 2883 h 10000"/>
                <a:gd name="connsiteX48" fmla="*/ 1925 w 9737"/>
                <a:gd name="connsiteY48" fmla="*/ 2750 h 10000"/>
                <a:gd name="connsiteX49" fmla="*/ 2101 w 9737"/>
                <a:gd name="connsiteY49" fmla="*/ 2313 h 10000"/>
                <a:gd name="connsiteX50" fmla="*/ 2546 w 9737"/>
                <a:gd name="connsiteY50" fmla="*/ 2883 h 10000"/>
                <a:gd name="connsiteX51" fmla="*/ 2638 w 9737"/>
                <a:gd name="connsiteY51" fmla="*/ 2883 h 10000"/>
                <a:gd name="connsiteX52" fmla="*/ 2725 w 9737"/>
                <a:gd name="connsiteY52" fmla="*/ 3006 h 10000"/>
                <a:gd name="connsiteX53" fmla="*/ 2504 w 9737"/>
                <a:gd name="connsiteY53" fmla="*/ 3816 h 10000"/>
                <a:gd name="connsiteX54" fmla="*/ 2813 w 9737"/>
                <a:gd name="connsiteY54" fmla="*/ 3816 h 10000"/>
                <a:gd name="connsiteX55" fmla="*/ 2995 w 9737"/>
                <a:gd name="connsiteY55" fmla="*/ 2937 h 10000"/>
                <a:gd name="connsiteX56" fmla="*/ 2995 w 9737"/>
                <a:gd name="connsiteY56" fmla="*/ 2937 h 10000"/>
                <a:gd name="connsiteX57" fmla="*/ 2995 w 9737"/>
                <a:gd name="connsiteY57" fmla="*/ 2937 h 10000"/>
                <a:gd name="connsiteX58" fmla="*/ 2995 w 9737"/>
                <a:gd name="connsiteY58" fmla="*/ 2883 h 10000"/>
                <a:gd name="connsiteX59" fmla="*/ 2409 w 9737"/>
                <a:gd name="connsiteY59" fmla="*/ 1935 h 10000"/>
                <a:gd name="connsiteX60" fmla="*/ 2321 w 9737"/>
                <a:gd name="connsiteY60" fmla="*/ 1812 h 10000"/>
                <a:gd name="connsiteX61" fmla="*/ 1655 w 9737"/>
                <a:gd name="connsiteY61" fmla="*/ 2814 h 10000"/>
                <a:gd name="connsiteX62" fmla="*/ 2051 w 9737"/>
                <a:gd name="connsiteY62" fmla="*/ 3684 h 10000"/>
                <a:gd name="connsiteX63" fmla="*/ 8309 w 9737"/>
                <a:gd name="connsiteY63" fmla="*/ 0 h 10000"/>
                <a:gd name="connsiteX64" fmla="*/ 8309 w 9737"/>
                <a:gd name="connsiteY64" fmla="*/ 0 h 10000"/>
                <a:gd name="connsiteX65" fmla="*/ 225 w 9737"/>
                <a:gd name="connsiteY65" fmla="*/ 0 h 10000"/>
                <a:gd name="connsiteX66" fmla="*/ 0 w 9737"/>
                <a:gd name="connsiteY66" fmla="*/ 314 h 10000"/>
                <a:gd name="connsiteX67" fmla="*/ 0 w 9737"/>
                <a:gd name="connsiteY67" fmla="*/ 7932 h 10000"/>
                <a:gd name="connsiteX68" fmla="*/ 225 w 9737"/>
                <a:gd name="connsiteY68" fmla="*/ 8242 h 10000"/>
                <a:gd name="connsiteX69" fmla="*/ 8309 w 9737"/>
                <a:gd name="connsiteY69" fmla="*/ 8242 h 10000"/>
                <a:gd name="connsiteX70" fmla="*/ 8578 w 9737"/>
                <a:gd name="connsiteY70" fmla="*/ 7932 h 10000"/>
                <a:gd name="connsiteX71" fmla="*/ 8578 w 9737"/>
                <a:gd name="connsiteY71" fmla="*/ 314 h 10000"/>
                <a:gd name="connsiteX72" fmla="*/ 8309 w 9737"/>
                <a:gd name="connsiteY72" fmla="*/ 0 h 10000"/>
                <a:gd name="connsiteX73" fmla="*/ 1075 w 9737"/>
                <a:gd name="connsiteY73" fmla="*/ 1503 h 10000"/>
                <a:gd name="connsiteX74" fmla="*/ 1075 w 9737"/>
                <a:gd name="connsiteY74" fmla="*/ 1503 h 10000"/>
                <a:gd name="connsiteX75" fmla="*/ 3578 w 9737"/>
                <a:gd name="connsiteY75" fmla="*/ 1503 h 10000"/>
                <a:gd name="connsiteX76" fmla="*/ 3578 w 9737"/>
                <a:gd name="connsiteY76" fmla="*/ 4995 h 10000"/>
                <a:gd name="connsiteX77" fmla="*/ 3395 w 9737"/>
                <a:gd name="connsiteY77" fmla="*/ 4995 h 10000"/>
                <a:gd name="connsiteX78" fmla="*/ 3395 w 9737"/>
                <a:gd name="connsiteY78" fmla="*/ 4872 h 10000"/>
                <a:gd name="connsiteX79" fmla="*/ 3083 w 9737"/>
                <a:gd name="connsiteY79" fmla="*/ 4317 h 10000"/>
                <a:gd name="connsiteX80" fmla="*/ 2638 w 9737"/>
                <a:gd name="connsiteY80" fmla="*/ 4062 h 10000"/>
                <a:gd name="connsiteX81" fmla="*/ 2321 w 9737"/>
                <a:gd name="connsiteY81" fmla="*/ 4749 h 10000"/>
                <a:gd name="connsiteX82" fmla="*/ 1963 w 9737"/>
                <a:gd name="connsiteY82" fmla="*/ 4062 h 10000"/>
                <a:gd name="connsiteX83" fmla="*/ 1567 w 9737"/>
                <a:gd name="connsiteY83" fmla="*/ 4317 h 10000"/>
                <a:gd name="connsiteX84" fmla="*/ 1209 w 9737"/>
                <a:gd name="connsiteY84" fmla="*/ 4872 h 10000"/>
                <a:gd name="connsiteX85" fmla="*/ 1209 w 9737"/>
                <a:gd name="connsiteY85" fmla="*/ 4995 h 10000"/>
                <a:gd name="connsiteX86" fmla="*/ 1075 w 9737"/>
                <a:gd name="connsiteY86" fmla="*/ 4995 h 10000"/>
                <a:gd name="connsiteX87" fmla="*/ 1075 w 9737"/>
                <a:gd name="connsiteY87" fmla="*/ 1503 h 10000"/>
                <a:gd name="connsiteX88" fmla="*/ 7503 w 9737"/>
                <a:gd name="connsiteY88" fmla="*/ 6498 h 10000"/>
                <a:gd name="connsiteX89" fmla="*/ 7503 w 9737"/>
                <a:gd name="connsiteY89" fmla="*/ 6498 h 10000"/>
                <a:gd name="connsiteX90" fmla="*/ 1075 w 9737"/>
                <a:gd name="connsiteY90" fmla="*/ 6498 h 10000"/>
                <a:gd name="connsiteX91" fmla="*/ 1075 w 9737"/>
                <a:gd name="connsiteY91" fmla="*/ 5997 h 10000"/>
                <a:gd name="connsiteX92" fmla="*/ 7503 w 9737"/>
                <a:gd name="connsiteY92" fmla="*/ 5997 h 10000"/>
                <a:gd name="connsiteX93" fmla="*/ 7503 w 9737"/>
                <a:gd name="connsiteY93" fmla="*/ 6498 h 10000"/>
                <a:gd name="connsiteX94" fmla="*/ 7503 w 9737"/>
                <a:gd name="connsiteY94" fmla="*/ 4995 h 10000"/>
                <a:gd name="connsiteX95" fmla="*/ 7503 w 9737"/>
                <a:gd name="connsiteY95" fmla="*/ 4995 h 10000"/>
                <a:gd name="connsiteX96" fmla="*/ 4467 w 9737"/>
                <a:gd name="connsiteY96" fmla="*/ 4995 h 10000"/>
                <a:gd name="connsiteX97" fmla="*/ 4467 w 9737"/>
                <a:gd name="connsiteY97" fmla="*/ 4494 h 10000"/>
                <a:gd name="connsiteX98" fmla="*/ 7503 w 9737"/>
                <a:gd name="connsiteY98" fmla="*/ 4494 h 10000"/>
                <a:gd name="connsiteX99" fmla="*/ 7503 w 9737"/>
                <a:gd name="connsiteY99" fmla="*/ 4995 h 10000"/>
                <a:gd name="connsiteX100" fmla="*/ 7503 w 9737"/>
                <a:gd name="connsiteY100" fmla="*/ 3502 h 10000"/>
                <a:gd name="connsiteX101" fmla="*/ 7503 w 9737"/>
                <a:gd name="connsiteY101" fmla="*/ 3502 h 10000"/>
                <a:gd name="connsiteX102" fmla="*/ 4467 w 9737"/>
                <a:gd name="connsiteY102" fmla="*/ 3502 h 10000"/>
                <a:gd name="connsiteX103" fmla="*/ 4467 w 9737"/>
                <a:gd name="connsiteY103" fmla="*/ 3006 h 10000"/>
                <a:gd name="connsiteX104" fmla="*/ 7503 w 9737"/>
                <a:gd name="connsiteY104" fmla="*/ 3006 h 10000"/>
                <a:gd name="connsiteX105" fmla="*/ 7503 w 9737"/>
                <a:gd name="connsiteY105" fmla="*/ 3502 h 10000"/>
                <a:gd name="connsiteX106" fmla="*/ 7503 w 9737"/>
                <a:gd name="connsiteY106" fmla="*/ 2004 h 10000"/>
                <a:gd name="connsiteX107" fmla="*/ 7503 w 9737"/>
                <a:gd name="connsiteY107" fmla="*/ 2004 h 10000"/>
                <a:gd name="connsiteX108" fmla="*/ 4467 w 9737"/>
                <a:gd name="connsiteY108" fmla="*/ 2004 h 10000"/>
                <a:gd name="connsiteX109" fmla="*/ 4467 w 9737"/>
                <a:gd name="connsiteY109" fmla="*/ 1503 h 10000"/>
                <a:gd name="connsiteX110" fmla="*/ 7503 w 9737"/>
                <a:gd name="connsiteY110" fmla="*/ 1503 h 10000"/>
                <a:gd name="connsiteX111" fmla="*/ 7503 w 9737"/>
                <a:gd name="connsiteY111"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129 h 10000"/>
                <a:gd name="connsiteX36" fmla="*/ 9174 w 10000"/>
                <a:gd name="connsiteY36" fmla="*/ 3375 h 10000"/>
                <a:gd name="connsiteX37" fmla="*/ 9722 w 10000"/>
                <a:gd name="connsiteY37" fmla="*/ 4126 h 10000"/>
                <a:gd name="connsiteX38" fmla="*/ 9174 w 10000"/>
                <a:gd name="connsiteY38" fmla="*/ 5128 h 10000"/>
                <a:gd name="connsiteX39" fmla="*/ 9445 w 10000"/>
                <a:gd name="connsiteY39" fmla="*/ 5251 h 10000"/>
                <a:gd name="connsiteX40" fmla="*/ 10000 w 10000"/>
                <a:gd name="connsiteY40" fmla="*/ 3748 h 10000"/>
                <a:gd name="connsiteX41" fmla="*/ 2106 w 10000"/>
                <a:gd name="connsiteY41" fmla="*/ 3684 h 10000"/>
                <a:gd name="connsiteX42" fmla="*/ 2106 w 10000"/>
                <a:gd name="connsiteY42" fmla="*/ 3684 h 10000"/>
                <a:gd name="connsiteX43" fmla="*/ 2016 w 10000"/>
                <a:gd name="connsiteY43" fmla="*/ 3375 h 10000"/>
                <a:gd name="connsiteX44" fmla="*/ 1879 w 10000"/>
                <a:gd name="connsiteY44" fmla="*/ 3252 h 10000"/>
                <a:gd name="connsiteX45" fmla="*/ 1879 w 10000"/>
                <a:gd name="connsiteY45" fmla="*/ 3060 h 10000"/>
                <a:gd name="connsiteX46" fmla="*/ 1977 w 10000"/>
                <a:gd name="connsiteY46" fmla="*/ 2883 h 10000"/>
                <a:gd name="connsiteX47" fmla="*/ 1977 w 10000"/>
                <a:gd name="connsiteY47" fmla="*/ 2750 h 10000"/>
                <a:gd name="connsiteX48" fmla="*/ 2158 w 10000"/>
                <a:gd name="connsiteY48" fmla="*/ 2313 h 10000"/>
                <a:gd name="connsiteX49" fmla="*/ 2615 w 10000"/>
                <a:gd name="connsiteY49" fmla="*/ 2883 h 10000"/>
                <a:gd name="connsiteX50" fmla="*/ 2709 w 10000"/>
                <a:gd name="connsiteY50" fmla="*/ 2883 h 10000"/>
                <a:gd name="connsiteX51" fmla="*/ 2799 w 10000"/>
                <a:gd name="connsiteY51" fmla="*/ 3006 h 10000"/>
                <a:gd name="connsiteX52" fmla="*/ 2572 w 10000"/>
                <a:gd name="connsiteY52" fmla="*/ 3816 h 10000"/>
                <a:gd name="connsiteX53" fmla="*/ 2889 w 10000"/>
                <a:gd name="connsiteY53" fmla="*/ 3816 h 10000"/>
                <a:gd name="connsiteX54" fmla="*/ 3076 w 10000"/>
                <a:gd name="connsiteY54" fmla="*/ 2937 h 10000"/>
                <a:gd name="connsiteX55" fmla="*/ 3076 w 10000"/>
                <a:gd name="connsiteY55" fmla="*/ 2937 h 10000"/>
                <a:gd name="connsiteX56" fmla="*/ 3076 w 10000"/>
                <a:gd name="connsiteY56" fmla="*/ 2937 h 10000"/>
                <a:gd name="connsiteX57" fmla="*/ 3076 w 10000"/>
                <a:gd name="connsiteY57" fmla="*/ 2883 h 10000"/>
                <a:gd name="connsiteX58" fmla="*/ 2474 w 10000"/>
                <a:gd name="connsiteY58" fmla="*/ 1935 h 10000"/>
                <a:gd name="connsiteX59" fmla="*/ 2384 w 10000"/>
                <a:gd name="connsiteY59" fmla="*/ 1812 h 10000"/>
                <a:gd name="connsiteX60" fmla="*/ 1700 w 10000"/>
                <a:gd name="connsiteY60" fmla="*/ 2814 h 10000"/>
                <a:gd name="connsiteX61" fmla="*/ 2106 w 10000"/>
                <a:gd name="connsiteY61" fmla="*/ 3684 h 10000"/>
                <a:gd name="connsiteX62" fmla="*/ 8533 w 10000"/>
                <a:gd name="connsiteY62" fmla="*/ 0 h 10000"/>
                <a:gd name="connsiteX63" fmla="*/ 8533 w 10000"/>
                <a:gd name="connsiteY63" fmla="*/ 0 h 10000"/>
                <a:gd name="connsiteX64" fmla="*/ 231 w 10000"/>
                <a:gd name="connsiteY64" fmla="*/ 0 h 10000"/>
                <a:gd name="connsiteX65" fmla="*/ 0 w 10000"/>
                <a:gd name="connsiteY65" fmla="*/ 314 h 10000"/>
                <a:gd name="connsiteX66" fmla="*/ 0 w 10000"/>
                <a:gd name="connsiteY66" fmla="*/ 7932 h 10000"/>
                <a:gd name="connsiteX67" fmla="*/ 231 w 10000"/>
                <a:gd name="connsiteY67" fmla="*/ 8242 h 10000"/>
                <a:gd name="connsiteX68" fmla="*/ 8533 w 10000"/>
                <a:gd name="connsiteY68" fmla="*/ 8242 h 10000"/>
                <a:gd name="connsiteX69" fmla="*/ 8810 w 10000"/>
                <a:gd name="connsiteY69" fmla="*/ 7932 h 10000"/>
                <a:gd name="connsiteX70" fmla="*/ 8810 w 10000"/>
                <a:gd name="connsiteY70" fmla="*/ 314 h 10000"/>
                <a:gd name="connsiteX71" fmla="*/ 8533 w 10000"/>
                <a:gd name="connsiteY71" fmla="*/ 0 h 10000"/>
                <a:gd name="connsiteX72" fmla="*/ 1104 w 10000"/>
                <a:gd name="connsiteY72" fmla="*/ 1503 h 10000"/>
                <a:gd name="connsiteX73" fmla="*/ 1104 w 10000"/>
                <a:gd name="connsiteY73" fmla="*/ 1503 h 10000"/>
                <a:gd name="connsiteX74" fmla="*/ 3675 w 10000"/>
                <a:gd name="connsiteY74" fmla="*/ 1503 h 10000"/>
                <a:gd name="connsiteX75" fmla="*/ 3675 w 10000"/>
                <a:gd name="connsiteY75" fmla="*/ 4995 h 10000"/>
                <a:gd name="connsiteX76" fmla="*/ 3487 w 10000"/>
                <a:gd name="connsiteY76" fmla="*/ 4995 h 10000"/>
                <a:gd name="connsiteX77" fmla="*/ 3487 w 10000"/>
                <a:gd name="connsiteY77" fmla="*/ 4872 h 10000"/>
                <a:gd name="connsiteX78" fmla="*/ 3166 w 10000"/>
                <a:gd name="connsiteY78" fmla="*/ 4317 h 10000"/>
                <a:gd name="connsiteX79" fmla="*/ 2709 w 10000"/>
                <a:gd name="connsiteY79" fmla="*/ 4062 h 10000"/>
                <a:gd name="connsiteX80" fmla="*/ 2384 w 10000"/>
                <a:gd name="connsiteY80" fmla="*/ 4749 h 10000"/>
                <a:gd name="connsiteX81" fmla="*/ 2016 w 10000"/>
                <a:gd name="connsiteY81" fmla="*/ 4062 h 10000"/>
                <a:gd name="connsiteX82" fmla="*/ 1609 w 10000"/>
                <a:gd name="connsiteY82" fmla="*/ 4317 h 10000"/>
                <a:gd name="connsiteX83" fmla="*/ 1242 w 10000"/>
                <a:gd name="connsiteY83" fmla="*/ 4872 h 10000"/>
                <a:gd name="connsiteX84" fmla="*/ 1242 w 10000"/>
                <a:gd name="connsiteY84" fmla="*/ 4995 h 10000"/>
                <a:gd name="connsiteX85" fmla="*/ 1104 w 10000"/>
                <a:gd name="connsiteY85" fmla="*/ 4995 h 10000"/>
                <a:gd name="connsiteX86" fmla="*/ 1104 w 10000"/>
                <a:gd name="connsiteY86" fmla="*/ 1503 h 10000"/>
                <a:gd name="connsiteX87" fmla="*/ 7706 w 10000"/>
                <a:gd name="connsiteY87" fmla="*/ 6498 h 10000"/>
                <a:gd name="connsiteX88" fmla="*/ 7706 w 10000"/>
                <a:gd name="connsiteY88" fmla="*/ 6498 h 10000"/>
                <a:gd name="connsiteX89" fmla="*/ 1104 w 10000"/>
                <a:gd name="connsiteY89" fmla="*/ 6498 h 10000"/>
                <a:gd name="connsiteX90" fmla="*/ 1104 w 10000"/>
                <a:gd name="connsiteY90" fmla="*/ 5997 h 10000"/>
                <a:gd name="connsiteX91" fmla="*/ 7706 w 10000"/>
                <a:gd name="connsiteY91" fmla="*/ 5997 h 10000"/>
                <a:gd name="connsiteX92" fmla="*/ 7706 w 10000"/>
                <a:gd name="connsiteY92" fmla="*/ 6498 h 10000"/>
                <a:gd name="connsiteX93" fmla="*/ 7706 w 10000"/>
                <a:gd name="connsiteY93" fmla="*/ 4995 h 10000"/>
                <a:gd name="connsiteX94" fmla="*/ 7706 w 10000"/>
                <a:gd name="connsiteY94" fmla="*/ 4995 h 10000"/>
                <a:gd name="connsiteX95" fmla="*/ 4588 w 10000"/>
                <a:gd name="connsiteY95" fmla="*/ 4995 h 10000"/>
                <a:gd name="connsiteX96" fmla="*/ 4588 w 10000"/>
                <a:gd name="connsiteY96" fmla="*/ 4494 h 10000"/>
                <a:gd name="connsiteX97" fmla="*/ 7706 w 10000"/>
                <a:gd name="connsiteY97" fmla="*/ 4494 h 10000"/>
                <a:gd name="connsiteX98" fmla="*/ 7706 w 10000"/>
                <a:gd name="connsiteY98" fmla="*/ 4995 h 10000"/>
                <a:gd name="connsiteX99" fmla="*/ 7706 w 10000"/>
                <a:gd name="connsiteY99" fmla="*/ 3502 h 10000"/>
                <a:gd name="connsiteX100" fmla="*/ 7706 w 10000"/>
                <a:gd name="connsiteY100" fmla="*/ 3502 h 10000"/>
                <a:gd name="connsiteX101" fmla="*/ 4588 w 10000"/>
                <a:gd name="connsiteY101" fmla="*/ 3502 h 10000"/>
                <a:gd name="connsiteX102" fmla="*/ 4588 w 10000"/>
                <a:gd name="connsiteY102" fmla="*/ 3006 h 10000"/>
                <a:gd name="connsiteX103" fmla="*/ 7706 w 10000"/>
                <a:gd name="connsiteY103" fmla="*/ 3006 h 10000"/>
                <a:gd name="connsiteX104" fmla="*/ 7706 w 10000"/>
                <a:gd name="connsiteY104" fmla="*/ 3502 h 10000"/>
                <a:gd name="connsiteX105" fmla="*/ 7706 w 10000"/>
                <a:gd name="connsiteY105" fmla="*/ 2004 h 10000"/>
                <a:gd name="connsiteX106" fmla="*/ 7706 w 10000"/>
                <a:gd name="connsiteY106" fmla="*/ 2004 h 10000"/>
                <a:gd name="connsiteX107" fmla="*/ 4588 w 10000"/>
                <a:gd name="connsiteY107" fmla="*/ 2004 h 10000"/>
                <a:gd name="connsiteX108" fmla="*/ 4588 w 10000"/>
                <a:gd name="connsiteY108" fmla="*/ 1503 h 10000"/>
                <a:gd name="connsiteX109" fmla="*/ 7706 w 10000"/>
                <a:gd name="connsiteY109" fmla="*/ 1503 h 10000"/>
                <a:gd name="connsiteX110" fmla="*/ 7706 w 10000"/>
                <a:gd name="connsiteY110"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375 h 10000"/>
                <a:gd name="connsiteX36" fmla="*/ 9722 w 10000"/>
                <a:gd name="connsiteY36" fmla="*/ 4126 h 10000"/>
                <a:gd name="connsiteX37" fmla="*/ 9174 w 10000"/>
                <a:gd name="connsiteY37" fmla="*/ 5128 h 10000"/>
                <a:gd name="connsiteX38" fmla="*/ 9445 w 10000"/>
                <a:gd name="connsiteY38" fmla="*/ 5251 h 10000"/>
                <a:gd name="connsiteX39" fmla="*/ 10000 w 10000"/>
                <a:gd name="connsiteY39" fmla="*/ 3748 h 10000"/>
                <a:gd name="connsiteX40" fmla="*/ 2106 w 10000"/>
                <a:gd name="connsiteY40" fmla="*/ 3684 h 10000"/>
                <a:gd name="connsiteX41" fmla="*/ 2106 w 10000"/>
                <a:gd name="connsiteY41" fmla="*/ 3684 h 10000"/>
                <a:gd name="connsiteX42" fmla="*/ 2016 w 10000"/>
                <a:gd name="connsiteY42" fmla="*/ 3375 h 10000"/>
                <a:gd name="connsiteX43" fmla="*/ 1879 w 10000"/>
                <a:gd name="connsiteY43" fmla="*/ 3252 h 10000"/>
                <a:gd name="connsiteX44" fmla="*/ 1879 w 10000"/>
                <a:gd name="connsiteY44" fmla="*/ 3060 h 10000"/>
                <a:gd name="connsiteX45" fmla="*/ 1977 w 10000"/>
                <a:gd name="connsiteY45" fmla="*/ 2883 h 10000"/>
                <a:gd name="connsiteX46" fmla="*/ 1977 w 10000"/>
                <a:gd name="connsiteY46" fmla="*/ 2750 h 10000"/>
                <a:gd name="connsiteX47" fmla="*/ 2158 w 10000"/>
                <a:gd name="connsiteY47" fmla="*/ 2313 h 10000"/>
                <a:gd name="connsiteX48" fmla="*/ 2615 w 10000"/>
                <a:gd name="connsiteY48" fmla="*/ 2883 h 10000"/>
                <a:gd name="connsiteX49" fmla="*/ 2709 w 10000"/>
                <a:gd name="connsiteY49" fmla="*/ 2883 h 10000"/>
                <a:gd name="connsiteX50" fmla="*/ 2799 w 10000"/>
                <a:gd name="connsiteY50" fmla="*/ 3006 h 10000"/>
                <a:gd name="connsiteX51" fmla="*/ 2572 w 10000"/>
                <a:gd name="connsiteY51" fmla="*/ 3816 h 10000"/>
                <a:gd name="connsiteX52" fmla="*/ 2889 w 10000"/>
                <a:gd name="connsiteY52" fmla="*/ 3816 h 10000"/>
                <a:gd name="connsiteX53" fmla="*/ 3076 w 10000"/>
                <a:gd name="connsiteY53" fmla="*/ 2937 h 10000"/>
                <a:gd name="connsiteX54" fmla="*/ 3076 w 10000"/>
                <a:gd name="connsiteY54" fmla="*/ 2937 h 10000"/>
                <a:gd name="connsiteX55" fmla="*/ 3076 w 10000"/>
                <a:gd name="connsiteY55" fmla="*/ 2937 h 10000"/>
                <a:gd name="connsiteX56" fmla="*/ 3076 w 10000"/>
                <a:gd name="connsiteY56" fmla="*/ 2883 h 10000"/>
                <a:gd name="connsiteX57" fmla="*/ 2474 w 10000"/>
                <a:gd name="connsiteY57" fmla="*/ 1935 h 10000"/>
                <a:gd name="connsiteX58" fmla="*/ 2384 w 10000"/>
                <a:gd name="connsiteY58" fmla="*/ 1812 h 10000"/>
                <a:gd name="connsiteX59" fmla="*/ 1700 w 10000"/>
                <a:gd name="connsiteY59" fmla="*/ 2814 h 10000"/>
                <a:gd name="connsiteX60" fmla="*/ 2106 w 10000"/>
                <a:gd name="connsiteY60" fmla="*/ 3684 h 10000"/>
                <a:gd name="connsiteX61" fmla="*/ 8533 w 10000"/>
                <a:gd name="connsiteY61" fmla="*/ 0 h 10000"/>
                <a:gd name="connsiteX62" fmla="*/ 8533 w 10000"/>
                <a:gd name="connsiteY62" fmla="*/ 0 h 10000"/>
                <a:gd name="connsiteX63" fmla="*/ 231 w 10000"/>
                <a:gd name="connsiteY63" fmla="*/ 0 h 10000"/>
                <a:gd name="connsiteX64" fmla="*/ 0 w 10000"/>
                <a:gd name="connsiteY64" fmla="*/ 314 h 10000"/>
                <a:gd name="connsiteX65" fmla="*/ 0 w 10000"/>
                <a:gd name="connsiteY65" fmla="*/ 7932 h 10000"/>
                <a:gd name="connsiteX66" fmla="*/ 231 w 10000"/>
                <a:gd name="connsiteY66" fmla="*/ 8242 h 10000"/>
                <a:gd name="connsiteX67" fmla="*/ 8533 w 10000"/>
                <a:gd name="connsiteY67" fmla="*/ 8242 h 10000"/>
                <a:gd name="connsiteX68" fmla="*/ 8810 w 10000"/>
                <a:gd name="connsiteY68" fmla="*/ 7932 h 10000"/>
                <a:gd name="connsiteX69" fmla="*/ 8810 w 10000"/>
                <a:gd name="connsiteY69" fmla="*/ 314 h 10000"/>
                <a:gd name="connsiteX70" fmla="*/ 8533 w 10000"/>
                <a:gd name="connsiteY70" fmla="*/ 0 h 10000"/>
                <a:gd name="connsiteX71" fmla="*/ 1104 w 10000"/>
                <a:gd name="connsiteY71" fmla="*/ 1503 h 10000"/>
                <a:gd name="connsiteX72" fmla="*/ 1104 w 10000"/>
                <a:gd name="connsiteY72" fmla="*/ 1503 h 10000"/>
                <a:gd name="connsiteX73" fmla="*/ 3675 w 10000"/>
                <a:gd name="connsiteY73" fmla="*/ 1503 h 10000"/>
                <a:gd name="connsiteX74" fmla="*/ 3675 w 10000"/>
                <a:gd name="connsiteY74" fmla="*/ 4995 h 10000"/>
                <a:gd name="connsiteX75" fmla="*/ 3487 w 10000"/>
                <a:gd name="connsiteY75" fmla="*/ 4995 h 10000"/>
                <a:gd name="connsiteX76" fmla="*/ 3487 w 10000"/>
                <a:gd name="connsiteY76" fmla="*/ 4872 h 10000"/>
                <a:gd name="connsiteX77" fmla="*/ 3166 w 10000"/>
                <a:gd name="connsiteY77" fmla="*/ 4317 h 10000"/>
                <a:gd name="connsiteX78" fmla="*/ 2709 w 10000"/>
                <a:gd name="connsiteY78" fmla="*/ 4062 h 10000"/>
                <a:gd name="connsiteX79" fmla="*/ 2384 w 10000"/>
                <a:gd name="connsiteY79" fmla="*/ 4749 h 10000"/>
                <a:gd name="connsiteX80" fmla="*/ 2016 w 10000"/>
                <a:gd name="connsiteY80" fmla="*/ 4062 h 10000"/>
                <a:gd name="connsiteX81" fmla="*/ 1609 w 10000"/>
                <a:gd name="connsiteY81" fmla="*/ 4317 h 10000"/>
                <a:gd name="connsiteX82" fmla="*/ 1242 w 10000"/>
                <a:gd name="connsiteY82" fmla="*/ 4872 h 10000"/>
                <a:gd name="connsiteX83" fmla="*/ 1242 w 10000"/>
                <a:gd name="connsiteY83" fmla="*/ 4995 h 10000"/>
                <a:gd name="connsiteX84" fmla="*/ 1104 w 10000"/>
                <a:gd name="connsiteY84" fmla="*/ 4995 h 10000"/>
                <a:gd name="connsiteX85" fmla="*/ 1104 w 10000"/>
                <a:gd name="connsiteY85" fmla="*/ 1503 h 10000"/>
                <a:gd name="connsiteX86" fmla="*/ 7706 w 10000"/>
                <a:gd name="connsiteY86" fmla="*/ 6498 h 10000"/>
                <a:gd name="connsiteX87" fmla="*/ 7706 w 10000"/>
                <a:gd name="connsiteY87" fmla="*/ 6498 h 10000"/>
                <a:gd name="connsiteX88" fmla="*/ 1104 w 10000"/>
                <a:gd name="connsiteY88" fmla="*/ 6498 h 10000"/>
                <a:gd name="connsiteX89" fmla="*/ 1104 w 10000"/>
                <a:gd name="connsiteY89" fmla="*/ 5997 h 10000"/>
                <a:gd name="connsiteX90" fmla="*/ 7706 w 10000"/>
                <a:gd name="connsiteY90" fmla="*/ 5997 h 10000"/>
                <a:gd name="connsiteX91" fmla="*/ 7706 w 10000"/>
                <a:gd name="connsiteY91" fmla="*/ 6498 h 10000"/>
                <a:gd name="connsiteX92" fmla="*/ 7706 w 10000"/>
                <a:gd name="connsiteY92" fmla="*/ 4995 h 10000"/>
                <a:gd name="connsiteX93" fmla="*/ 7706 w 10000"/>
                <a:gd name="connsiteY93" fmla="*/ 4995 h 10000"/>
                <a:gd name="connsiteX94" fmla="*/ 4588 w 10000"/>
                <a:gd name="connsiteY94" fmla="*/ 4995 h 10000"/>
                <a:gd name="connsiteX95" fmla="*/ 4588 w 10000"/>
                <a:gd name="connsiteY95" fmla="*/ 4494 h 10000"/>
                <a:gd name="connsiteX96" fmla="*/ 7706 w 10000"/>
                <a:gd name="connsiteY96" fmla="*/ 4494 h 10000"/>
                <a:gd name="connsiteX97" fmla="*/ 7706 w 10000"/>
                <a:gd name="connsiteY97" fmla="*/ 4995 h 10000"/>
                <a:gd name="connsiteX98" fmla="*/ 7706 w 10000"/>
                <a:gd name="connsiteY98" fmla="*/ 3502 h 10000"/>
                <a:gd name="connsiteX99" fmla="*/ 7706 w 10000"/>
                <a:gd name="connsiteY99" fmla="*/ 3502 h 10000"/>
                <a:gd name="connsiteX100" fmla="*/ 4588 w 10000"/>
                <a:gd name="connsiteY100" fmla="*/ 3502 h 10000"/>
                <a:gd name="connsiteX101" fmla="*/ 4588 w 10000"/>
                <a:gd name="connsiteY101" fmla="*/ 3006 h 10000"/>
                <a:gd name="connsiteX102" fmla="*/ 7706 w 10000"/>
                <a:gd name="connsiteY102" fmla="*/ 3006 h 10000"/>
                <a:gd name="connsiteX103" fmla="*/ 7706 w 10000"/>
                <a:gd name="connsiteY103" fmla="*/ 3502 h 10000"/>
                <a:gd name="connsiteX104" fmla="*/ 7706 w 10000"/>
                <a:gd name="connsiteY104" fmla="*/ 2004 h 10000"/>
                <a:gd name="connsiteX105" fmla="*/ 7706 w 10000"/>
                <a:gd name="connsiteY105" fmla="*/ 2004 h 10000"/>
                <a:gd name="connsiteX106" fmla="*/ 4588 w 10000"/>
                <a:gd name="connsiteY106" fmla="*/ 2004 h 10000"/>
                <a:gd name="connsiteX107" fmla="*/ 4588 w 10000"/>
                <a:gd name="connsiteY107" fmla="*/ 1503 h 10000"/>
                <a:gd name="connsiteX108" fmla="*/ 7706 w 10000"/>
                <a:gd name="connsiteY108" fmla="*/ 1503 h 10000"/>
                <a:gd name="connsiteX109" fmla="*/ 7706 w 10000"/>
                <a:gd name="connsiteY109"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174 w 10000"/>
                <a:gd name="connsiteY34" fmla="*/ 3375 h 10000"/>
                <a:gd name="connsiteX35" fmla="*/ 9722 w 10000"/>
                <a:gd name="connsiteY35" fmla="*/ 4126 h 10000"/>
                <a:gd name="connsiteX36" fmla="*/ 9174 w 10000"/>
                <a:gd name="connsiteY36" fmla="*/ 5128 h 10000"/>
                <a:gd name="connsiteX37" fmla="*/ 9445 w 10000"/>
                <a:gd name="connsiteY37" fmla="*/ 5251 h 10000"/>
                <a:gd name="connsiteX38" fmla="*/ 10000 w 10000"/>
                <a:gd name="connsiteY38" fmla="*/ 3748 h 10000"/>
                <a:gd name="connsiteX39" fmla="*/ 2106 w 10000"/>
                <a:gd name="connsiteY39" fmla="*/ 3684 h 10000"/>
                <a:gd name="connsiteX40" fmla="*/ 2106 w 10000"/>
                <a:gd name="connsiteY40" fmla="*/ 3684 h 10000"/>
                <a:gd name="connsiteX41" fmla="*/ 2016 w 10000"/>
                <a:gd name="connsiteY41" fmla="*/ 3375 h 10000"/>
                <a:gd name="connsiteX42" fmla="*/ 1879 w 10000"/>
                <a:gd name="connsiteY42" fmla="*/ 3252 h 10000"/>
                <a:gd name="connsiteX43" fmla="*/ 1879 w 10000"/>
                <a:gd name="connsiteY43" fmla="*/ 3060 h 10000"/>
                <a:gd name="connsiteX44" fmla="*/ 1977 w 10000"/>
                <a:gd name="connsiteY44" fmla="*/ 2883 h 10000"/>
                <a:gd name="connsiteX45" fmla="*/ 1977 w 10000"/>
                <a:gd name="connsiteY45" fmla="*/ 2750 h 10000"/>
                <a:gd name="connsiteX46" fmla="*/ 2158 w 10000"/>
                <a:gd name="connsiteY46" fmla="*/ 2313 h 10000"/>
                <a:gd name="connsiteX47" fmla="*/ 2615 w 10000"/>
                <a:gd name="connsiteY47" fmla="*/ 2883 h 10000"/>
                <a:gd name="connsiteX48" fmla="*/ 2709 w 10000"/>
                <a:gd name="connsiteY48" fmla="*/ 2883 h 10000"/>
                <a:gd name="connsiteX49" fmla="*/ 2799 w 10000"/>
                <a:gd name="connsiteY49" fmla="*/ 3006 h 10000"/>
                <a:gd name="connsiteX50" fmla="*/ 2572 w 10000"/>
                <a:gd name="connsiteY50" fmla="*/ 3816 h 10000"/>
                <a:gd name="connsiteX51" fmla="*/ 2889 w 10000"/>
                <a:gd name="connsiteY51" fmla="*/ 3816 h 10000"/>
                <a:gd name="connsiteX52" fmla="*/ 3076 w 10000"/>
                <a:gd name="connsiteY52" fmla="*/ 2937 h 10000"/>
                <a:gd name="connsiteX53" fmla="*/ 3076 w 10000"/>
                <a:gd name="connsiteY53" fmla="*/ 2937 h 10000"/>
                <a:gd name="connsiteX54" fmla="*/ 3076 w 10000"/>
                <a:gd name="connsiteY54" fmla="*/ 2937 h 10000"/>
                <a:gd name="connsiteX55" fmla="*/ 3076 w 10000"/>
                <a:gd name="connsiteY55" fmla="*/ 2883 h 10000"/>
                <a:gd name="connsiteX56" fmla="*/ 2474 w 10000"/>
                <a:gd name="connsiteY56" fmla="*/ 1935 h 10000"/>
                <a:gd name="connsiteX57" fmla="*/ 2384 w 10000"/>
                <a:gd name="connsiteY57" fmla="*/ 1812 h 10000"/>
                <a:gd name="connsiteX58" fmla="*/ 1700 w 10000"/>
                <a:gd name="connsiteY58" fmla="*/ 2814 h 10000"/>
                <a:gd name="connsiteX59" fmla="*/ 2106 w 10000"/>
                <a:gd name="connsiteY59" fmla="*/ 3684 h 10000"/>
                <a:gd name="connsiteX60" fmla="*/ 8533 w 10000"/>
                <a:gd name="connsiteY60" fmla="*/ 0 h 10000"/>
                <a:gd name="connsiteX61" fmla="*/ 8533 w 10000"/>
                <a:gd name="connsiteY61" fmla="*/ 0 h 10000"/>
                <a:gd name="connsiteX62" fmla="*/ 231 w 10000"/>
                <a:gd name="connsiteY62" fmla="*/ 0 h 10000"/>
                <a:gd name="connsiteX63" fmla="*/ 0 w 10000"/>
                <a:gd name="connsiteY63" fmla="*/ 314 h 10000"/>
                <a:gd name="connsiteX64" fmla="*/ 0 w 10000"/>
                <a:gd name="connsiteY64" fmla="*/ 7932 h 10000"/>
                <a:gd name="connsiteX65" fmla="*/ 231 w 10000"/>
                <a:gd name="connsiteY65" fmla="*/ 8242 h 10000"/>
                <a:gd name="connsiteX66" fmla="*/ 8533 w 10000"/>
                <a:gd name="connsiteY66" fmla="*/ 8242 h 10000"/>
                <a:gd name="connsiteX67" fmla="*/ 8810 w 10000"/>
                <a:gd name="connsiteY67" fmla="*/ 7932 h 10000"/>
                <a:gd name="connsiteX68" fmla="*/ 8810 w 10000"/>
                <a:gd name="connsiteY68" fmla="*/ 314 h 10000"/>
                <a:gd name="connsiteX69" fmla="*/ 8533 w 10000"/>
                <a:gd name="connsiteY69" fmla="*/ 0 h 10000"/>
                <a:gd name="connsiteX70" fmla="*/ 1104 w 10000"/>
                <a:gd name="connsiteY70" fmla="*/ 1503 h 10000"/>
                <a:gd name="connsiteX71" fmla="*/ 1104 w 10000"/>
                <a:gd name="connsiteY71" fmla="*/ 1503 h 10000"/>
                <a:gd name="connsiteX72" fmla="*/ 3675 w 10000"/>
                <a:gd name="connsiteY72" fmla="*/ 1503 h 10000"/>
                <a:gd name="connsiteX73" fmla="*/ 3675 w 10000"/>
                <a:gd name="connsiteY73" fmla="*/ 4995 h 10000"/>
                <a:gd name="connsiteX74" fmla="*/ 3487 w 10000"/>
                <a:gd name="connsiteY74" fmla="*/ 4995 h 10000"/>
                <a:gd name="connsiteX75" fmla="*/ 3487 w 10000"/>
                <a:gd name="connsiteY75" fmla="*/ 4872 h 10000"/>
                <a:gd name="connsiteX76" fmla="*/ 3166 w 10000"/>
                <a:gd name="connsiteY76" fmla="*/ 4317 h 10000"/>
                <a:gd name="connsiteX77" fmla="*/ 2709 w 10000"/>
                <a:gd name="connsiteY77" fmla="*/ 4062 h 10000"/>
                <a:gd name="connsiteX78" fmla="*/ 2384 w 10000"/>
                <a:gd name="connsiteY78" fmla="*/ 4749 h 10000"/>
                <a:gd name="connsiteX79" fmla="*/ 2016 w 10000"/>
                <a:gd name="connsiteY79" fmla="*/ 4062 h 10000"/>
                <a:gd name="connsiteX80" fmla="*/ 1609 w 10000"/>
                <a:gd name="connsiteY80" fmla="*/ 4317 h 10000"/>
                <a:gd name="connsiteX81" fmla="*/ 1242 w 10000"/>
                <a:gd name="connsiteY81" fmla="*/ 4872 h 10000"/>
                <a:gd name="connsiteX82" fmla="*/ 1242 w 10000"/>
                <a:gd name="connsiteY82" fmla="*/ 4995 h 10000"/>
                <a:gd name="connsiteX83" fmla="*/ 1104 w 10000"/>
                <a:gd name="connsiteY83" fmla="*/ 4995 h 10000"/>
                <a:gd name="connsiteX84" fmla="*/ 1104 w 10000"/>
                <a:gd name="connsiteY84" fmla="*/ 1503 h 10000"/>
                <a:gd name="connsiteX85" fmla="*/ 7706 w 10000"/>
                <a:gd name="connsiteY85" fmla="*/ 6498 h 10000"/>
                <a:gd name="connsiteX86" fmla="*/ 7706 w 10000"/>
                <a:gd name="connsiteY86" fmla="*/ 6498 h 10000"/>
                <a:gd name="connsiteX87" fmla="*/ 1104 w 10000"/>
                <a:gd name="connsiteY87" fmla="*/ 6498 h 10000"/>
                <a:gd name="connsiteX88" fmla="*/ 1104 w 10000"/>
                <a:gd name="connsiteY88" fmla="*/ 5997 h 10000"/>
                <a:gd name="connsiteX89" fmla="*/ 7706 w 10000"/>
                <a:gd name="connsiteY89" fmla="*/ 5997 h 10000"/>
                <a:gd name="connsiteX90" fmla="*/ 7706 w 10000"/>
                <a:gd name="connsiteY90" fmla="*/ 6498 h 10000"/>
                <a:gd name="connsiteX91" fmla="*/ 7706 w 10000"/>
                <a:gd name="connsiteY91" fmla="*/ 4995 h 10000"/>
                <a:gd name="connsiteX92" fmla="*/ 7706 w 10000"/>
                <a:gd name="connsiteY92" fmla="*/ 4995 h 10000"/>
                <a:gd name="connsiteX93" fmla="*/ 4588 w 10000"/>
                <a:gd name="connsiteY93" fmla="*/ 4995 h 10000"/>
                <a:gd name="connsiteX94" fmla="*/ 4588 w 10000"/>
                <a:gd name="connsiteY94" fmla="*/ 4494 h 10000"/>
                <a:gd name="connsiteX95" fmla="*/ 7706 w 10000"/>
                <a:gd name="connsiteY95" fmla="*/ 4494 h 10000"/>
                <a:gd name="connsiteX96" fmla="*/ 7706 w 10000"/>
                <a:gd name="connsiteY96" fmla="*/ 4995 h 10000"/>
                <a:gd name="connsiteX97" fmla="*/ 7706 w 10000"/>
                <a:gd name="connsiteY97" fmla="*/ 3502 h 10000"/>
                <a:gd name="connsiteX98" fmla="*/ 7706 w 10000"/>
                <a:gd name="connsiteY98" fmla="*/ 3502 h 10000"/>
                <a:gd name="connsiteX99" fmla="*/ 4588 w 10000"/>
                <a:gd name="connsiteY99" fmla="*/ 3502 h 10000"/>
                <a:gd name="connsiteX100" fmla="*/ 4588 w 10000"/>
                <a:gd name="connsiteY100" fmla="*/ 3006 h 10000"/>
                <a:gd name="connsiteX101" fmla="*/ 7706 w 10000"/>
                <a:gd name="connsiteY101" fmla="*/ 3006 h 10000"/>
                <a:gd name="connsiteX102" fmla="*/ 7706 w 10000"/>
                <a:gd name="connsiteY102" fmla="*/ 3502 h 10000"/>
                <a:gd name="connsiteX103" fmla="*/ 7706 w 10000"/>
                <a:gd name="connsiteY103" fmla="*/ 2004 h 10000"/>
                <a:gd name="connsiteX104" fmla="*/ 7706 w 10000"/>
                <a:gd name="connsiteY104" fmla="*/ 2004 h 10000"/>
                <a:gd name="connsiteX105" fmla="*/ 4588 w 10000"/>
                <a:gd name="connsiteY105" fmla="*/ 2004 h 10000"/>
                <a:gd name="connsiteX106" fmla="*/ 4588 w 10000"/>
                <a:gd name="connsiteY106" fmla="*/ 1503 h 10000"/>
                <a:gd name="connsiteX107" fmla="*/ 7706 w 10000"/>
                <a:gd name="connsiteY107" fmla="*/ 1503 h 10000"/>
                <a:gd name="connsiteX108" fmla="*/ 7706 w 10000"/>
                <a:gd name="connsiteY108"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174 w 10000"/>
                <a:gd name="connsiteY35" fmla="*/ 5128 h 10000"/>
                <a:gd name="connsiteX36" fmla="*/ 9445 w 10000"/>
                <a:gd name="connsiteY36" fmla="*/ 5251 h 10000"/>
                <a:gd name="connsiteX37" fmla="*/ 10000 w 10000"/>
                <a:gd name="connsiteY37" fmla="*/ 3748 h 10000"/>
                <a:gd name="connsiteX38" fmla="*/ 2106 w 10000"/>
                <a:gd name="connsiteY38" fmla="*/ 3684 h 10000"/>
                <a:gd name="connsiteX39" fmla="*/ 2106 w 10000"/>
                <a:gd name="connsiteY39" fmla="*/ 3684 h 10000"/>
                <a:gd name="connsiteX40" fmla="*/ 2016 w 10000"/>
                <a:gd name="connsiteY40" fmla="*/ 3375 h 10000"/>
                <a:gd name="connsiteX41" fmla="*/ 1879 w 10000"/>
                <a:gd name="connsiteY41" fmla="*/ 3252 h 10000"/>
                <a:gd name="connsiteX42" fmla="*/ 1879 w 10000"/>
                <a:gd name="connsiteY42" fmla="*/ 3060 h 10000"/>
                <a:gd name="connsiteX43" fmla="*/ 1977 w 10000"/>
                <a:gd name="connsiteY43" fmla="*/ 2883 h 10000"/>
                <a:gd name="connsiteX44" fmla="*/ 1977 w 10000"/>
                <a:gd name="connsiteY44" fmla="*/ 2750 h 10000"/>
                <a:gd name="connsiteX45" fmla="*/ 2158 w 10000"/>
                <a:gd name="connsiteY45" fmla="*/ 2313 h 10000"/>
                <a:gd name="connsiteX46" fmla="*/ 2615 w 10000"/>
                <a:gd name="connsiteY46" fmla="*/ 2883 h 10000"/>
                <a:gd name="connsiteX47" fmla="*/ 2709 w 10000"/>
                <a:gd name="connsiteY47" fmla="*/ 2883 h 10000"/>
                <a:gd name="connsiteX48" fmla="*/ 2799 w 10000"/>
                <a:gd name="connsiteY48" fmla="*/ 3006 h 10000"/>
                <a:gd name="connsiteX49" fmla="*/ 2572 w 10000"/>
                <a:gd name="connsiteY49" fmla="*/ 3816 h 10000"/>
                <a:gd name="connsiteX50" fmla="*/ 2889 w 10000"/>
                <a:gd name="connsiteY50" fmla="*/ 3816 h 10000"/>
                <a:gd name="connsiteX51" fmla="*/ 3076 w 10000"/>
                <a:gd name="connsiteY51" fmla="*/ 2937 h 10000"/>
                <a:gd name="connsiteX52" fmla="*/ 3076 w 10000"/>
                <a:gd name="connsiteY52" fmla="*/ 2937 h 10000"/>
                <a:gd name="connsiteX53" fmla="*/ 3076 w 10000"/>
                <a:gd name="connsiteY53" fmla="*/ 2937 h 10000"/>
                <a:gd name="connsiteX54" fmla="*/ 3076 w 10000"/>
                <a:gd name="connsiteY54" fmla="*/ 2883 h 10000"/>
                <a:gd name="connsiteX55" fmla="*/ 2474 w 10000"/>
                <a:gd name="connsiteY55" fmla="*/ 1935 h 10000"/>
                <a:gd name="connsiteX56" fmla="*/ 2384 w 10000"/>
                <a:gd name="connsiteY56" fmla="*/ 1812 h 10000"/>
                <a:gd name="connsiteX57" fmla="*/ 1700 w 10000"/>
                <a:gd name="connsiteY57" fmla="*/ 2814 h 10000"/>
                <a:gd name="connsiteX58" fmla="*/ 2106 w 10000"/>
                <a:gd name="connsiteY58" fmla="*/ 3684 h 10000"/>
                <a:gd name="connsiteX59" fmla="*/ 8533 w 10000"/>
                <a:gd name="connsiteY59" fmla="*/ 0 h 10000"/>
                <a:gd name="connsiteX60" fmla="*/ 8533 w 10000"/>
                <a:gd name="connsiteY60" fmla="*/ 0 h 10000"/>
                <a:gd name="connsiteX61" fmla="*/ 231 w 10000"/>
                <a:gd name="connsiteY61" fmla="*/ 0 h 10000"/>
                <a:gd name="connsiteX62" fmla="*/ 0 w 10000"/>
                <a:gd name="connsiteY62" fmla="*/ 314 h 10000"/>
                <a:gd name="connsiteX63" fmla="*/ 0 w 10000"/>
                <a:gd name="connsiteY63" fmla="*/ 7932 h 10000"/>
                <a:gd name="connsiteX64" fmla="*/ 231 w 10000"/>
                <a:gd name="connsiteY64" fmla="*/ 8242 h 10000"/>
                <a:gd name="connsiteX65" fmla="*/ 8533 w 10000"/>
                <a:gd name="connsiteY65" fmla="*/ 8242 h 10000"/>
                <a:gd name="connsiteX66" fmla="*/ 8810 w 10000"/>
                <a:gd name="connsiteY66" fmla="*/ 7932 h 10000"/>
                <a:gd name="connsiteX67" fmla="*/ 8810 w 10000"/>
                <a:gd name="connsiteY67" fmla="*/ 314 h 10000"/>
                <a:gd name="connsiteX68" fmla="*/ 8533 w 10000"/>
                <a:gd name="connsiteY68" fmla="*/ 0 h 10000"/>
                <a:gd name="connsiteX69" fmla="*/ 1104 w 10000"/>
                <a:gd name="connsiteY69" fmla="*/ 1503 h 10000"/>
                <a:gd name="connsiteX70" fmla="*/ 1104 w 10000"/>
                <a:gd name="connsiteY70" fmla="*/ 1503 h 10000"/>
                <a:gd name="connsiteX71" fmla="*/ 3675 w 10000"/>
                <a:gd name="connsiteY71" fmla="*/ 1503 h 10000"/>
                <a:gd name="connsiteX72" fmla="*/ 3675 w 10000"/>
                <a:gd name="connsiteY72" fmla="*/ 4995 h 10000"/>
                <a:gd name="connsiteX73" fmla="*/ 3487 w 10000"/>
                <a:gd name="connsiteY73" fmla="*/ 4995 h 10000"/>
                <a:gd name="connsiteX74" fmla="*/ 3487 w 10000"/>
                <a:gd name="connsiteY74" fmla="*/ 4872 h 10000"/>
                <a:gd name="connsiteX75" fmla="*/ 3166 w 10000"/>
                <a:gd name="connsiteY75" fmla="*/ 4317 h 10000"/>
                <a:gd name="connsiteX76" fmla="*/ 2709 w 10000"/>
                <a:gd name="connsiteY76" fmla="*/ 4062 h 10000"/>
                <a:gd name="connsiteX77" fmla="*/ 2384 w 10000"/>
                <a:gd name="connsiteY77" fmla="*/ 4749 h 10000"/>
                <a:gd name="connsiteX78" fmla="*/ 2016 w 10000"/>
                <a:gd name="connsiteY78" fmla="*/ 4062 h 10000"/>
                <a:gd name="connsiteX79" fmla="*/ 1609 w 10000"/>
                <a:gd name="connsiteY79" fmla="*/ 4317 h 10000"/>
                <a:gd name="connsiteX80" fmla="*/ 1242 w 10000"/>
                <a:gd name="connsiteY80" fmla="*/ 4872 h 10000"/>
                <a:gd name="connsiteX81" fmla="*/ 1242 w 10000"/>
                <a:gd name="connsiteY81" fmla="*/ 4995 h 10000"/>
                <a:gd name="connsiteX82" fmla="*/ 1104 w 10000"/>
                <a:gd name="connsiteY82" fmla="*/ 4995 h 10000"/>
                <a:gd name="connsiteX83" fmla="*/ 1104 w 10000"/>
                <a:gd name="connsiteY83" fmla="*/ 1503 h 10000"/>
                <a:gd name="connsiteX84" fmla="*/ 7706 w 10000"/>
                <a:gd name="connsiteY84" fmla="*/ 6498 h 10000"/>
                <a:gd name="connsiteX85" fmla="*/ 7706 w 10000"/>
                <a:gd name="connsiteY85" fmla="*/ 6498 h 10000"/>
                <a:gd name="connsiteX86" fmla="*/ 1104 w 10000"/>
                <a:gd name="connsiteY86" fmla="*/ 6498 h 10000"/>
                <a:gd name="connsiteX87" fmla="*/ 1104 w 10000"/>
                <a:gd name="connsiteY87" fmla="*/ 5997 h 10000"/>
                <a:gd name="connsiteX88" fmla="*/ 7706 w 10000"/>
                <a:gd name="connsiteY88" fmla="*/ 5997 h 10000"/>
                <a:gd name="connsiteX89" fmla="*/ 7706 w 10000"/>
                <a:gd name="connsiteY89" fmla="*/ 6498 h 10000"/>
                <a:gd name="connsiteX90" fmla="*/ 7706 w 10000"/>
                <a:gd name="connsiteY90" fmla="*/ 4995 h 10000"/>
                <a:gd name="connsiteX91" fmla="*/ 7706 w 10000"/>
                <a:gd name="connsiteY91" fmla="*/ 4995 h 10000"/>
                <a:gd name="connsiteX92" fmla="*/ 4588 w 10000"/>
                <a:gd name="connsiteY92" fmla="*/ 4995 h 10000"/>
                <a:gd name="connsiteX93" fmla="*/ 4588 w 10000"/>
                <a:gd name="connsiteY93" fmla="*/ 4494 h 10000"/>
                <a:gd name="connsiteX94" fmla="*/ 7706 w 10000"/>
                <a:gd name="connsiteY94" fmla="*/ 4494 h 10000"/>
                <a:gd name="connsiteX95" fmla="*/ 7706 w 10000"/>
                <a:gd name="connsiteY95" fmla="*/ 4995 h 10000"/>
                <a:gd name="connsiteX96" fmla="*/ 7706 w 10000"/>
                <a:gd name="connsiteY96" fmla="*/ 3502 h 10000"/>
                <a:gd name="connsiteX97" fmla="*/ 7706 w 10000"/>
                <a:gd name="connsiteY97" fmla="*/ 3502 h 10000"/>
                <a:gd name="connsiteX98" fmla="*/ 4588 w 10000"/>
                <a:gd name="connsiteY98" fmla="*/ 3502 h 10000"/>
                <a:gd name="connsiteX99" fmla="*/ 4588 w 10000"/>
                <a:gd name="connsiteY99" fmla="*/ 3006 h 10000"/>
                <a:gd name="connsiteX100" fmla="*/ 7706 w 10000"/>
                <a:gd name="connsiteY100" fmla="*/ 3006 h 10000"/>
                <a:gd name="connsiteX101" fmla="*/ 7706 w 10000"/>
                <a:gd name="connsiteY101" fmla="*/ 3502 h 10000"/>
                <a:gd name="connsiteX102" fmla="*/ 7706 w 10000"/>
                <a:gd name="connsiteY102" fmla="*/ 2004 h 10000"/>
                <a:gd name="connsiteX103" fmla="*/ 7706 w 10000"/>
                <a:gd name="connsiteY103" fmla="*/ 2004 h 10000"/>
                <a:gd name="connsiteX104" fmla="*/ 4588 w 10000"/>
                <a:gd name="connsiteY104" fmla="*/ 2004 h 10000"/>
                <a:gd name="connsiteX105" fmla="*/ 4588 w 10000"/>
                <a:gd name="connsiteY105" fmla="*/ 1503 h 10000"/>
                <a:gd name="connsiteX106" fmla="*/ 7706 w 10000"/>
                <a:gd name="connsiteY106" fmla="*/ 1503 h 10000"/>
                <a:gd name="connsiteX107" fmla="*/ 7706 w 10000"/>
                <a:gd name="connsiteY107"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445 w 10000"/>
                <a:gd name="connsiteY35" fmla="*/ 5251 h 10000"/>
                <a:gd name="connsiteX36" fmla="*/ 10000 w 10000"/>
                <a:gd name="connsiteY36" fmla="*/ 3748 h 10000"/>
                <a:gd name="connsiteX37" fmla="*/ 2106 w 10000"/>
                <a:gd name="connsiteY37" fmla="*/ 3684 h 10000"/>
                <a:gd name="connsiteX38" fmla="*/ 2106 w 10000"/>
                <a:gd name="connsiteY38" fmla="*/ 3684 h 10000"/>
                <a:gd name="connsiteX39" fmla="*/ 2016 w 10000"/>
                <a:gd name="connsiteY39" fmla="*/ 3375 h 10000"/>
                <a:gd name="connsiteX40" fmla="*/ 1879 w 10000"/>
                <a:gd name="connsiteY40" fmla="*/ 3252 h 10000"/>
                <a:gd name="connsiteX41" fmla="*/ 1879 w 10000"/>
                <a:gd name="connsiteY41" fmla="*/ 3060 h 10000"/>
                <a:gd name="connsiteX42" fmla="*/ 1977 w 10000"/>
                <a:gd name="connsiteY42" fmla="*/ 2883 h 10000"/>
                <a:gd name="connsiteX43" fmla="*/ 1977 w 10000"/>
                <a:gd name="connsiteY43" fmla="*/ 2750 h 10000"/>
                <a:gd name="connsiteX44" fmla="*/ 2158 w 10000"/>
                <a:gd name="connsiteY44" fmla="*/ 2313 h 10000"/>
                <a:gd name="connsiteX45" fmla="*/ 2615 w 10000"/>
                <a:gd name="connsiteY45" fmla="*/ 2883 h 10000"/>
                <a:gd name="connsiteX46" fmla="*/ 2709 w 10000"/>
                <a:gd name="connsiteY46" fmla="*/ 2883 h 10000"/>
                <a:gd name="connsiteX47" fmla="*/ 2799 w 10000"/>
                <a:gd name="connsiteY47" fmla="*/ 3006 h 10000"/>
                <a:gd name="connsiteX48" fmla="*/ 2572 w 10000"/>
                <a:gd name="connsiteY48" fmla="*/ 3816 h 10000"/>
                <a:gd name="connsiteX49" fmla="*/ 2889 w 10000"/>
                <a:gd name="connsiteY49" fmla="*/ 3816 h 10000"/>
                <a:gd name="connsiteX50" fmla="*/ 3076 w 10000"/>
                <a:gd name="connsiteY50" fmla="*/ 2937 h 10000"/>
                <a:gd name="connsiteX51" fmla="*/ 3076 w 10000"/>
                <a:gd name="connsiteY51" fmla="*/ 2937 h 10000"/>
                <a:gd name="connsiteX52" fmla="*/ 3076 w 10000"/>
                <a:gd name="connsiteY52" fmla="*/ 2937 h 10000"/>
                <a:gd name="connsiteX53" fmla="*/ 3076 w 10000"/>
                <a:gd name="connsiteY53" fmla="*/ 2883 h 10000"/>
                <a:gd name="connsiteX54" fmla="*/ 2474 w 10000"/>
                <a:gd name="connsiteY54" fmla="*/ 1935 h 10000"/>
                <a:gd name="connsiteX55" fmla="*/ 2384 w 10000"/>
                <a:gd name="connsiteY55" fmla="*/ 1812 h 10000"/>
                <a:gd name="connsiteX56" fmla="*/ 1700 w 10000"/>
                <a:gd name="connsiteY56" fmla="*/ 2814 h 10000"/>
                <a:gd name="connsiteX57" fmla="*/ 2106 w 10000"/>
                <a:gd name="connsiteY57" fmla="*/ 3684 h 10000"/>
                <a:gd name="connsiteX58" fmla="*/ 8533 w 10000"/>
                <a:gd name="connsiteY58" fmla="*/ 0 h 10000"/>
                <a:gd name="connsiteX59" fmla="*/ 8533 w 10000"/>
                <a:gd name="connsiteY59" fmla="*/ 0 h 10000"/>
                <a:gd name="connsiteX60" fmla="*/ 231 w 10000"/>
                <a:gd name="connsiteY60" fmla="*/ 0 h 10000"/>
                <a:gd name="connsiteX61" fmla="*/ 0 w 10000"/>
                <a:gd name="connsiteY61" fmla="*/ 314 h 10000"/>
                <a:gd name="connsiteX62" fmla="*/ 0 w 10000"/>
                <a:gd name="connsiteY62" fmla="*/ 7932 h 10000"/>
                <a:gd name="connsiteX63" fmla="*/ 231 w 10000"/>
                <a:gd name="connsiteY63" fmla="*/ 8242 h 10000"/>
                <a:gd name="connsiteX64" fmla="*/ 8533 w 10000"/>
                <a:gd name="connsiteY64" fmla="*/ 8242 h 10000"/>
                <a:gd name="connsiteX65" fmla="*/ 8810 w 10000"/>
                <a:gd name="connsiteY65" fmla="*/ 7932 h 10000"/>
                <a:gd name="connsiteX66" fmla="*/ 8810 w 10000"/>
                <a:gd name="connsiteY66" fmla="*/ 314 h 10000"/>
                <a:gd name="connsiteX67" fmla="*/ 8533 w 10000"/>
                <a:gd name="connsiteY67" fmla="*/ 0 h 10000"/>
                <a:gd name="connsiteX68" fmla="*/ 1104 w 10000"/>
                <a:gd name="connsiteY68" fmla="*/ 1503 h 10000"/>
                <a:gd name="connsiteX69" fmla="*/ 1104 w 10000"/>
                <a:gd name="connsiteY69" fmla="*/ 1503 h 10000"/>
                <a:gd name="connsiteX70" fmla="*/ 3675 w 10000"/>
                <a:gd name="connsiteY70" fmla="*/ 1503 h 10000"/>
                <a:gd name="connsiteX71" fmla="*/ 3675 w 10000"/>
                <a:gd name="connsiteY71" fmla="*/ 4995 h 10000"/>
                <a:gd name="connsiteX72" fmla="*/ 3487 w 10000"/>
                <a:gd name="connsiteY72" fmla="*/ 4995 h 10000"/>
                <a:gd name="connsiteX73" fmla="*/ 3487 w 10000"/>
                <a:gd name="connsiteY73" fmla="*/ 4872 h 10000"/>
                <a:gd name="connsiteX74" fmla="*/ 3166 w 10000"/>
                <a:gd name="connsiteY74" fmla="*/ 4317 h 10000"/>
                <a:gd name="connsiteX75" fmla="*/ 2709 w 10000"/>
                <a:gd name="connsiteY75" fmla="*/ 4062 h 10000"/>
                <a:gd name="connsiteX76" fmla="*/ 2384 w 10000"/>
                <a:gd name="connsiteY76" fmla="*/ 4749 h 10000"/>
                <a:gd name="connsiteX77" fmla="*/ 2016 w 10000"/>
                <a:gd name="connsiteY77" fmla="*/ 4062 h 10000"/>
                <a:gd name="connsiteX78" fmla="*/ 1609 w 10000"/>
                <a:gd name="connsiteY78" fmla="*/ 4317 h 10000"/>
                <a:gd name="connsiteX79" fmla="*/ 1242 w 10000"/>
                <a:gd name="connsiteY79" fmla="*/ 4872 h 10000"/>
                <a:gd name="connsiteX80" fmla="*/ 1242 w 10000"/>
                <a:gd name="connsiteY80" fmla="*/ 4995 h 10000"/>
                <a:gd name="connsiteX81" fmla="*/ 1104 w 10000"/>
                <a:gd name="connsiteY81" fmla="*/ 4995 h 10000"/>
                <a:gd name="connsiteX82" fmla="*/ 1104 w 10000"/>
                <a:gd name="connsiteY82" fmla="*/ 1503 h 10000"/>
                <a:gd name="connsiteX83" fmla="*/ 7706 w 10000"/>
                <a:gd name="connsiteY83" fmla="*/ 6498 h 10000"/>
                <a:gd name="connsiteX84" fmla="*/ 7706 w 10000"/>
                <a:gd name="connsiteY84" fmla="*/ 6498 h 10000"/>
                <a:gd name="connsiteX85" fmla="*/ 1104 w 10000"/>
                <a:gd name="connsiteY85" fmla="*/ 6498 h 10000"/>
                <a:gd name="connsiteX86" fmla="*/ 1104 w 10000"/>
                <a:gd name="connsiteY86" fmla="*/ 5997 h 10000"/>
                <a:gd name="connsiteX87" fmla="*/ 7706 w 10000"/>
                <a:gd name="connsiteY87" fmla="*/ 5997 h 10000"/>
                <a:gd name="connsiteX88" fmla="*/ 7706 w 10000"/>
                <a:gd name="connsiteY88" fmla="*/ 6498 h 10000"/>
                <a:gd name="connsiteX89" fmla="*/ 7706 w 10000"/>
                <a:gd name="connsiteY89" fmla="*/ 4995 h 10000"/>
                <a:gd name="connsiteX90" fmla="*/ 7706 w 10000"/>
                <a:gd name="connsiteY90" fmla="*/ 4995 h 10000"/>
                <a:gd name="connsiteX91" fmla="*/ 4588 w 10000"/>
                <a:gd name="connsiteY91" fmla="*/ 4995 h 10000"/>
                <a:gd name="connsiteX92" fmla="*/ 4588 w 10000"/>
                <a:gd name="connsiteY92" fmla="*/ 4494 h 10000"/>
                <a:gd name="connsiteX93" fmla="*/ 7706 w 10000"/>
                <a:gd name="connsiteY93" fmla="*/ 4494 h 10000"/>
                <a:gd name="connsiteX94" fmla="*/ 7706 w 10000"/>
                <a:gd name="connsiteY94" fmla="*/ 4995 h 10000"/>
                <a:gd name="connsiteX95" fmla="*/ 7706 w 10000"/>
                <a:gd name="connsiteY95" fmla="*/ 3502 h 10000"/>
                <a:gd name="connsiteX96" fmla="*/ 7706 w 10000"/>
                <a:gd name="connsiteY96" fmla="*/ 3502 h 10000"/>
                <a:gd name="connsiteX97" fmla="*/ 4588 w 10000"/>
                <a:gd name="connsiteY97" fmla="*/ 3502 h 10000"/>
                <a:gd name="connsiteX98" fmla="*/ 4588 w 10000"/>
                <a:gd name="connsiteY98" fmla="*/ 3006 h 10000"/>
                <a:gd name="connsiteX99" fmla="*/ 7706 w 10000"/>
                <a:gd name="connsiteY99" fmla="*/ 3006 h 10000"/>
                <a:gd name="connsiteX100" fmla="*/ 7706 w 10000"/>
                <a:gd name="connsiteY100" fmla="*/ 3502 h 10000"/>
                <a:gd name="connsiteX101" fmla="*/ 7706 w 10000"/>
                <a:gd name="connsiteY101" fmla="*/ 2004 h 10000"/>
                <a:gd name="connsiteX102" fmla="*/ 7706 w 10000"/>
                <a:gd name="connsiteY102" fmla="*/ 2004 h 10000"/>
                <a:gd name="connsiteX103" fmla="*/ 4588 w 10000"/>
                <a:gd name="connsiteY103" fmla="*/ 2004 h 10000"/>
                <a:gd name="connsiteX104" fmla="*/ 4588 w 10000"/>
                <a:gd name="connsiteY104" fmla="*/ 1503 h 10000"/>
                <a:gd name="connsiteX105" fmla="*/ 7706 w 10000"/>
                <a:gd name="connsiteY105" fmla="*/ 1503 h 10000"/>
                <a:gd name="connsiteX106" fmla="*/ 7706 w 10000"/>
                <a:gd name="connsiteY106"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722 w 10000"/>
                <a:gd name="connsiteY34" fmla="*/ 4126 h 10000"/>
                <a:gd name="connsiteX35" fmla="*/ 9445 w 10000"/>
                <a:gd name="connsiteY35" fmla="*/ 5251 h 10000"/>
                <a:gd name="connsiteX36" fmla="*/ 2106 w 10000"/>
                <a:gd name="connsiteY36" fmla="*/ 3684 h 10000"/>
                <a:gd name="connsiteX37" fmla="*/ 2106 w 10000"/>
                <a:gd name="connsiteY37" fmla="*/ 3684 h 10000"/>
                <a:gd name="connsiteX38" fmla="*/ 2016 w 10000"/>
                <a:gd name="connsiteY38" fmla="*/ 3375 h 10000"/>
                <a:gd name="connsiteX39" fmla="*/ 1879 w 10000"/>
                <a:gd name="connsiteY39" fmla="*/ 3252 h 10000"/>
                <a:gd name="connsiteX40" fmla="*/ 1879 w 10000"/>
                <a:gd name="connsiteY40" fmla="*/ 3060 h 10000"/>
                <a:gd name="connsiteX41" fmla="*/ 1977 w 10000"/>
                <a:gd name="connsiteY41" fmla="*/ 2883 h 10000"/>
                <a:gd name="connsiteX42" fmla="*/ 1977 w 10000"/>
                <a:gd name="connsiteY42" fmla="*/ 2750 h 10000"/>
                <a:gd name="connsiteX43" fmla="*/ 2158 w 10000"/>
                <a:gd name="connsiteY43" fmla="*/ 2313 h 10000"/>
                <a:gd name="connsiteX44" fmla="*/ 2615 w 10000"/>
                <a:gd name="connsiteY44" fmla="*/ 2883 h 10000"/>
                <a:gd name="connsiteX45" fmla="*/ 2709 w 10000"/>
                <a:gd name="connsiteY45" fmla="*/ 2883 h 10000"/>
                <a:gd name="connsiteX46" fmla="*/ 2799 w 10000"/>
                <a:gd name="connsiteY46" fmla="*/ 3006 h 10000"/>
                <a:gd name="connsiteX47" fmla="*/ 2572 w 10000"/>
                <a:gd name="connsiteY47" fmla="*/ 3816 h 10000"/>
                <a:gd name="connsiteX48" fmla="*/ 2889 w 10000"/>
                <a:gd name="connsiteY48" fmla="*/ 3816 h 10000"/>
                <a:gd name="connsiteX49" fmla="*/ 3076 w 10000"/>
                <a:gd name="connsiteY49" fmla="*/ 2937 h 10000"/>
                <a:gd name="connsiteX50" fmla="*/ 3076 w 10000"/>
                <a:gd name="connsiteY50" fmla="*/ 2937 h 10000"/>
                <a:gd name="connsiteX51" fmla="*/ 3076 w 10000"/>
                <a:gd name="connsiteY51" fmla="*/ 2937 h 10000"/>
                <a:gd name="connsiteX52" fmla="*/ 3076 w 10000"/>
                <a:gd name="connsiteY52" fmla="*/ 2883 h 10000"/>
                <a:gd name="connsiteX53" fmla="*/ 2474 w 10000"/>
                <a:gd name="connsiteY53" fmla="*/ 1935 h 10000"/>
                <a:gd name="connsiteX54" fmla="*/ 2384 w 10000"/>
                <a:gd name="connsiteY54" fmla="*/ 1812 h 10000"/>
                <a:gd name="connsiteX55" fmla="*/ 1700 w 10000"/>
                <a:gd name="connsiteY55" fmla="*/ 2814 h 10000"/>
                <a:gd name="connsiteX56" fmla="*/ 2106 w 10000"/>
                <a:gd name="connsiteY56" fmla="*/ 3684 h 10000"/>
                <a:gd name="connsiteX57" fmla="*/ 8533 w 10000"/>
                <a:gd name="connsiteY57" fmla="*/ 0 h 10000"/>
                <a:gd name="connsiteX58" fmla="*/ 8533 w 10000"/>
                <a:gd name="connsiteY58" fmla="*/ 0 h 10000"/>
                <a:gd name="connsiteX59" fmla="*/ 231 w 10000"/>
                <a:gd name="connsiteY59" fmla="*/ 0 h 10000"/>
                <a:gd name="connsiteX60" fmla="*/ 0 w 10000"/>
                <a:gd name="connsiteY60" fmla="*/ 314 h 10000"/>
                <a:gd name="connsiteX61" fmla="*/ 0 w 10000"/>
                <a:gd name="connsiteY61" fmla="*/ 7932 h 10000"/>
                <a:gd name="connsiteX62" fmla="*/ 231 w 10000"/>
                <a:gd name="connsiteY62" fmla="*/ 8242 h 10000"/>
                <a:gd name="connsiteX63" fmla="*/ 8533 w 10000"/>
                <a:gd name="connsiteY63" fmla="*/ 8242 h 10000"/>
                <a:gd name="connsiteX64" fmla="*/ 8810 w 10000"/>
                <a:gd name="connsiteY64" fmla="*/ 7932 h 10000"/>
                <a:gd name="connsiteX65" fmla="*/ 8810 w 10000"/>
                <a:gd name="connsiteY65" fmla="*/ 314 h 10000"/>
                <a:gd name="connsiteX66" fmla="*/ 8533 w 10000"/>
                <a:gd name="connsiteY66" fmla="*/ 0 h 10000"/>
                <a:gd name="connsiteX67" fmla="*/ 1104 w 10000"/>
                <a:gd name="connsiteY67" fmla="*/ 1503 h 10000"/>
                <a:gd name="connsiteX68" fmla="*/ 1104 w 10000"/>
                <a:gd name="connsiteY68" fmla="*/ 1503 h 10000"/>
                <a:gd name="connsiteX69" fmla="*/ 3675 w 10000"/>
                <a:gd name="connsiteY69" fmla="*/ 1503 h 10000"/>
                <a:gd name="connsiteX70" fmla="*/ 3675 w 10000"/>
                <a:gd name="connsiteY70" fmla="*/ 4995 h 10000"/>
                <a:gd name="connsiteX71" fmla="*/ 3487 w 10000"/>
                <a:gd name="connsiteY71" fmla="*/ 4995 h 10000"/>
                <a:gd name="connsiteX72" fmla="*/ 3487 w 10000"/>
                <a:gd name="connsiteY72" fmla="*/ 4872 h 10000"/>
                <a:gd name="connsiteX73" fmla="*/ 3166 w 10000"/>
                <a:gd name="connsiteY73" fmla="*/ 4317 h 10000"/>
                <a:gd name="connsiteX74" fmla="*/ 2709 w 10000"/>
                <a:gd name="connsiteY74" fmla="*/ 4062 h 10000"/>
                <a:gd name="connsiteX75" fmla="*/ 2384 w 10000"/>
                <a:gd name="connsiteY75" fmla="*/ 4749 h 10000"/>
                <a:gd name="connsiteX76" fmla="*/ 2016 w 10000"/>
                <a:gd name="connsiteY76" fmla="*/ 4062 h 10000"/>
                <a:gd name="connsiteX77" fmla="*/ 1609 w 10000"/>
                <a:gd name="connsiteY77" fmla="*/ 4317 h 10000"/>
                <a:gd name="connsiteX78" fmla="*/ 1242 w 10000"/>
                <a:gd name="connsiteY78" fmla="*/ 4872 h 10000"/>
                <a:gd name="connsiteX79" fmla="*/ 1242 w 10000"/>
                <a:gd name="connsiteY79" fmla="*/ 4995 h 10000"/>
                <a:gd name="connsiteX80" fmla="*/ 1104 w 10000"/>
                <a:gd name="connsiteY80" fmla="*/ 4995 h 10000"/>
                <a:gd name="connsiteX81" fmla="*/ 1104 w 10000"/>
                <a:gd name="connsiteY81" fmla="*/ 1503 h 10000"/>
                <a:gd name="connsiteX82" fmla="*/ 7706 w 10000"/>
                <a:gd name="connsiteY82" fmla="*/ 6498 h 10000"/>
                <a:gd name="connsiteX83" fmla="*/ 7706 w 10000"/>
                <a:gd name="connsiteY83" fmla="*/ 6498 h 10000"/>
                <a:gd name="connsiteX84" fmla="*/ 1104 w 10000"/>
                <a:gd name="connsiteY84" fmla="*/ 6498 h 10000"/>
                <a:gd name="connsiteX85" fmla="*/ 1104 w 10000"/>
                <a:gd name="connsiteY85" fmla="*/ 5997 h 10000"/>
                <a:gd name="connsiteX86" fmla="*/ 7706 w 10000"/>
                <a:gd name="connsiteY86" fmla="*/ 5997 h 10000"/>
                <a:gd name="connsiteX87" fmla="*/ 7706 w 10000"/>
                <a:gd name="connsiteY87" fmla="*/ 6498 h 10000"/>
                <a:gd name="connsiteX88" fmla="*/ 7706 w 10000"/>
                <a:gd name="connsiteY88" fmla="*/ 4995 h 10000"/>
                <a:gd name="connsiteX89" fmla="*/ 7706 w 10000"/>
                <a:gd name="connsiteY89" fmla="*/ 4995 h 10000"/>
                <a:gd name="connsiteX90" fmla="*/ 4588 w 10000"/>
                <a:gd name="connsiteY90" fmla="*/ 4995 h 10000"/>
                <a:gd name="connsiteX91" fmla="*/ 4588 w 10000"/>
                <a:gd name="connsiteY91" fmla="*/ 4494 h 10000"/>
                <a:gd name="connsiteX92" fmla="*/ 7706 w 10000"/>
                <a:gd name="connsiteY92" fmla="*/ 4494 h 10000"/>
                <a:gd name="connsiteX93" fmla="*/ 7706 w 10000"/>
                <a:gd name="connsiteY93" fmla="*/ 4995 h 10000"/>
                <a:gd name="connsiteX94" fmla="*/ 7706 w 10000"/>
                <a:gd name="connsiteY94" fmla="*/ 3502 h 10000"/>
                <a:gd name="connsiteX95" fmla="*/ 7706 w 10000"/>
                <a:gd name="connsiteY95" fmla="*/ 3502 h 10000"/>
                <a:gd name="connsiteX96" fmla="*/ 4588 w 10000"/>
                <a:gd name="connsiteY96" fmla="*/ 3502 h 10000"/>
                <a:gd name="connsiteX97" fmla="*/ 4588 w 10000"/>
                <a:gd name="connsiteY97" fmla="*/ 3006 h 10000"/>
                <a:gd name="connsiteX98" fmla="*/ 7706 w 10000"/>
                <a:gd name="connsiteY98" fmla="*/ 3006 h 10000"/>
                <a:gd name="connsiteX99" fmla="*/ 7706 w 10000"/>
                <a:gd name="connsiteY99" fmla="*/ 3502 h 10000"/>
                <a:gd name="connsiteX100" fmla="*/ 7706 w 10000"/>
                <a:gd name="connsiteY100" fmla="*/ 2004 h 10000"/>
                <a:gd name="connsiteX101" fmla="*/ 7706 w 10000"/>
                <a:gd name="connsiteY101" fmla="*/ 2004 h 10000"/>
                <a:gd name="connsiteX102" fmla="*/ 4588 w 10000"/>
                <a:gd name="connsiteY102" fmla="*/ 2004 h 10000"/>
                <a:gd name="connsiteX103" fmla="*/ 4588 w 10000"/>
                <a:gd name="connsiteY103" fmla="*/ 1503 h 10000"/>
                <a:gd name="connsiteX104" fmla="*/ 7706 w 10000"/>
                <a:gd name="connsiteY104" fmla="*/ 1503 h 10000"/>
                <a:gd name="connsiteX105" fmla="*/ 7706 w 10000"/>
                <a:gd name="connsiteY105"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445 w 10000"/>
                <a:gd name="connsiteY34" fmla="*/ 5251 h 10000"/>
                <a:gd name="connsiteX35" fmla="*/ 2106 w 10000"/>
                <a:gd name="connsiteY35" fmla="*/ 3684 h 10000"/>
                <a:gd name="connsiteX36" fmla="*/ 2106 w 10000"/>
                <a:gd name="connsiteY36" fmla="*/ 3684 h 10000"/>
                <a:gd name="connsiteX37" fmla="*/ 2016 w 10000"/>
                <a:gd name="connsiteY37" fmla="*/ 3375 h 10000"/>
                <a:gd name="connsiteX38" fmla="*/ 1879 w 10000"/>
                <a:gd name="connsiteY38" fmla="*/ 3252 h 10000"/>
                <a:gd name="connsiteX39" fmla="*/ 1879 w 10000"/>
                <a:gd name="connsiteY39" fmla="*/ 3060 h 10000"/>
                <a:gd name="connsiteX40" fmla="*/ 1977 w 10000"/>
                <a:gd name="connsiteY40" fmla="*/ 2883 h 10000"/>
                <a:gd name="connsiteX41" fmla="*/ 1977 w 10000"/>
                <a:gd name="connsiteY41" fmla="*/ 2750 h 10000"/>
                <a:gd name="connsiteX42" fmla="*/ 2158 w 10000"/>
                <a:gd name="connsiteY42" fmla="*/ 2313 h 10000"/>
                <a:gd name="connsiteX43" fmla="*/ 2615 w 10000"/>
                <a:gd name="connsiteY43" fmla="*/ 2883 h 10000"/>
                <a:gd name="connsiteX44" fmla="*/ 2709 w 10000"/>
                <a:gd name="connsiteY44" fmla="*/ 2883 h 10000"/>
                <a:gd name="connsiteX45" fmla="*/ 2799 w 10000"/>
                <a:gd name="connsiteY45" fmla="*/ 3006 h 10000"/>
                <a:gd name="connsiteX46" fmla="*/ 2572 w 10000"/>
                <a:gd name="connsiteY46" fmla="*/ 3816 h 10000"/>
                <a:gd name="connsiteX47" fmla="*/ 2889 w 10000"/>
                <a:gd name="connsiteY47" fmla="*/ 3816 h 10000"/>
                <a:gd name="connsiteX48" fmla="*/ 3076 w 10000"/>
                <a:gd name="connsiteY48" fmla="*/ 2937 h 10000"/>
                <a:gd name="connsiteX49" fmla="*/ 3076 w 10000"/>
                <a:gd name="connsiteY49" fmla="*/ 2937 h 10000"/>
                <a:gd name="connsiteX50" fmla="*/ 3076 w 10000"/>
                <a:gd name="connsiteY50" fmla="*/ 2937 h 10000"/>
                <a:gd name="connsiteX51" fmla="*/ 3076 w 10000"/>
                <a:gd name="connsiteY51" fmla="*/ 2883 h 10000"/>
                <a:gd name="connsiteX52" fmla="*/ 2474 w 10000"/>
                <a:gd name="connsiteY52" fmla="*/ 1935 h 10000"/>
                <a:gd name="connsiteX53" fmla="*/ 2384 w 10000"/>
                <a:gd name="connsiteY53" fmla="*/ 1812 h 10000"/>
                <a:gd name="connsiteX54" fmla="*/ 1700 w 10000"/>
                <a:gd name="connsiteY54" fmla="*/ 2814 h 10000"/>
                <a:gd name="connsiteX55" fmla="*/ 2106 w 10000"/>
                <a:gd name="connsiteY55" fmla="*/ 3684 h 10000"/>
                <a:gd name="connsiteX56" fmla="*/ 8533 w 10000"/>
                <a:gd name="connsiteY56" fmla="*/ 0 h 10000"/>
                <a:gd name="connsiteX57" fmla="*/ 8533 w 10000"/>
                <a:gd name="connsiteY57" fmla="*/ 0 h 10000"/>
                <a:gd name="connsiteX58" fmla="*/ 231 w 10000"/>
                <a:gd name="connsiteY58" fmla="*/ 0 h 10000"/>
                <a:gd name="connsiteX59" fmla="*/ 0 w 10000"/>
                <a:gd name="connsiteY59" fmla="*/ 314 h 10000"/>
                <a:gd name="connsiteX60" fmla="*/ 0 w 10000"/>
                <a:gd name="connsiteY60" fmla="*/ 7932 h 10000"/>
                <a:gd name="connsiteX61" fmla="*/ 231 w 10000"/>
                <a:gd name="connsiteY61" fmla="*/ 8242 h 10000"/>
                <a:gd name="connsiteX62" fmla="*/ 8533 w 10000"/>
                <a:gd name="connsiteY62" fmla="*/ 8242 h 10000"/>
                <a:gd name="connsiteX63" fmla="*/ 8810 w 10000"/>
                <a:gd name="connsiteY63" fmla="*/ 7932 h 10000"/>
                <a:gd name="connsiteX64" fmla="*/ 8810 w 10000"/>
                <a:gd name="connsiteY64" fmla="*/ 314 h 10000"/>
                <a:gd name="connsiteX65" fmla="*/ 8533 w 10000"/>
                <a:gd name="connsiteY65" fmla="*/ 0 h 10000"/>
                <a:gd name="connsiteX66" fmla="*/ 1104 w 10000"/>
                <a:gd name="connsiteY66" fmla="*/ 1503 h 10000"/>
                <a:gd name="connsiteX67" fmla="*/ 1104 w 10000"/>
                <a:gd name="connsiteY67" fmla="*/ 1503 h 10000"/>
                <a:gd name="connsiteX68" fmla="*/ 3675 w 10000"/>
                <a:gd name="connsiteY68" fmla="*/ 1503 h 10000"/>
                <a:gd name="connsiteX69" fmla="*/ 3675 w 10000"/>
                <a:gd name="connsiteY69" fmla="*/ 4995 h 10000"/>
                <a:gd name="connsiteX70" fmla="*/ 3487 w 10000"/>
                <a:gd name="connsiteY70" fmla="*/ 4995 h 10000"/>
                <a:gd name="connsiteX71" fmla="*/ 3487 w 10000"/>
                <a:gd name="connsiteY71" fmla="*/ 4872 h 10000"/>
                <a:gd name="connsiteX72" fmla="*/ 3166 w 10000"/>
                <a:gd name="connsiteY72" fmla="*/ 4317 h 10000"/>
                <a:gd name="connsiteX73" fmla="*/ 2709 w 10000"/>
                <a:gd name="connsiteY73" fmla="*/ 4062 h 10000"/>
                <a:gd name="connsiteX74" fmla="*/ 2384 w 10000"/>
                <a:gd name="connsiteY74" fmla="*/ 4749 h 10000"/>
                <a:gd name="connsiteX75" fmla="*/ 2016 w 10000"/>
                <a:gd name="connsiteY75" fmla="*/ 4062 h 10000"/>
                <a:gd name="connsiteX76" fmla="*/ 1609 w 10000"/>
                <a:gd name="connsiteY76" fmla="*/ 4317 h 10000"/>
                <a:gd name="connsiteX77" fmla="*/ 1242 w 10000"/>
                <a:gd name="connsiteY77" fmla="*/ 4872 h 10000"/>
                <a:gd name="connsiteX78" fmla="*/ 1242 w 10000"/>
                <a:gd name="connsiteY78" fmla="*/ 4995 h 10000"/>
                <a:gd name="connsiteX79" fmla="*/ 1104 w 10000"/>
                <a:gd name="connsiteY79" fmla="*/ 4995 h 10000"/>
                <a:gd name="connsiteX80" fmla="*/ 1104 w 10000"/>
                <a:gd name="connsiteY80" fmla="*/ 1503 h 10000"/>
                <a:gd name="connsiteX81" fmla="*/ 7706 w 10000"/>
                <a:gd name="connsiteY81" fmla="*/ 6498 h 10000"/>
                <a:gd name="connsiteX82" fmla="*/ 7706 w 10000"/>
                <a:gd name="connsiteY82" fmla="*/ 6498 h 10000"/>
                <a:gd name="connsiteX83" fmla="*/ 1104 w 10000"/>
                <a:gd name="connsiteY83" fmla="*/ 6498 h 10000"/>
                <a:gd name="connsiteX84" fmla="*/ 1104 w 10000"/>
                <a:gd name="connsiteY84" fmla="*/ 5997 h 10000"/>
                <a:gd name="connsiteX85" fmla="*/ 7706 w 10000"/>
                <a:gd name="connsiteY85" fmla="*/ 5997 h 10000"/>
                <a:gd name="connsiteX86" fmla="*/ 7706 w 10000"/>
                <a:gd name="connsiteY86" fmla="*/ 6498 h 10000"/>
                <a:gd name="connsiteX87" fmla="*/ 7706 w 10000"/>
                <a:gd name="connsiteY87" fmla="*/ 4995 h 10000"/>
                <a:gd name="connsiteX88" fmla="*/ 7706 w 10000"/>
                <a:gd name="connsiteY88" fmla="*/ 4995 h 10000"/>
                <a:gd name="connsiteX89" fmla="*/ 4588 w 10000"/>
                <a:gd name="connsiteY89" fmla="*/ 4995 h 10000"/>
                <a:gd name="connsiteX90" fmla="*/ 4588 w 10000"/>
                <a:gd name="connsiteY90" fmla="*/ 4494 h 10000"/>
                <a:gd name="connsiteX91" fmla="*/ 7706 w 10000"/>
                <a:gd name="connsiteY91" fmla="*/ 4494 h 10000"/>
                <a:gd name="connsiteX92" fmla="*/ 7706 w 10000"/>
                <a:gd name="connsiteY92" fmla="*/ 4995 h 10000"/>
                <a:gd name="connsiteX93" fmla="*/ 7706 w 10000"/>
                <a:gd name="connsiteY93" fmla="*/ 3502 h 10000"/>
                <a:gd name="connsiteX94" fmla="*/ 7706 w 10000"/>
                <a:gd name="connsiteY94" fmla="*/ 3502 h 10000"/>
                <a:gd name="connsiteX95" fmla="*/ 4588 w 10000"/>
                <a:gd name="connsiteY95" fmla="*/ 3502 h 10000"/>
                <a:gd name="connsiteX96" fmla="*/ 4588 w 10000"/>
                <a:gd name="connsiteY96" fmla="*/ 3006 h 10000"/>
                <a:gd name="connsiteX97" fmla="*/ 7706 w 10000"/>
                <a:gd name="connsiteY97" fmla="*/ 3006 h 10000"/>
                <a:gd name="connsiteX98" fmla="*/ 7706 w 10000"/>
                <a:gd name="connsiteY98" fmla="*/ 3502 h 10000"/>
                <a:gd name="connsiteX99" fmla="*/ 7706 w 10000"/>
                <a:gd name="connsiteY99" fmla="*/ 2004 h 10000"/>
                <a:gd name="connsiteX100" fmla="*/ 7706 w 10000"/>
                <a:gd name="connsiteY100" fmla="*/ 2004 h 10000"/>
                <a:gd name="connsiteX101" fmla="*/ 4588 w 10000"/>
                <a:gd name="connsiteY101" fmla="*/ 2004 h 10000"/>
                <a:gd name="connsiteX102" fmla="*/ 4588 w 10000"/>
                <a:gd name="connsiteY102" fmla="*/ 1503 h 10000"/>
                <a:gd name="connsiteX103" fmla="*/ 7706 w 10000"/>
                <a:gd name="connsiteY103" fmla="*/ 1503 h 10000"/>
                <a:gd name="connsiteX104" fmla="*/ 7706 w 10000"/>
                <a:gd name="connsiteY104" fmla="*/ 2004 h 10000"/>
                <a:gd name="connsiteX0" fmla="*/ 3577 w 8810"/>
                <a:gd name="connsiteY0" fmla="*/ 9377 h 10000"/>
                <a:gd name="connsiteX1" fmla="*/ 3577 w 8810"/>
                <a:gd name="connsiteY1" fmla="*/ 9377 h 10000"/>
                <a:gd name="connsiteX2" fmla="*/ 3120 w 8810"/>
                <a:gd name="connsiteY2" fmla="*/ 10000 h 10000"/>
                <a:gd name="connsiteX3" fmla="*/ 2662 w 8810"/>
                <a:gd name="connsiteY3" fmla="*/ 9377 h 10000"/>
                <a:gd name="connsiteX4" fmla="*/ 3120 w 8810"/>
                <a:gd name="connsiteY4" fmla="*/ 8742 h 10000"/>
                <a:gd name="connsiteX5" fmla="*/ 3577 w 8810"/>
                <a:gd name="connsiteY5" fmla="*/ 9377 h 10000"/>
                <a:gd name="connsiteX6" fmla="*/ 4399 w 8810"/>
                <a:gd name="connsiteY6" fmla="*/ 8998 h 10000"/>
                <a:gd name="connsiteX7" fmla="*/ 4399 w 8810"/>
                <a:gd name="connsiteY7" fmla="*/ 8998 h 10000"/>
                <a:gd name="connsiteX8" fmla="*/ 4130 w 8810"/>
                <a:gd name="connsiteY8" fmla="*/ 9377 h 10000"/>
                <a:gd name="connsiteX9" fmla="*/ 4399 w 8810"/>
                <a:gd name="connsiteY9" fmla="*/ 9745 h 10000"/>
                <a:gd name="connsiteX10" fmla="*/ 4677 w 8810"/>
                <a:gd name="connsiteY10" fmla="*/ 9377 h 10000"/>
                <a:gd name="connsiteX11" fmla="*/ 4399 w 8810"/>
                <a:gd name="connsiteY11" fmla="*/ 8998 h 10000"/>
                <a:gd name="connsiteX12" fmla="*/ 4399 w 8810"/>
                <a:gd name="connsiteY12" fmla="*/ 8742 h 10000"/>
                <a:gd name="connsiteX13" fmla="*/ 4399 w 8810"/>
                <a:gd name="connsiteY13" fmla="*/ 8742 h 10000"/>
                <a:gd name="connsiteX14" fmla="*/ 4858 w 8810"/>
                <a:gd name="connsiteY14" fmla="*/ 9377 h 10000"/>
                <a:gd name="connsiteX15" fmla="*/ 4399 w 8810"/>
                <a:gd name="connsiteY15" fmla="*/ 10000 h 10000"/>
                <a:gd name="connsiteX16" fmla="*/ 3945 w 8810"/>
                <a:gd name="connsiteY16" fmla="*/ 9377 h 10000"/>
                <a:gd name="connsiteX17" fmla="*/ 4399 w 8810"/>
                <a:gd name="connsiteY17" fmla="*/ 8742 h 10000"/>
                <a:gd name="connsiteX18" fmla="*/ 4399 w 8810"/>
                <a:gd name="connsiteY18" fmla="*/ 8998 h 10000"/>
                <a:gd name="connsiteX19" fmla="*/ 5691 w 8810"/>
                <a:gd name="connsiteY19" fmla="*/ 8998 h 10000"/>
                <a:gd name="connsiteX20" fmla="*/ 5691 w 8810"/>
                <a:gd name="connsiteY20" fmla="*/ 8998 h 10000"/>
                <a:gd name="connsiteX21" fmla="*/ 5413 w 8810"/>
                <a:gd name="connsiteY21" fmla="*/ 9377 h 10000"/>
                <a:gd name="connsiteX22" fmla="*/ 5691 w 8810"/>
                <a:gd name="connsiteY22" fmla="*/ 9745 h 10000"/>
                <a:gd name="connsiteX23" fmla="*/ 5962 w 8810"/>
                <a:gd name="connsiteY23" fmla="*/ 9377 h 10000"/>
                <a:gd name="connsiteX24" fmla="*/ 5691 w 8810"/>
                <a:gd name="connsiteY24" fmla="*/ 8998 h 10000"/>
                <a:gd name="connsiteX25" fmla="*/ 5691 w 8810"/>
                <a:gd name="connsiteY25" fmla="*/ 8742 h 10000"/>
                <a:gd name="connsiteX26" fmla="*/ 5691 w 8810"/>
                <a:gd name="connsiteY26" fmla="*/ 8742 h 10000"/>
                <a:gd name="connsiteX27" fmla="*/ 6148 w 8810"/>
                <a:gd name="connsiteY27" fmla="*/ 9377 h 10000"/>
                <a:gd name="connsiteX28" fmla="*/ 5691 w 8810"/>
                <a:gd name="connsiteY28" fmla="*/ 10000 h 10000"/>
                <a:gd name="connsiteX29" fmla="*/ 5225 w 8810"/>
                <a:gd name="connsiteY29" fmla="*/ 9377 h 10000"/>
                <a:gd name="connsiteX30" fmla="*/ 5691 w 8810"/>
                <a:gd name="connsiteY30" fmla="*/ 8742 h 10000"/>
                <a:gd name="connsiteX31" fmla="*/ 5691 w 8810"/>
                <a:gd name="connsiteY31" fmla="*/ 8998 h 10000"/>
                <a:gd name="connsiteX32" fmla="*/ 2106 w 8810"/>
                <a:gd name="connsiteY32" fmla="*/ 3684 h 10000"/>
                <a:gd name="connsiteX33" fmla="*/ 2106 w 8810"/>
                <a:gd name="connsiteY33" fmla="*/ 3684 h 10000"/>
                <a:gd name="connsiteX34" fmla="*/ 2016 w 8810"/>
                <a:gd name="connsiteY34" fmla="*/ 3375 h 10000"/>
                <a:gd name="connsiteX35" fmla="*/ 1879 w 8810"/>
                <a:gd name="connsiteY35" fmla="*/ 3252 h 10000"/>
                <a:gd name="connsiteX36" fmla="*/ 1879 w 8810"/>
                <a:gd name="connsiteY36" fmla="*/ 3060 h 10000"/>
                <a:gd name="connsiteX37" fmla="*/ 1977 w 8810"/>
                <a:gd name="connsiteY37" fmla="*/ 2883 h 10000"/>
                <a:gd name="connsiteX38" fmla="*/ 1977 w 8810"/>
                <a:gd name="connsiteY38" fmla="*/ 2750 h 10000"/>
                <a:gd name="connsiteX39" fmla="*/ 2158 w 8810"/>
                <a:gd name="connsiteY39" fmla="*/ 2313 h 10000"/>
                <a:gd name="connsiteX40" fmla="*/ 2615 w 8810"/>
                <a:gd name="connsiteY40" fmla="*/ 2883 h 10000"/>
                <a:gd name="connsiteX41" fmla="*/ 2709 w 8810"/>
                <a:gd name="connsiteY41" fmla="*/ 2883 h 10000"/>
                <a:gd name="connsiteX42" fmla="*/ 2799 w 8810"/>
                <a:gd name="connsiteY42" fmla="*/ 3006 h 10000"/>
                <a:gd name="connsiteX43" fmla="*/ 2572 w 8810"/>
                <a:gd name="connsiteY43" fmla="*/ 3816 h 10000"/>
                <a:gd name="connsiteX44" fmla="*/ 2889 w 8810"/>
                <a:gd name="connsiteY44" fmla="*/ 3816 h 10000"/>
                <a:gd name="connsiteX45" fmla="*/ 3076 w 8810"/>
                <a:gd name="connsiteY45" fmla="*/ 2937 h 10000"/>
                <a:gd name="connsiteX46" fmla="*/ 3076 w 8810"/>
                <a:gd name="connsiteY46" fmla="*/ 2937 h 10000"/>
                <a:gd name="connsiteX47" fmla="*/ 3076 w 8810"/>
                <a:gd name="connsiteY47" fmla="*/ 2937 h 10000"/>
                <a:gd name="connsiteX48" fmla="*/ 3076 w 8810"/>
                <a:gd name="connsiteY48" fmla="*/ 2883 h 10000"/>
                <a:gd name="connsiteX49" fmla="*/ 2474 w 8810"/>
                <a:gd name="connsiteY49" fmla="*/ 1935 h 10000"/>
                <a:gd name="connsiteX50" fmla="*/ 2384 w 8810"/>
                <a:gd name="connsiteY50" fmla="*/ 1812 h 10000"/>
                <a:gd name="connsiteX51" fmla="*/ 1700 w 8810"/>
                <a:gd name="connsiteY51" fmla="*/ 2814 h 10000"/>
                <a:gd name="connsiteX52" fmla="*/ 2106 w 8810"/>
                <a:gd name="connsiteY52" fmla="*/ 3684 h 10000"/>
                <a:gd name="connsiteX53" fmla="*/ 8533 w 8810"/>
                <a:gd name="connsiteY53" fmla="*/ 0 h 10000"/>
                <a:gd name="connsiteX54" fmla="*/ 8533 w 8810"/>
                <a:gd name="connsiteY54" fmla="*/ 0 h 10000"/>
                <a:gd name="connsiteX55" fmla="*/ 231 w 8810"/>
                <a:gd name="connsiteY55" fmla="*/ 0 h 10000"/>
                <a:gd name="connsiteX56" fmla="*/ 0 w 8810"/>
                <a:gd name="connsiteY56" fmla="*/ 314 h 10000"/>
                <a:gd name="connsiteX57" fmla="*/ 0 w 8810"/>
                <a:gd name="connsiteY57" fmla="*/ 7932 h 10000"/>
                <a:gd name="connsiteX58" fmla="*/ 231 w 8810"/>
                <a:gd name="connsiteY58" fmla="*/ 8242 h 10000"/>
                <a:gd name="connsiteX59" fmla="*/ 8533 w 8810"/>
                <a:gd name="connsiteY59" fmla="*/ 8242 h 10000"/>
                <a:gd name="connsiteX60" fmla="*/ 8810 w 8810"/>
                <a:gd name="connsiteY60" fmla="*/ 7932 h 10000"/>
                <a:gd name="connsiteX61" fmla="*/ 8810 w 8810"/>
                <a:gd name="connsiteY61" fmla="*/ 314 h 10000"/>
                <a:gd name="connsiteX62" fmla="*/ 8533 w 8810"/>
                <a:gd name="connsiteY62" fmla="*/ 0 h 10000"/>
                <a:gd name="connsiteX63" fmla="*/ 1104 w 8810"/>
                <a:gd name="connsiteY63" fmla="*/ 1503 h 10000"/>
                <a:gd name="connsiteX64" fmla="*/ 1104 w 8810"/>
                <a:gd name="connsiteY64" fmla="*/ 1503 h 10000"/>
                <a:gd name="connsiteX65" fmla="*/ 3675 w 8810"/>
                <a:gd name="connsiteY65" fmla="*/ 1503 h 10000"/>
                <a:gd name="connsiteX66" fmla="*/ 3675 w 8810"/>
                <a:gd name="connsiteY66" fmla="*/ 4995 h 10000"/>
                <a:gd name="connsiteX67" fmla="*/ 3487 w 8810"/>
                <a:gd name="connsiteY67" fmla="*/ 4995 h 10000"/>
                <a:gd name="connsiteX68" fmla="*/ 3487 w 8810"/>
                <a:gd name="connsiteY68" fmla="*/ 4872 h 10000"/>
                <a:gd name="connsiteX69" fmla="*/ 3166 w 8810"/>
                <a:gd name="connsiteY69" fmla="*/ 4317 h 10000"/>
                <a:gd name="connsiteX70" fmla="*/ 2709 w 8810"/>
                <a:gd name="connsiteY70" fmla="*/ 4062 h 10000"/>
                <a:gd name="connsiteX71" fmla="*/ 2384 w 8810"/>
                <a:gd name="connsiteY71" fmla="*/ 4749 h 10000"/>
                <a:gd name="connsiteX72" fmla="*/ 2016 w 8810"/>
                <a:gd name="connsiteY72" fmla="*/ 4062 h 10000"/>
                <a:gd name="connsiteX73" fmla="*/ 1609 w 8810"/>
                <a:gd name="connsiteY73" fmla="*/ 4317 h 10000"/>
                <a:gd name="connsiteX74" fmla="*/ 1242 w 8810"/>
                <a:gd name="connsiteY74" fmla="*/ 4872 h 10000"/>
                <a:gd name="connsiteX75" fmla="*/ 1242 w 8810"/>
                <a:gd name="connsiteY75" fmla="*/ 4995 h 10000"/>
                <a:gd name="connsiteX76" fmla="*/ 1104 w 8810"/>
                <a:gd name="connsiteY76" fmla="*/ 4995 h 10000"/>
                <a:gd name="connsiteX77" fmla="*/ 1104 w 8810"/>
                <a:gd name="connsiteY77" fmla="*/ 1503 h 10000"/>
                <a:gd name="connsiteX78" fmla="*/ 7706 w 8810"/>
                <a:gd name="connsiteY78" fmla="*/ 6498 h 10000"/>
                <a:gd name="connsiteX79" fmla="*/ 7706 w 8810"/>
                <a:gd name="connsiteY79" fmla="*/ 6498 h 10000"/>
                <a:gd name="connsiteX80" fmla="*/ 1104 w 8810"/>
                <a:gd name="connsiteY80" fmla="*/ 6498 h 10000"/>
                <a:gd name="connsiteX81" fmla="*/ 1104 w 8810"/>
                <a:gd name="connsiteY81" fmla="*/ 5997 h 10000"/>
                <a:gd name="connsiteX82" fmla="*/ 7706 w 8810"/>
                <a:gd name="connsiteY82" fmla="*/ 5997 h 10000"/>
                <a:gd name="connsiteX83" fmla="*/ 7706 w 8810"/>
                <a:gd name="connsiteY83" fmla="*/ 6498 h 10000"/>
                <a:gd name="connsiteX84" fmla="*/ 7706 w 8810"/>
                <a:gd name="connsiteY84" fmla="*/ 4995 h 10000"/>
                <a:gd name="connsiteX85" fmla="*/ 7706 w 8810"/>
                <a:gd name="connsiteY85" fmla="*/ 4995 h 10000"/>
                <a:gd name="connsiteX86" fmla="*/ 4588 w 8810"/>
                <a:gd name="connsiteY86" fmla="*/ 4995 h 10000"/>
                <a:gd name="connsiteX87" fmla="*/ 4588 w 8810"/>
                <a:gd name="connsiteY87" fmla="*/ 4494 h 10000"/>
                <a:gd name="connsiteX88" fmla="*/ 7706 w 8810"/>
                <a:gd name="connsiteY88" fmla="*/ 4494 h 10000"/>
                <a:gd name="connsiteX89" fmla="*/ 7706 w 8810"/>
                <a:gd name="connsiteY89" fmla="*/ 4995 h 10000"/>
                <a:gd name="connsiteX90" fmla="*/ 7706 w 8810"/>
                <a:gd name="connsiteY90" fmla="*/ 3502 h 10000"/>
                <a:gd name="connsiteX91" fmla="*/ 7706 w 8810"/>
                <a:gd name="connsiteY91" fmla="*/ 3502 h 10000"/>
                <a:gd name="connsiteX92" fmla="*/ 4588 w 8810"/>
                <a:gd name="connsiteY92" fmla="*/ 3502 h 10000"/>
                <a:gd name="connsiteX93" fmla="*/ 4588 w 8810"/>
                <a:gd name="connsiteY93" fmla="*/ 3006 h 10000"/>
                <a:gd name="connsiteX94" fmla="*/ 7706 w 8810"/>
                <a:gd name="connsiteY94" fmla="*/ 3006 h 10000"/>
                <a:gd name="connsiteX95" fmla="*/ 7706 w 8810"/>
                <a:gd name="connsiteY95" fmla="*/ 3502 h 10000"/>
                <a:gd name="connsiteX96" fmla="*/ 7706 w 8810"/>
                <a:gd name="connsiteY96" fmla="*/ 2004 h 10000"/>
                <a:gd name="connsiteX97" fmla="*/ 7706 w 8810"/>
                <a:gd name="connsiteY97" fmla="*/ 2004 h 10000"/>
                <a:gd name="connsiteX98" fmla="*/ 4588 w 8810"/>
                <a:gd name="connsiteY98" fmla="*/ 2004 h 10000"/>
                <a:gd name="connsiteX99" fmla="*/ 4588 w 8810"/>
                <a:gd name="connsiteY99" fmla="*/ 1503 h 10000"/>
                <a:gd name="connsiteX100" fmla="*/ 7706 w 8810"/>
                <a:gd name="connsiteY100" fmla="*/ 1503 h 10000"/>
                <a:gd name="connsiteX101" fmla="*/ 7706 w 8810"/>
                <a:gd name="connsiteY101" fmla="*/ 2004 h 10000"/>
                <a:gd name="connsiteX0" fmla="*/ 3541 w 10000"/>
                <a:gd name="connsiteY0" fmla="*/ 8742 h 10000"/>
                <a:gd name="connsiteX1" fmla="*/ 4060 w 10000"/>
                <a:gd name="connsiteY1" fmla="*/ 9377 h 10000"/>
                <a:gd name="connsiteX2" fmla="*/ 3541 w 10000"/>
                <a:gd name="connsiteY2" fmla="*/ 10000 h 10000"/>
                <a:gd name="connsiteX3" fmla="*/ 3022 w 10000"/>
                <a:gd name="connsiteY3" fmla="*/ 9377 h 10000"/>
                <a:gd name="connsiteX4" fmla="*/ 3541 w 10000"/>
                <a:gd name="connsiteY4" fmla="*/ 8742 h 10000"/>
                <a:gd name="connsiteX5" fmla="*/ 4993 w 10000"/>
                <a:gd name="connsiteY5" fmla="*/ 8998 h 10000"/>
                <a:gd name="connsiteX6" fmla="*/ 4993 w 10000"/>
                <a:gd name="connsiteY6" fmla="*/ 8998 h 10000"/>
                <a:gd name="connsiteX7" fmla="*/ 4688 w 10000"/>
                <a:gd name="connsiteY7" fmla="*/ 9377 h 10000"/>
                <a:gd name="connsiteX8" fmla="*/ 4993 w 10000"/>
                <a:gd name="connsiteY8" fmla="*/ 9745 h 10000"/>
                <a:gd name="connsiteX9" fmla="*/ 5309 w 10000"/>
                <a:gd name="connsiteY9" fmla="*/ 9377 h 10000"/>
                <a:gd name="connsiteX10" fmla="*/ 4993 w 10000"/>
                <a:gd name="connsiteY10" fmla="*/ 8998 h 10000"/>
                <a:gd name="connsiteX11" fmla="*/ 4993 w 10000"/>
                <a:gd name="connsiteY11" fmla="*/ 8742 h 10000"/>
                <a:gd name="connsiteX12" fmla="*/ 4993 w 10000"/>
                <a:gd name="connsiteY12" fmla="*/ 8742 h 10000"/>
                <a:gd name="connsiteX13" fmla="*/ 5514 w 10000"/>
                <a:gd name="connsiteY13" fmla="*/ 9377 h 10000"/>
                <a:gd name="connsiteX14" fmla="*/ 4993 w 10000"/>
                <a:gd name="connsiteY14" fmla="*/ 10000 h 10000"/>
                <a:gd name="connsiteX15" fmla="*/ 4478 w 10000"/>
                <a:gd name="connsiteY15" fmla="*/ 9377 h 10000"/>
                <a:gd name="connsiteX16" fmla="*/ 4993 w 10000"/>
                <a:gd name="connsiteY16" fmla="*/ 8742 h 10000"/>
                <a:gd name="connsiteX17" fmla="*/ 4993 w 10000"/>
                <a:gd name="connsiteY17" fmla="*/ 8998 h 10000"/>
                <a:gd name="connsiteX18" fmla="*/ 6460 w 10000"/>
                <a:gd name="connsiteY18" fmla="*/ 8998 h 10000"/>
                <a:gd name="connsiteX19" fmla="*/ 6460 w 10000"/>
                <a:gd name="connsiteY19" fmla="*/ 8998 h 10000"/>
                <a:gd name="connsiteX20" fmla="*/ 6144 w 10000"/>
                <a:gd name="connsiteY20" fmla="*/ 9377 h 10000"/>
                <a:gd name="connsiteX21" fmla="*/ 6460 w 10000"/>
                <a:gd name="connsiteY21" fmla="*/ 9745 h 10000"/>
                <a:gd name="connsiteX22" fmla="*/ 6767 w 10000"/>
                <a:gd name="connsiteY22" fmla="*/ 9377 h 10000"/>
                <a:gd name="connsiteX23" fmla="*/ 6460 w 10000"/>
                <a:gd name="connsiteY23" fmla="*/ 8998 h 10000"/>
                <a:gd name="connsiteX24" fmla="*/ 6460 w 10000"/>
                <a:gd name="connsiteY24" fmla="*/ 8742 h 10000"/>
                <a:gd name="connsiteX25" fmla="*/ 6460 w 10000"/>
                <a:gd name="connsiteY25" fmla="*/ 8742 h 10000"/>
                <a:gd name="connsiteX26" fmla="*/ 6978 w 10000"/>
                <a:gd name="connsiteY26" fmla="*/ 9377 h 10000"/>
                <a:gd name="connsiteX27" fmla="*/ 6460 w 10000"/>
                <a:gd name="connsiteY27" fmla="*/ 10000 h 10000"/>
                <a:gd name="connsiteX28" fmla="*/ 5931 w 10000"/>
                <a:gd name="connsiteY28" fmla="*/ 9377 h 10000"/>
                <a:gd name="connsiteX29" fmla="*/ 6460 w 10000"/>
                <a:gd name="connsiteY29" fmla="*/ 8742 h 10000"/>
                <a:gd name="connsiteX30" fmla="*/ 6460 w 10000"/>
                <a:gd name="connsiteY30" fmla="*/ 8998 h 10000"/>
                <a:gd name="connsiteX31" fmla="*/ 2390 w 10000"/>
                <a:gd name="connsiteY31" fmla="*/ 3684 h 10000"/>
                <a:gd name="connsiteX32" fmla="*/ 2390 w 10000"/>
                <a:gd name="connsiteY32" fmla="*/ 3684 h 10000"/>
                <a:gd name="connsiteX33" fmla="*/ 2288 w 10000"/>
                <a:gd name="connsiteY33" fmla="*/ 3375 h 10000"/>
                <a:gd name="connsiteX34" fmla="*/ 2133 w 10000"/>
                <a:gd name="connsiteY34" fmla="*/ 3252 h 10000"/>
                <a:gd name="connsiteX35" fmla="*/ 2133 w 10000"/>
                <a:gd name="connsiteY35" fmla="*/ 3060 h 10000"/>
                <a:gd name="connsiteX36" fmla="*/ 2244 w 10000"/>
                <a:gd name="connsiteY36" fmla="*/ 2883 h 10000"/>
                <a:gd name="connsiteX37" fmla="*/ 2244 w 10000"/>
                <a:gd name="connsiteY37" fmla="*/ 2750 h 10000"/>
                <a:gd name="connsiteX38" fmla="*/ 2449 w 10000"/>
                <a:gd name="connsiteY38" fmla="*/ 2313 h 10000"/>
                <a:gd name="connsiteX39" fmla="*/ 2968 w 10000"/>
                <a:gd name="connsiteY39" fmla="*/ 2883 h 10000"/>
                <a:gd name="connsiteX40" fmla="*/ 3075 w 10000"/>
                <a:gd name="connsiteY40" fmla="*/ 2883 h 10000"/>
                <a:gd name="connsiteX41" fmla="*/ 3177 w 10000"/>
                <a:gd name="connsiteY41" fmla="*/ 3006 h 10000"/>
                <a:gd name="connsiteX42" fmla="*/ 2919 w 10000"/>
                <a:gd name="connsiteY42" fmla="*/ 3816 h 10000"/>
                <a:gd name="connsiteX43" fmla="*/ 3279 w 10000"/>
                <a:gd name="connsiteY43" fmla="*/ 3816 h 10000"/>
                <a:gd name="connsiteX44" fmla="*/ 3491 w 10000"/>
                <a:gd name="connsiteY44" fmla="*/ 2937 h 10000"/>
                <a:gd name="connsiteX45" fmla="*/ 3491 w 10000"/>
                <a:gd name="connsiteY45" fmla="*/ 2937 h 10000"/>
                <a:gd name="connsiteX46" fmla="*/ 3491 w 10000"/>
                <a:gd name="connsiteY46" fmla="*/ 2937 h 10000"/>
                <a:gd name="connsiteX47" fmla="*/ 3491 w 10000"/>
                <a:gd name="connsiteY47" fmla="*/ 2883 h 10000"/>
                <a:gd name="connsiteX48" fmla="*/ 2808 w 10000"/>
                <a:gd name="connsiteY48" fmla="*/ 1935 h 10000"/>
                <a:gd name="connsiteX49" fmla="*/ 2706 w 10000"/>
                <a:gd name="connsiteY49" fmla="*/ 1812 h 10000"/>
                <a:gd name="connsiteX50" fmla="*/ 1930 w 10000"/>
                <a:gd name="connsiteY50" fmla="*/ 2814 h 10000"/>
                <a:gd name="connsiteX51" fmla="*/ 2390 w 10000"/>
                <a:gd name="connsiteY51" fmla="*/ 3684 h 10000"/>
                <a:gd name="connsiteX52" fmla="*/ 9686 w 10000"/>
                <a:gd name="connsiteY52" fmla="*/ 0 h 10000"/>
                <a:gd name="connsiteX53" fmla="*/ 9686 w 10000"/>
                <a:gd name="connsiteY53" fmla="*/ 0 h 10000"/>
                <a:gd name="connsiteX54" fmla="*/ 262 w 10000"/>
                <a:gd name="connsiteY54" fmla="*/ 0 h 10000"/>
                <a:gd name="connsiteX55" fmla="*/ 0 w 10000"/>
                <a:gd name="connsiteY55" fmla="*/ 314 h 10000"/>
                <a:gd name="connsiteX56" fmla="*/ 0 w 10000"/>
                <a:gd name="connsiteY56" fmla="*/ 7932 h 10000"/>
                <a:gd name="connsiteX57" fmla="*/ 262 w 10000"/>
                <a:gd name="connsiteY57" fmla="*/ 8242 h 10000"/>
                <a:gd name="connsiteX58" fmla="*/ 9686 w 10000"/>
                <a:gd name="connsiteY58" fmla="*/ 8242 h 10000"/>
                <a:gd name="connsiteX59" fmla="*/ 10000 w 10000"/>
                <a:gd name="connsiteY59" fmla="*/ 7932 h 10000"/>
                <a:gd name="connsiteX60" fmla="*/ 10000 w 10000"/>
                <a:gd name="connsiteY60" fmla="*/ 314 h 10000"/>
                <a:gd name="connsiteX61" fmla="*/ 9686 w 10000"/>
                <a:gd name="connsiteY61" fmla="*/ 0 h 10000"/>
                <a:gd name="connsiteX62" fmla="*/ 1253 w 10000"/>
                <a:gd name="connsiteY62" fmla="*/ 1503 h 10000"/>
                <a:gd name="connsiteX63" fmla="*/ 1253 w 10000"/>
                <a:gd name="connsiteY63" fmla="*/ 1503 h 10000"/>
                <a:gd name="connsiteX64" fmla="*/ 4171 w 10000"/>
                <a:gd name="connsiteY64" fmla="*/ 1503 h 10000"/>
                <a:gd name="connsiteX65" fmla="*/ 4171 w 10000"/>
                <a:gd name="connsiteY65" fmla="*/ 4995 h 10000"/>
                <a:gd name="connsiteX66" fmla="*/ 3958 w 10000"/>
                <a:gd name="connsiteY66" fmla="*/ 4995 h 10000"/>
                <a:gd name="connsiteX67" fmla="*/ 3958 w 10000"/>
                <a:gd name="connsiteY67" fmla="*/ 4872 h 10000"/>
                <a:gd name="connsiteX68" fmla="*/ 3594 w 10000"/>
                <a:gd name="connsiteY68" fmla="*/ 4317 h 10000"/>
                <a:gd name="connsiteX69" fmla="*/ 3075 w 10000"/>
                <a:gd name="connsiteY69" fmla="*/ 4062 h 10000"/>
                <a:gd name="connsiteX70" fmla="*/ 2706 w 10000"/>
                <a:gd name="connsiteY70" fmla="*/ 4749 h 10000"/>
                <a:gd name="connsiteX71" fmla="*/ 2288 w 10000"/>
                <a:gd name="connsiteY71" fmla="*/ 4062 h 10000"/>
                <a:gd name="connsiteX72" fmla="*/ 1826 w 10000"/>
                <a:gd name="connsiteY72" fmla="*/ 4317 h 10000"/>
                <a:gd name="connsiteX73" fmla="*/ 1410 w 10000"/>
                <a:gd name="connsiteY73" fmla="*/ 4872 h 10000"/>
                <a:gd name="connsiteX74" fmla="*/ 1410 w 10000"/>
                <a:gd name="connsiteY74" fmla="*/ 4995 h 10000"/>
                <a:gd name="connsiteX75" fmla="*/ 1253 w 10000"/>
                <a:gd name="connsiteY75" fmla="*/ 4995 h 10000"/>
                <a:gd name="connsiteX76" fmla="*/ 1253 w 10000"/>
                <a:gd name="connsiteY76" fmla="*/ 1503 h 10000"/>
                <a:gd name="connsiteX77" fmla="*/ 8747 w 10000"/>
                <a:gd name="connsiteY77" fmla="*/ 6498 h 10000"/>
                <a:gd name="connsiteX78" fmla="*/ 8747 w 10000"/>
                <a:gd name="connsiteY78" fmla="*/ 6498 h 10000"/>
                <a:gd name="connsiteX79" fmla="*/ 1253 w 10000"/>
                <a:gd name="connsiteY79" fmla="*/ 6498 h 10000"/>
                <a:gd name="connsiteX80" fmla="*/ 1253 w 10000"/>
                <a:gd name="connsiteY80" fmla="*/ 5997 h 10000"/>
                <a:gd name="connsiteX81" fmla="*/ 8747 w 10000"/>
                <a:gd name="connsiteY81" fmla="*/ 5997 h 10000"/>
                <a:gd name="connsiteX82" fmla="*/ 8747 w 10000"/>
                <a:gd name="connsiteY82" fmla="*/ 6498 h 10000"/>
                <a:gd name="connsiteX83" fmla="*/ 8747 w 10000"/>
                <a:gd name="connsiteY83" fmla="*/ 4995 h 10000"/>
                <a:gd name="connsiteX84" fmla="*/ 8747 w 10000"/>
                <a:gd name="connsiteY84" fmla="*/ 4995 h 10000"/>
                <a:gd name="connsiteX85" fmla="*/ 5208 w 10000"/>
                <a:gd name="connsiteY85" fmla="*/ 4995 h 10000"/>
                <a:gd name="connsiteX86" fmla="*/ 5208 w 10000"/>
                <a:gd name="connsiteY86" fmla="*/ 4494 h 10000"/>
                <a:gd name="connsiteX87" fmla="*/ 8747 w 10000"/>
                <a:gd name="connsiteY87" fmla="*/ 4494 h 10000"/>
                <a:gd name="connsiteX88" fmla="*/ 8747 w 10000"/>
                <a:gd name="connsiteY88" fmla="*/ 4995 h 10000"/>
                <a:gd name="connsiteX89" fmla="*/ 8747 w 10000"/>
                <a:gd name="connsiteY89" fmla="*/ 3502 h 10000"/>
                <a:gd name="connsiteX90" fmla="*/ 8747 w 10000"/>
                <a:gd name="connsiteY90" fmla="*/ 3502 h 10000"/>
                <a:gd name="connsiteX91" fmla="*/ 5208 w 10000"/>
                <a:gd name="connsiteY91" fmla="*/ 3502 h 10000"/>
                <a:gd name="connsiteX92" fmla="*/ 5208 w 10000"/>
                <a:gd name="connsiteY92" fmla="*/ 3006 h 10000"/>
                <a:gd name="connsiteX93" fmla="*/ 8747 w 10000"/>
                <a:gd name="connsiteY93" fmla="*/ 3006 h 10000"/>
                <a:gd name="connsiteX94" fmla="*/ 8747 w 10000"/>
                <a:gd name="connsiteY94" fmla="*/ 3502 h 10000"/>
                <a:gd name="connsiteX95" fmla="*/ 8747 w 10000"/>
                <a:gd name="connsiteY95" fmla="*/ 2004 h 10000"/>
                <a:gd name="connsiteX96" fmla="*/ 8747 w 10000"/>
                <a:gd name="connsiteY96" fmla="*/ 2004 h 10000"/>
                <a:gd name="connsiteX97" fmla="*/ 5208 w 10000"/>
                <a:gd name="connsiteY97" fmla="*/ 2004 h 10000"/>
                <a:gd name="connsiteX98" fmla="*/ 5208 w 10000"/>
                <a:gd name="connsiteY98" fmla="*/ 1503 h 10000"/>
                <a:gd name="connsiteX99" fmla="*/ 8747 w 10000"/>
                <a:gd name="connsiteY99" fmla="*/ 1503 h 10000"/>
                <a:gd name="connsiteX100" fmla="*/ 8747 w 10000"/>
                <a:gd name="connsiteY100" fmla="*/ 2004 h 10000"/>
                <a:gd name="connsiteX0" fmla="*/ 3541 w 10000"/>
                <a:gd name="connsiteY0" fmla="*/ 8742 h 10000"/>
                <a:gd name="connsiteX1" fmla="*/ 4060 w 10000"/>
                <a:gd name="connsiteY1" fmla="*/ 9377 h 10000"/>
                <a:gd name="connsiteX2" fmla="*/ 3022 w 10000"/>
                <a:gd name="connsiteY2" fmla="*/ 9377 h 10000"/>
                <a:gd name="connsiteX3" fmla="*/ 3541 w 10000"/>
                <a:gd name="connsiteY3" fmla="*/ 8742 h 10000"/>
                <a:gd name="connsiteX4" fmla="*/ 4993 w 10000"/>
                <a:gd name="connsiteY4" fmla="*/ 8998 h 10000"/>
                <a:gd name="connsiteX5" fmla="*/ 4993 w 10000"/>
                <a:gd name="connsiteY5" fmla="*/ 8998 h 10000"/>
                <a:gd name="connsiteX6" fmla="*/ 4688 w 10000"/>
                <a:gd name="connsiteY6" fmla="*/ 9377 h 10000"/>
                <a:gd name="connsiteX7" fmla="*/ 4993 w 10000"/>
                <a:gd name="connsiteY7" fmla="*/ 9745 h 10000"/>
                <a:gd name="connsiteX8" fmla="*/ 5309 w 10000"/>
                <a:gd name="connsiteY8" fmla="*/ 9377 h 10000"/>
                <a:gd name="connsiteX9" fmla="*/ 4993 w 10000"/>
                <a:gd name="connsiteY9" fmla="*/ 8998 h 10000"/>
                <a:gd name="connsiteX10" fmla="*/ 4993 w 10000"/>
                <a:gd name="connsiteY10" fmla="*/ 8742 h 10000"/>
                <a:gd name="connsiteX11" fmla="*/ 4993 w 10000"/>
                <a:gd name="connsiteY11" fmla="*/ 8742 h 10000"/>
                <a:gd name="connsiteX12" fmla="*/ 5514 w 10000"/>
                <a:gd name="connsiteY12" fmla="*/ 9377 h 10000"/>
                <a:gd name="connsiteX13" fmla="*/ 4993 w 10000"/>
                <a:gd name="connsiteY13" fmla="*/ 10000 h 10000"/>
                <a:gd name="connsiteX14" fmla="*/ 4478 w 10000"/>
                <a:gd name="connsiteY14" fmla="*/ 9377 h 10000"/>
                <a:gd name="connsiteX15" fmla="*/ 4993 w 10000"/>
                <a:gd name="connsiteY15" fmla="*/ 8742 h 10000"/>
                <a:gd name="connsiteX16" fmla="*/ 4993 w 10000"/>
                <a:gd name="connsiteY16" fmla="*/ 8998 h 10000"/>
                <a:gd name="connsiteX17" fmla="*/ 6460 w 10000"/>
                <a:gd name="connsiteY17" fmla="*/ 8998 h 10000"/>
                <a:gd name="connsiteX18" fmla="*/ 6460 w 10000"/>
                <a:gd name="connsiteY18" fmla="*/ 8998 h 10000"/>
                <a:gd name="connsiteX19" fmla="*/ 6144 w 10000"/>
                <a:gd name="connsiteY19" fmla="*/ 9377 h 10000"/>
                <a:gd name="connsiteX20" fmla="*/ 6460 w 10000"/>
                <a:gd name="connsiteY20" fmla="*/ 9745 h 10000"/>
                <a:gd name="connsiteX21" fmla="*/ 6767 w 10000"/>
                <a:gd name="connsiteY21" fmla="*/ 9377 h 10000"/>
                <a:gd name="connsiteX22" fmla="*/ 6460 w 10000"/>
                <a:gd name="connsiteY22" fmla="*/ 8998 h 10000"/>
                <a:gd name="connsiteX23" fmla="*/ 6460 w 10000"/>
                <a:gd name="connsiteY23" fmla="*/ 8742 h 10000"/>
                <a:gd name="connsiteX24" fmla="*/ 6460 w 10000"/>
                <a:gd name="connsiteY24" fmla="*/ 8742 h 10000"/>
                <a:gd name="connsiteX25" fmla="*/ 6978 w 10000"/>
                <a:gd name="connsiteY25" fmla="*/ 9377 h 10000"/>
                <a:gd name="connsiteX26" fmla="*/ 6460 w 10000"/>
                <a:gd name="connsiteY26" fmla="*/ 10000 h 10000"/>
                <a:gd name="connsiteX27" fmla="*/ 5931 w 10000"/>
                <a:gd name="connsiteY27" fmla="*/ 9377 h 10000"/>
                <a:gd name="connsiteX28" fmla="*/ 6460 w 10000"/>
                <a:gd name="connsiteY28" fmla="*/ 8742 h 10000"/>
                <a:gd name="connsiteX29" fmla="*/ 6460 w 10000"/>
                <a:gd name="connsiteY29" fmla="*/ 8998 h 10000"/>
                <a:gd name="connsiteX30" fmla="*/ 2390 w 10000"/>
                <a:gd name="connsiteY30" fmla="*/ 3684 h 10000"/>
                <a:gd name="connsiteX31" fmla="*/ 2390 w 10000"/>
                <a:gd name="connsiteY31" fmla="*/ 3684 h 10000"/>
                <a:gd name="connsiteX32" fmla="*/ 2288 w 10000"/>
                <a:gd name="connsiteY32" fmla="*/ 3375 h 10000"/>
                <a:gd name="connsiteX33" fmla="*/ 2133 w 10000"/>
                <a:gd name="connsiteY33" fmla="*/ 3252 h 10000"/>
                <a:gd name="connsiteX34" fmla="*/ 2133 w 10000"/>
                <a:gd name="connsiteY34" fmla="*/ 3060 h 10000"/>
                <a:gd name="connsiteX35" fmla="*/ 2244 w 10000"/>
                <a:gd name="connsiteY35" fmla="*/ 2883 h 10000"/>
                <a:gd name="connsiteX36" fmla="*/ 2244 w 10000"/>
                <a:gd name="connsiteY36" fmla="*/ 2750 h 10000"/>
                <a:gd name="connsiteX37" fmla="*/ 2449 w 10000"/>
                <a:gd name="connsiteY37" fmla="*/ 2313 h 10000"/>
                <a:gd name="connsiteX38" fmla="*/ 2968 w 10000"/>
                <a:gd name="connsiteY38" fmla="*/ 2883 h 10000"/>
                <a:gd name="connsiteX39" fmla="*/ 3075 w 10000"/>
                <a:gd name="connsiteY39" fmla="*/ 2883 h 10000"/>
                <a:gd name="connsiteX40" fmla="*/ 3177 w 10000"/>
                <a:gd name="connsiteY40" fmla="*/ 3006 h 10000"/>
                <a:gd name="connsiteX41" fmla="*/ 2919 w 10000"/>
                <a:gd name="connsiteY41" fmla="*/ 3816 h 10000"/>
                <a:gd name="connsiteX42" fmla="*/ 3279 w 10000"/>
                <a:gd name="connsiteY42" fmla="*/ 3816 h 10000"/>
                <a:gd name="connsiteX43" fmla="*/ 3491 w 10000"/>
                <a:gd name="connsiteY43" fmla="*/ 2937 h 10000"/>
                <a:gd name="connsiteX44" fmla="*/ 3491 w 10000"/>
                <a:gd name="connsiteY44" fmla="*/ 2937 h 10000"/>
                <a:gd name="connsiteX45" fmla="*/ 3491 w 10000"/>
                <a:gd name="connsiteY45" fmla="*/ 2937 h 10000"/>
                <a:gd name="connsiteX46" fmla="*/ 3491 w 10000"/>
                <a:gd name="connsiteY46" fmla="*/ 2883 h 10000"/>
                <a:gd name="connsiteX47" fmla="*/ 2808 w 10000"/>
                <a:gd name="connsiteY47" fmla="*/ 1935 h 10000"/>
                <a:gd name="connsiteX48" fmla="*/ 2706 w 10000"/>
                <a:gd name="connsiteY48" fmla="*/ 1812 h 10000"/>
                <a:gd name="connsiteX49" fmla="*/ 1930 w 10000"/>
                <a:gd name="connsiteY49" fmla="*/ 2814 h 10000"/>
                <a:gd name="connsiteX50" fmla="*/ 2390 w 10000"/>
                <a:gd name="connsiteY50" fmla="*/ 3684 h 10000"/>
                <a:gd name="connsiteX51" fmla="*/ 9686 w 10000"/>
                <a:gd name="connsiteY51" fmla="*/ 0 h 10000"/>
                <a:gd name="connsiteX52" fmla="*/ 9686 w 10000"/>
                <a:gd name="connsiteY52" fmla="*/ 0 h 10000"/>
                <a:gd name="connsiteX53" fmla="*/ 262 w 10000"/>
                <a:gd name="connsiteY53" fmla="*/ 0 h 10000"/>
                <a:gd name="connsiteX54" fmla="*/ 0 w 10000"/>
                <a:gd name="connsiteY54" fmla="*/ 314 h 10000"/>
                <a:gd name="connsiteX55" fmla="*/ 0 w 10000"/>
                <a:gd name="connsiteY55" fmla="*/ 7932 h 10000"/>
                <a:gd name="connsiteX56" fmla="*/ 262 w 10000"/>
                <a:gd name="connsiteY56" fmla="*/ 8242 h 10000"/>
                <a:gd name="connsiteX57" fmla="*/ 9686 w 10000"/>
                <a:gd name="connsiteY57" fmla="*/ 8242 h 10000"/>
                <a:gd name="connsiteX58" fmla="*/ 10000 w 10000"/>
                <a:gd name="connsiteY58" fmla="*/ 7932 h 10000"/>
                <a:gd name="connsiteX59" fmla="*/ 10000 w 10000"/>
                <a:gd name="connsiteY59" fmla="*/ 314 h 10000"/>
                <a:gd name="connsiteX60" fmla="*/ 9686 w 10000"/>
                <a:gd name="connsiteY60" fmla="*/ 0 h 10000"/>
                <a:gd name="connsiteX61" fmla="*/ 1253 w 10000"/>
                <a:gd name="connsiteY61" fmla="*/ 1503 h 10000"/>
                <a:gd name="connsiteX62" fmla="*/ 1253 w 10000"/>
                <a:gd name="connsiteY62" fmla="*/ 1503 h 10000"/>
                <a:gd name="connsiteX63" fmla="*/ 4171 w 10000"/>
                <a:gd name="connsiteY63" fmla="*/ 1503 h 10000"/>
                <a:gd name="connsiteX64" fmla="*/ 4171 w 10000"/>
                <a:gd name="connsiteY64" fmla="*/ 4995 h 10000"/>
                <a:gd name="connsiteX65" fmla="*/ 3958 w 10000"/>
                <a:gd name="connsiteY65" fmla="*/ 4995 h 10000"/>
                <a:gd name="connsiteX66" fmla="*/ 3958 w 10000"/>
                <a:gd name="connsiteY66" fmla="*/ 4872 h 10000"/>
                <a:gd name="connsiteX67" fmla="*/ 3594 w 10000"/>
                <a:gd name="connsiteY67" fmla="*/ 4317 h 10000"/>
                <a:gd name="connsiteX68" fmla="*/ 3075 w 10000"/>
                <a:gd name="connsiteY68" fmla="*/ 4062 h 10000"/>
                <a:gd name="connsiteX69" fmla="*/ 2706 w 10000"/>
                <a:gd name="connsiteY69" fmla="*/ 4749 h 10000"/>
                <a:gd name="connsiteX70" fmla="*/ 2288 w 10000"/>
                <a:gd name="connsiteY70" fmla="*/ 4062 h 10000"/>
                <a:gd name="connsiteX71" fmla="*/ 1826 w 10000"/>
                <a:gd name="connsiteY71" fmla="*/ 4317 h 10000"/>
                <a:gd name="connsiteX72" fmla="*/ 1410 w 10000"/>
                <a:gd name="connsiteY72" fmla="*/ 4872 h 10000"/>
                <a:gd name="connsiteX73" fmla="*/ 1410 w 10000"/>
                <a:gd name="connsiteY73" fmla="*/ 4995 h 10000"/>
                <a:gd name="connsiteX74" fmla="*/ 1253 w 10000"/>
                <a:gd name="connsiteY74" fmla="*/ 4995 h 10000"/>
                <a:gd name="connsiteX75" fmla="*/ 1253 w 10000"/>
                <a:gd name="connsiteY75" fmla="*/ 1503 h 10000"/>
                <a:gd name="connsiteX76" fmla="*/ 8747 w 10000"/>
                <a:gd name="connsiteY76" fmla="*/ 6498 h 10000"/>
                <a:gd name="connsiteX77" fmla="*/ 8747 w 10000"/>
                <a:gd name="connsiteY77" fmla="*/ 6498 h 10000"/>
                <a:gd name="connsiteX78" fmla="*/ 1253 w 10000"/>
                <a:gd name="connsiteY78" fmla="*/ 6498 h 10000"/>
                <a:gd name="connsiteX79" fmla="*/ 1253 w 10000"/>
                <a:gd name="connsiteY79" fmla="*/ 5997 h 10000"/>
                <a:gd name="connsiteX80" fmla="*/ 8747 w 10000"/>
                <a:gd name="connsiteY80" fmla="*/ 5997 h 10000"/>
                <a:gd name="connsiteX81" fmla="*/ 8747 w 10000"/>
                <a:gd name="connsiteY81" fmla="*/ 6498 h 10000"/>
                <a:gd name="connsiteX82" fmla="*/ 8747 w 10000"/>
                <a:gd name="connsiteY82" fmla="*/ 4995 h 10000"/>
                <a:gd name="connsiteX83" fmla="*/ 8747 w 10000"/>
                <a:gd name="connsiteY83" fmla="*/ 4995 h 10000"/>
                <a:gd name="connsiteX84" fmla="*/ 5208 w 10000"/>
                <a:gd name="connsiteY84" fmla="*/ 4995 h 10000"/>
                <a:gd name="connsiteX85" fmla="*/ 5208 w 10000"/>
                <a:gd name="connsiteY85" fmla="*/ 4494 h 10000"/>
                <a:gd name="connsiteX86" fmla="*/ 8747 w 10000"/>
                <a:gd name="connsiteY86" fmla="*/ 4494 h 10000"/>
                <a:gd name="connsiteX87" fmla="*/ 8747 w 10000"/>
                <a:gd name="connsiteY87" fmla="*/ 4995 h 10000"/>
                <a:gd name="connsiteX88" fmla="*/ 8747 w 10000"/>
                <a:gd name="connsiteY88" fmla="*/ 3502 h 10000"/>
                <a:gd name="connsiteX89" fmla="*/ 8747 w 10000"/>
                <a:gd name="connsiteY89" fmla="*/ 3502 h 10000"/>
                <a:gd name="connsiteX90" fmla="*/ 5208 w 10000"/>
                <a:gd name="connsiteY90" fmla="*/ 3502 h 10000"/>
                <a:gd name="connsiteX91" fmla="*/ 5208 w 10000"/>
                <a:gd name="connsiteY91" fmla="*/ 3006 h 10000"/>
                <a:gd name="connsiteX92" fmla="*/ 8747 w 10000"/>
                <a:gd name="connsiteY92" fmla="*/ 3006 h 10000"/>
                <a:gd name="connsiteX93" fmla="*/ 8747 w 10000"/>
                <a:gd name="connsiteY93" fmla="*/ 3502 h 10000"/>
                <a:gd name="connsiteX94" fmla="*/ 8747 w 10000"/>
                <a:gd name="connsiteY94" fmla="*/ 2004 h 10000"/>
                <a:gd name="connsiteX95" fmla="*/ 8747 w 10000"/>
                <a:gd name="connsiteY95" fmla="*/ 2004 h 10000"/>
                <a:gd name="connsiteX96" fmla="*/ 5208 w 10000"/>
                <a:gd name="connsiteY96" fmla="*/ 2004 h 10000"/>
                <a:gd name="connsiteX97" fmla="*/ 5208 w 10000"/>
                <a:gd name="connsiteY97" fmla="*/ 1503 h 10000"/>
                <a:gd name="connsiteX98" fmla="*/ 8747 w 10000"/>
                <a:gd name="connsiteY98" fmla="*/ 1503 h 10000"/>
                <a:gd name="connsiteX99" fmla="*/ 8747 w 10000"/>
                <a:gd name="connsiteY99" fmla="*/ 2004 h 10000"/>
                <a:gd name="connsiteX0" fmla="*/ 3541 w 10000"/>
                <a:gd name="connsiteY0" fmla="*/ 8742 h 10000"/>
                <a:gd name="connsiteX1" fmla="*/ 3022 w 10000"/>
                <a:gd name="connsiteY1" fmla="*/ 9377 h 10000"/>
                <a:gd name="connsiteX2" fmla="*/ 3541 w 10000"/>
                <a:gd name="connsiteY2" fmla="*/ 8742 h 10000"/>
                <a:gd name="connsiteX3" fmla="*/ 4993 w 10000"/>
                <a:gd name="connsiteY3" fmla="*/ 8998 h 10000"/>
                <a:gd name="connsiteX4" fmla="*/ 4993 w 10000"/>
                <a:gd name="connsiteY4" fmla="*/ 8998 h 10000"/>
                <a:gd name="connsiteX5" fmla="*/ 4688 w 10000"/>
                <a:gd name="connsiteY5" fmla="*/ 9377 h 10000"/>
                <a:gd name="connsiteX6" fmla="*/ 4993 w 10000"/>
                <a:gd name="connsiteY6" fmla="*/ 9745 h 10000"/>
                <a:gd name="connsiteX7" fmla="*/ 5309 w 10000"/>
                <a:gd name="connsiteY7" fmla="*/ 9377 h 10000"/>
                <a:gd name="connsiteX8" fmla="*/ 4993 w 10000"/>
                <a:gd name="connsiteY8" fmla="*/ 8998 h 10000"/>
                <a:gd name="connsiteX9" fmla="*/ 4993 w 10000"/>
                <a:gd name="connsiteY9" fmla="*/ 8742 h 10000"/>
                <a:gd name="connsiteX10" fmla="*/ 4993 w 10000"/>
                <a:gd name="connsiteY10" fmla="*/ 8742 h 10000"/>
                <a:gd name="connsiteX11" fmla="*/ 5514 w 10000"/>
                <a:gd name="connsiteY11" fmla="*/ 9377 h 10000"/>
                <a:gd name="connsiteX12" fmla="*/ 4993 w 10000"/>
                <a:gd name="connsiteY12" fmla="*/ 10000 h 10000"/>
                <a:gd name="connsiteX13" fmla="*/ 4478 w 10000"/>
                <a:gd name="connsiteY13" fmla="*/ 9377 h 10000"/>
                <a:gd name="connsiteX14" fmla="*/ 4993 w 10000"/>
                <a:gd name="connsiteY14" fmla="*/ 8742 h 10000"/>
                <a:gd name="connsiteX15" fmla="*/ 4993 w 10000"/>
                <a:gd name="connsiteY15" fmla="*/ 8998 h 10000"/>
                <a:gd name="connsiteX16" fmla="*/ 6460 w 10000"/>
                <a:gd name="connsiteY16" fmla="*/ 8998 h 10000"/>
                <a:gd name="connsiteX17" fmla="*/ 6460 w 10000"/>
                <a:gd name="connsiteY17" fmla="*/ 8998 h 10000"/>
                <a:gd name="connsiteX18" fmla="*/ 6144 w 10000"/>
                <a:gd name="connsiteY18" fmla="*/ 9377 h 10000"/>
                <a:gd name="connsiteX19" fmla="*/ 6460 w 10000"/>
                <a:gd name="connsiteY19" fmla="*/ 9745 h 10000"/>
                <a:gd name="connsiteX20" fmla="*/ 6767 w 10000"/>
                <a:gd name="connsiteY20" fmla="*/ 9377 h 10000"/>
                <a:gd name="connsiteX21" fmla="*/ 6460 w 10000"/>
                <a:gd name="connsiteY21" fmla="*/ 8998 h 10000"/>
                <a:gd name="connsiteX22" fmla="*/ 6460 w 10000"/>
                <a:gd name="connsiteY22" fmla="*/ 8742 h 10000"/>
                <a:gd name="connsiteX23" fmla="*/ 6460 w 10000"/>
                <a:gd name="connsiteY23" fmla="*/ 8742 h 10000"/>
                <a:gd name="connsiteX24" fmla="*/ 6978 w 10000"/>
                <a:gd name="connsiteY24" fmla="*/ 9377 h 10000"/>
                <a:gd name="connsiteX25" fmla="*/ 6460 w 10000"/>
                <a:gd name="connsiteY25" fmla="*/ 10000 h 10000"/>
                <a:gd name="connsiteX26" fmla="*/ 5931 w 10000"/>
                <a:gd name="connsiteY26" fmla="*/ 9377 h 10000"/>
                <a:gd name="connsiteX27" fmla="*/ 6460 w 10000"/>
                <a:gd name="connsiteY27" fmla="*/ 8742 h 10000"/>
                <a:gd name="connsiteX28" fmla="*/ 6460 w 10000"/>
                <a:gd name="connsiteY28" fmla="*/ 8998 h 10000"/>
                <a:gd name="connsiteX29" fmla="*/ 2390 w 10000"/>
                <a:gd name="connsiteY29" fmla="*/ 3684 h 10000"/>
                <a:gd name="connsiteX30" fmla="*/ 2390 w 10000"/>
                <a:gd name="connsiteY30" fmla="*/ 3684 h 10000"/>
                <a:gd name="connsiteX31" fmla="*/ 2288 w 10000"/>
                <a:gd name="connsiteY31" fmla="*/ 3375 h 10000"/>
                <a:gd name="connsiteX32" fmla="*/ 2133 w 10000"/>
                <a:gd name="connsiteY32" fmla="*/ 3252 h 10000"/>
                <a:gd name="connsiteX33" fmla="*/ 2133 w 10000"/>
                <a:gd name="connsiteY33" fmla="*/ 3060 h 10000"/>
                <a:gd name="connsiteX34" fmla="*/ 2244 w 10000"/>
                <a:gd name="connsiteY34" fmla="*/ 2883 h 10000"/>
                <a:gd name="connsiteX35" fmla="*/ 2244 w 10000"/>
                <a:gd name="connsiteY35" fmla="*/ 2750 h 10000"/>
                <a:gd name="connsiteX36" fmla="*/ 2449 w 10000"/>
                <a:gd name="connsiteY36" fmla="*/ 2313 h 10000"/>
                <a:gd name="connsiteX37" fmla="*/ 2968 w 10000"/>
                <a:gd name="connsiteY37" fmla="*/ 2883 h 10000"/>
                <a:gd name="connsiteX38" fmla="*/ 3075 w 10000"/>
                <a:gd name="connsiteY38" fmla="*/ 2883 h 10000"/>
                <a:gd name="connsiteX39" fmla="*/ 3177 w 10000"/>
                <a:gd name="connsiteY39" fmla="*/ 3006 h 10000"/>
                <a:gd name="connsiteX40" fmla="*/ 2919 w 10000"/>
                <a:gd name="connsiteY40" fmla="*/ 3816 h 10000"/>
                <a:gd name="connsiteX41" fmla="*/ 3279 w 10000"/>
                <a:gd name="connsiteY41" fmla="*/ 3816 h 10000"/>
                <a:gd name="connsiteX42" fmla="*/ 3491 w 10000"/>
                <a:gd name="connsiteY42" fmla="*/ 2937 h 10000"/>
                <a:gd name="connsiteX43" fmla="*/ 3491 w 10000"/>
                <a:gd name="connsiteY43" fmla="*/ 2937 h 10000"/>
                <a:gd name="connsiteX44" fmla="*/ 3491 w 10000"/>
                <a:gd name="connsiteY44" fmla="*/ 2937 h 10000"/>
                <a:gd name="connsiteX45" fmla="*/ 3491 w 10000"/>
                <a:gd name="connsiteY45" fmla="*/ 2883 h 10000"/>
                <a:gd name="connsiteX46" fmla="*/ 2808 w 10000"/>
                <a:gd name="connsiteY46" fmla="*/ 1935 h 10000"/>
                <a:gd name="connsiteX47" fmla="*/ 2706 w 10000"/>
                <a:gd name="connsiteY47" fmla="*/ 1812 h 10000"/>
                <a:gd name="connsiteX48" fmla="*/ 1930 w 10000"/>
                <a:gd name="connsiteY48" fmla="*/ 2814 h 10000"/>
                <a:gd name="connsiteX49" fmla="*/ 2390 w 10000"/>
                <a:gd name="connsiteY49" fmla="*/ 3684 h 10000"/>
                <a:gd name="connsiteX50" fmla="*/ 9686 w 10000"/>
                <a:gd name="connsiteY50" fmla="*/ 0 h 10000"/>
                <a:gd name="connsiteX51" fmla="*/ 9686 w 10000"/>
                <a:gd name="connsiteY51" fmla="*/ 0 h 10000"/>
                <a:gd name="connsiteX52" fmla="*/ 262 w 10000"/>
                <a:gd name="connsiteY52" fmla="*/ 0 h 10000"/>
                <a:gd name="connsiteX53" fmla="*/ 0 w 10000"/>
                <a:gd name="connsiteY53" fmla="*/ 314 h 10000"/>
                <a:gd name="connsiteX54" fmla="*/ 0 w 10000"/>
                <a:gd name="connsiteY54" fmla="*/ 7932 h 10000"/>
                <a:gd name="connsiteX55" fmla="*/ 262 w 10000"/>
                <a:gd name="connsiteY55" fmla="*/ 8242 h 10000"/>
                <a:gd name="connsiteX56" fmla="*/ 9686 w 10000"/>
                <a:gd name="connsiteY56" fmla="*/ 8242 h 10000"/>
                <a:gd name="connsiteX57" fmla="*/ 10000 w 10000"/>
                <a:gd name="connsiteY57" fmla="*/ 7932 h 10000"/>
                <a:gd name="connsiteX58" fmla="*/ 10000 w 10000"/>
                <a:gd name="connsiteY58" fmla="*/ 314 h 10000"/>
                <a:gd name="connsiteX59" fmla="*/ 9686 w 10000"/>
                <a:gd name="connsiteY59" fmla="*/ 0 h 10000"/>
                <a:gd name="connsiteX60" fmla="*/ 1253 w 10000"/>
                <a:gd name="connsiteY60" fmla="*/ 1503 h 10000"/>
                <a:gd name="connsiteX61" fmla="*/ 1253 w 10000"/>
                <a:gd name="connsiteY61" fmla="*/ 1503 h 10000"/>
                <a:gd name="connsiteX62" fmla="*/ 4171 w 10000"/>
                <a:gd name="connsiteY62" fmla="*/ 1503 h 10000"/>
                <a:gd name="connsiteX63" fmla="*/ 4171 w 10000"/>
                <a:gd name="connsiteY63" fmla="*/ 4995 h 10000"/>
                <a:gd name="connsiteX64" fmla="*/ 3958 w 10000"/>
                <a:gd name="connsiteY64" fmla="*/ 4995 h 10000"/>
                <a:gd name="connsiteX65" fmla="*/ 3958 w 10000"/>
                <a:gd name="connsiteY65" fmla="*/ 4872 h 10000"/>
                <a:gd name="connsiteX66" fmla="*/ 3594 w 10000"/>
                <a:gd name="connsiteY66" fmla="*/ 4317 h 10000"/>
                <a:gd name="connsiteX67" fmla="*/ 3075 w 10000"/>
                <a:gd name="connsiteY67" fmla="*/ 4062 h 10000"/>
                <a:gd name="connsiteX68" fmla="*/ 2706 w 10000"/>
                <a:gd name="connsiteY68" fmla="*/ 4749 h 10000"/>
                <a:gd name="connsiteX69" fmla="*/ 2288 w 10000"/>
                <a:gd name="connsiteY69" fmla="*/ 4062 h 10000"/>
                <a:gd name="connsiteX70" fmla="*/ 1826 w 10000"/>
                <a:gd name="connsiteY70" fmla="*/ 4317 h 10000"/>
                <a:gd name="connsiteX71" fmla="*/ 1410 w 10000"/>
                <a:gd name="connsiteY71" fmla="*/ 4872 h 10000"/>
                <a:gd name="connsiteX72" fmla="*/ 1410 w 10000"/>
                <a:gd name="connsiteY72" fmla="*/ 4995 h 10000"/>
                <a:gd name="connsiteX73" fmla="*/ 1253 w 10000"/>
                <a:gd name="connsiteY73" fmla="*/ 4995 h 10000"/>
                <a:gd name="connsiteX74" fmla="*/ 1253 w 10000"/>
                <a:gd name="connsiteY74" fmla="*/ 1503 h 10000"/>
                <a:gd name="connsiteX75" fmla="*/ 8747 w 10000"/>
                <a:gd name="connsiteY75" fmla="*/ 6498 h 10000"/>
                <a:gd name="connsiteX76" fmla="*/ 8747 w 10000"/>
                <a:gd name="connsiteY76" fmla="*/ 6498 h 10000"/>
                <a:gd name="connsiteX77" fmla="*/ 1253 w 10000"/>
                <a:gd name="connsiteY77" fmla="*/ 6498 h 10000"/>
                <a:gd name="connsiteX78" fmla="*/ 1253 w 10000"/>
                <a:gd name="connsiteY78" fmla="*/ 5997 h 10000"/>
                <a:gd name="connsiteX79" fmla="*/ 8747 w 10000"/>
                <a:gd name="connsiteY79" fmla="*/ 5997 h 10000"/>
                <a:gd name="connsiteX80" fmla="*/ 8747 w 10000"/>
                <a:gd name="connsiteY80" fmla="*/ 6498 h 10000"/>
                <a:gd name="connsiteX81" fmla="*/ 8747 w 10000"/>
                <a:gd name="connsiteY81" fmla="*/ 4995 h 10000"/>
                <a:gd name="connsiteX82" fmla="*/ 8747 w 10000"/>
                <a:gd name="connsiteY82" fmla="*/ 4995 h 10000"/>
                <a:gd name="connsiteX83" fmla="*/ 5208 w 10000"/>
                <a:gd name="connsiteY83" fmla="*/ 4995 h 10000"/>
                <a:gd name="connsiteX84" fmla="*/ 5208 w 10000"/>
                <a:gd name="connsiteY84" fmla="*/ 4494 h 10000"/>
                <a:gd name="connsiteX85" fmla="*/ 8747 w 10000"/>
                <a:gd name="connsiteY85" fmla="*/ 4494 h 10000"/>
                <a:gd name="connsiteX86" fmla="*/ 8747 w 10000"/>
                <a:gd name="connsiteY86" fmla="*/ 4995 h 10000"/>
                <a:gd name="connsiteX87" fmla="*/ 8747 w 10000"/>
                <a:gd name="connsiteY87" fmla="*/ 3502 h 10000"/>
                <a:gd name="connsiteX88" fmla="*/ 8747 w 10000"/>
                <a:gd name="connsiteY88" fmla="*/ 3502 h 10000"/>
                <a:gd name="connsiteX89" fmla="*/ 5208 w 10000"/>
                <a:gd name="connsiteY89" fmla="*/ 3502 h 10000"/>
                <a:gd name="connsiteX90" fmla="*/ 5208 w 10000"/>
                <a:gd name="connsiteY90" fmla="*/ 3006 h 10000"/>
                <a:gd name="connsiteX91" fmla="*/ 8747 w 10000"/>
                <a:gd name="connsiteY91" fmla="*/ 3006 h 10000"/>
                <a:gd name="connsiteX92" fmla="*/ 8747 w 10000"/>
                <a:gd name="connsiteY92" fmla="*/ 3502 h 10000"/>
                <a:gd name="connsiteX93" fmla="*/ 8747 w 10000"/>
                <a:gd name="connsiteY93" fmla="*/ 2004 h 10000"/>
                <a:gd name="connsiteX94" fmla="*/ 8747 w 10000"/>
                <a:gd name="connsiteY94" fmla="*/ 2004 h 10000"/>
                <a:gd name="connsiteX95" fmla="*/ 5208 w 10000"/>
                <a:gd name="connsiteY95" fmla="*/ 2004 h 10000"/>
                <a:gd name="connsiteX96" fmla="*/ 5208 w 10000"/>
                <a:gd name="connsiteY96" fmla="*/ 1503 h 10000"/>
                <a:gd name="connsiteX97" fmla="*/ 8747 w 10000"/>
                <a:gd name="connsiteY97" fmla="*/ 1503 h 10000"/>
                <a:gd name="connsiteX98" fmla="*/ 8747 w 10000"/>
                <a:gd name="connsiteY98" fmla="*/ 2004 h 10000"/>
                <a:gd name="connsiteX0" fmla="*/ 4993 w 10000"/>
                <a:gd name="connsiteY0" fmla="*/ 8998 h 10000"/>
                <a:gd name="connsiteX1" fmla="*/ 4993 w 10000"/>
                <a:gd name="connsiteY1" fmla="*/ 8998 h 10000"/>
                <a:gd name="connsiteX2" fmla="*/ 4688 w 10000"/>
                <a:gd name="connsiteY2" fmla="*/ 9377 h 10000"/>
                <a:gd name="connsiteX3" fmla="*/ 4993 w 10000"/>
                <a:gd name="connsiteY3" fmla="*/ 9745 h 10000"/>
                <a:gd name="connsiteX4" fmla="*/ 5309 w 10000"/>
                <a:gd name="connsiteY4" fmla="*/ 9377 h 10000"/>
                <a:gd name="connsiteX5" fmla="*/ 4993 w 10000"/>
                <a:gd name="connsiteY5" fmla="*/ 8998 h 10000"/>
                <a:gd name="connsiteX6" fmla="*/ 4993 w 10000"/>
                <a:gd name="connsiteY6" fmla="*/ 8742 h 10000"/>
                <a:gd name="connsiteX7" fmla="*/ 4993 w 10000"/>
                <a:gd name="connsiteY7" fmla="*/ 8742 h 10000"/>
                <a:gd name="connsiteX8" fmla="*/ 5514 w 10000"/>
                <a:gd name="connsiteY8" fmla="*/ 9377 h 10000"/>
                <a:gd name="connsiteX9" fmla="*/ 4993 w 10000"/>
                <a:gd name="connsiteY9" fmla="*/ 10000 h 10000"/>
                <a:gd name="connsiteX10" fmla="*/ 4478 w 10000"/>
                <a:gd name="connsiteY10" fmla="*/ 9377 h 10000"/>
                <a:gd name="connsiteX11" fmla="*/ 4993 w 10000"/>
                <a:gd name="connsiteY11" fmla="*/ 8742 h 10000"/>
                <a:gd name="connsiteX12" fmla="*/ 4993 w 10000"/>
                <a:gd name="connsiteY12" fmla="*/ 8998 h 10000"/>
                <a:gd name="connsiteX13" fmla="*/ 6460 w 10000"/>
                <a:gd name="connsiteY13" fmla="*/ 8998 h 10000"/>
                <a:gd name="connsiteX14" fmla="*/ 6460 w 10000"/>
                <a:gd name="connsiteY14" fmla="*/ 8998 h 10000"/>
                <a:gd name="connsiteX15" fmla="*/ 6144 w 10000"/>
                <a:gd name="connsiteY15" fmla="*/ 9377 h 10000"/>
                <a:gd name="connsiteX16" fmla="*/ 6460 w 10000"/>
                <a:gd name="connsiteY16" fmla="*/ 9745 h 10000"/>
                <a:gd name="connsiteX17" fmla="*/ 6767 w 10000"/>
                <a:gd name="connsiteY17" fmla="*/ 9377 h 10000"/>
                <a:gd name="connsiteX18" fmla="*/ 6460 w 10000"/>
                <a:gd name="connsiteY18" fmla="*/ 8998 h 10000"/>
                <a:gd name="connsiteX19" fmla="*/ 6460 w 10000"/>
                <a:gd name="connsiteY19" fmla="*/ 8742 h 10000"/>
                <a:gd name="connsiteX20" fmla="*/ 6460 w 10000"/>
                <a:gd name="connsiteY20" fmla="*/ 8742 h 10000"/>
                <a:gd name="connsiteX21" fmla="*/ 6978 w 10000"/>
                <a:gd name="connsiteY21" fmla="*/ 9377 h 10000"/>
                <a:gd name="connsiteX22" fmla="*/ 6460 w 10000"/>
                <a:gd name="connsiteY22" fmla="*/ 10000 h 10000"/>
                <a:gd name="connsiteX23" fmla="*/ 5931 w 10000"/>
                <a:gd name="connsiteY23" fmla="*/ 9377 h 10000"/>
                <a:gd name="connsiteX24" fmla="*/ 6460 w 10000"/>
                <a:gd name="connsiteY24" fmla="*/ 8742 h 10000"/>
                <a:gd name="connsiteX25" fmla="*/ 6460 w 10000"/>
                <a:gd name="connsiteY25" fmla="*/ 8998 h 10000"/>
                <a:gd name="connsiteX26" fmla="*/ 2390 w 10000"/>
                <a:gd name="connsiteY26" fmla="*/ 3684 h 10000"/>
                <a:gd name="connsiteX27" fmla="*/ 2390 w 10000"/>
                <a:gd name="connsiteY27" fmla="*/ 3684 h 10000"/>
                <a:gd name="connsiteX28" fmla="*/ 2288 w 10000"/>
                <a:gd name="connsiteY28" fmla="*/ 3375 h 10000"/>
                <a:gd name="connsiteX29" fmla="*/ 2133 w 10000"/>
                <a:gd name="connsiteY29" fmla="*/ 3252 h 10000"/>
                <a:gd name="connsiteX30" fmla="*/ 2133 w 10000"/>
                <a:gd name="connsiteY30" fmla="*/ 3060 h 10000"/>
                <a:gd name="connsiteX31" fmla="*/ 2244 w 10000"/>
                <a:gd name="connsiteY31" fmla="*/ 2883 h 10000"/>
                <a:gd name="connsiteX32" fmla="*/ 2244 w 10000"/>
                <a:gd name="connsiteY32" fmla="*/ 2750 h 10000"/>
                <a:gd name="connsiteX33" fmla="*/ 2449 w 10000"/>
                <a:gd name="connsiteY33" fmla="*/ 2313 h 10000"/>
                <a:gd name="connsiteX34" fmla="*/ 2968 w 10000"/>
                <a:gd name="connsiteY34" fmla="*/ 2883 h 10000"/>
                <a:gd name="connsiteX35" fmla="*/ 3075 w 10000"/>
                <a:gd name="connsiteY35" fmla="*/ 2883 h 10000"/>
                <a:gd name="connsiteX36" fmla="*/ 3177 w 10000"/>
                <a:gd name="connsiteY36" fmla="*/ 3006 h 10000"/>
                <a:gd name="connsiteX37" fmla="*/ 2919 w 10000"/>
                <a:gd name="connsiteY37" fmla="*/ 3816 h 10000"/>
                <a:gd name="connsiteX38" fmla="*/ 3279 w 10000"/>
                <a:gd name="connsiteY38" fmla="*/ 3816 h 10000"/>
                <a:gd name="connsiteX39" fmla="*/ 3491 w 10000"/>
                <a:gd name="connsiteY39" fmla="*/ 2937 h 10000"/>
                <a:gd name="connsiteX40" fmla="*/ 3491 w 10000"/>
                <a:gd name="connsiteY40" fmla="*/ 2937 h 10000"/>
                <a:gd name="connsiteX41" fmla="*/ 3491 w 10000"/>
                <a:gd name="connsiteY41" fmla="*/ 2937 h 10000"/>
                <a:gd name="connsiteX42" fmla="*/ 3491 w 10000"/>
                <a:gd name="connsiteY42" fmla="*/ 2883 h 10000"/>
                <a:gd name="connsiteX43" fmla="*/ 2808 w 10000"/>
                <a:gd name="connsiteY43" fmla="*/ 1935 h 10000"/>
                <a:gd name="connsiteX44" fmla="*/ 2706 w 10000"/>
                <a:gd name="connsiteY44" fmla="*/ 1812 h 10000"/>
                <a:gd name="connsiteX45" fmla="*/ 1930 w 10000"/>
                <a:gd name="connsiteY45" fmla="*/ 2814 h 10000"/>
                <a:gd name="connsiteX46" fmla="*/ 2390 w 10000"/>
                <a:gd name="connsiteY46" fmla="*/ 3684 h 10000"/>
                <a:gd name="connsiteX47" fmla="*/ 9686 w 10000"/>
                <a:gd name="connsiteY47" fmla="*/ 0 h 10000"/>
                <a:gd name="connsiteX48" fmla="*/ 9686 w 10000"/>
                <a:gd name="connsiteY48" fmla="*/ 0 h 10000"/>
                <a:gd name="connsiteX49" fmla="*/ 262 w 10000"/>
                <a:gd name="connsiteY49" fmla="*/ 0 h 10000"/>
                <a:gd name="connsiteX50" fmla="*/ 0 w 10000"/>
                <a:gd name="connsiteY50" fmla="*/ 314 h 10000"/>
                <a:gd name="connsiteX51" fmla="*/ 0 w 10000"/>
                <a:gd name="connsiteY51" fmla="*/ 7932 h 10000"/>
                <a:gd name="connsiteX52" fmla="*/ 262 w 10000"/>
                <a:gd name="connsiteY52" fmla="*/ 8242 h 10000"/>
                <a:gd name="connsiteX53" fmla="*/ 9686 w 10000"/>
                <a:gd name="connsiteY53" fmla="*/ 8242 h 10000"/>
                <a:gd name="connsiteX54" fmla="*/ 10000 w 10000"/>
                <a:gd name="connsiteY54" fmla="*/ 7932 h 10000"/>
                <a:gd name="connsiteX55" fmla="*/ 10000 w 10000"/>
                <a:gd name="connsiteY55" fmla="*/ 314 h 10000"/>
                <a:gd name="connsiteX56" fmla="*/ 9686 w 10000"/>
                <a:gd name="connsiteY56" fmla="*/ 0 h 10000"/>
                <a:gd name="connsiteX57" fmla="*/ 1253 w 10000"/>
                <a:gd name="connsiteY57" fmla="*/ 1503 h 10000"/>
                <a:gd name="connsiteX58" fmla="*/ 1253 w 10000"/>
                <a:gd name="connsiteY58" fmla="*/ 1503 h 10000"/>
                <a:gd name="connsiteX59" fmla="*/ 4171 w 10000"/>
                <a:gd name="connsiteY59" fmla="*/ 1503 h 10000"/>
                <a:gd name="connsiteX60" fmla="*/ 4171 w 10000"/>
                <a:gd name="connsiteY60" fmla="*/ 4995 h 10000"/>
                <a:gd name="connsiteX61" fmla="*/ 3958 w 10000"/>
                <a:gd name="connsiteY61" fmla="*/ 4995 h 10000"/>
                <a:gd name="connsiteX62" fmla="*/ 3958 w 10000"/>
                <a:gd name="connsiteY62" fmla="*/ 4872 h 10000"/>
                <a:gd name="connsiteX63" fmla="*/ 3594 w 10000"/>
                <a:gd name="connsiteY63" fmla="*/ 4317 h 10000"/>
                <a:gd name="connsiteX64" fmla="*/ 3075 w 10000"/>
                <a:gd name="connsiteY64" fmla="*/ 4062 h 10000"/>
                <a:gd name="connsiteX65" fmla="*/ 2706 w 10000"/>
                <a:gd name="connsiteY65" fmla="*/ 4749 h 10000"/>
                <a:gd name="connsiteX66" fmla="*/ 2288 w 10000"/>
                <a:gd name="connsiteY66" fmla="*/ 4062 h 10000"/>
                <a:gd name="connsiteX67" fmla="*/ 1826 w 10000"/>
                <a:gd name="connsiteY67" fmla="*/ 4317 h 10000"/>
                <a:gd name="connsiteX68" fmla="*/ 1410 w 10000"/>
                <a:gd name="connsiteY68" fmla="*/ 4872 h 10000"/>
                <a:gd name="connsiteX69" fmla="*/ 1410 w 10000"/>
                <a:gd name="connsiteY69" fmla="*/ 4995 h 10000"/>
                <a:gd name="connsiteX70" fmla="*/ 1253 w 10000"/>
                <a:gd name="connsiteY70" fmla="*/ 4995 h 10000"/>
                <a:gd name="connsiteX71" fmla="*/ 1253 w 10000"/>
                <a:gd name="connsiteY71" fmla="*/ 1503 h 10000"/>
                <a:gd name="connsiteX72" fmla="*/ 8747 w 10000"/>
                <a:gd name="connsiteY72" fmla="*/ 6498 h 10000"/>
                <a:gd name="connsiteX73" fmla="*/ 8747 w 10000"/>
                <a:gd name="connsiteY73" fmla="*/ 6498 h 10000"/>
                <a:gd name="connsiteX74" fmla="*/ 1253 w 10000"/>
                <a:gd name="connsiteY74" fmla="*/ 6498 h 10000"/>
                <a:gd name="connsiteX75" fmla="*/ 1253 w 10000"/>
                <a:gd name="connsiteY75" fmla="*/ 5997 h 10000"/>
                <a:gd name="connsiteX76" fmla="*/ 8747 w 10000"/>
                <a:gd name="connsiteY76" fmla="*/ 5997 h 10000"/>
                <a:gd name="connsiteX77" fmla="*/ 8747 w 10000"/>
                <a:gd name="connsiteY77" fmla="*/ 6498 h 10000"/>
                <a:gd name="connsiteX78" fmla="*/ 8747 w 10000"/>
                <a:gd name="connsiteY78" fmla="*/ 4995 h 10000"/>
                <a:gd name="connsiteX79" fmla="*/ 8747 w 10000"/>
                <a:gd name="connsiteY79" fmla="*/ 4995 h 10000"/>
                <a:gd name="connsiteX80" fmla="*/ 5208 w 10000"/>
                <a:gd name="connsiteY80" fmla="*/ 4995 h 10000"/>
                <a:gd name="connsiteX81" fmla="*/ 5208 w 10000"/>
                <a:gd name="connsiteY81" fmla="*/ 4494 h 10000"/>
                <a:gd name="connsiteX82" fmla="*/ 8747 w 10000"/>
                <a:gd name="connsiteY82" fmla="*/ 4494 h 10000"/>
                <a:gd name="connsiteX83" fmla="*/ 8747 w 10000"/>
                <a:gd name="connsiteY83" fmla="*/ 4995 h 10000"/>
                <a:gd name="connsiteX84" fmla="*/ 8747 w 10000"/>
                <a:gd name="connsiteY84" fmla="*/ 3502 h 10000"/>
                <a:gd name="connsiteX85" fmla="*/ 8747 w 10000"/>
                <a:gd name="connsiteY85" fmla="*/ 3502 h 10000"/>
                <a:gd name="connsiteX86" fmla="*/ 5208 w 10000"/>
                <a:gd name="connsiteY86" fmla="*/ 3502 h 10000"/>
                <a:gd name="connsiteX87" fmla="*/ 5208 w 10000"/>
                <a:gd name="connsiteY87" fmla="*/ 3006 h 10000"/>
                <a:gd name="connsiteX88" fmla="*/ 8747 w 10000"/>
                <a:gd name="connsiteY88" fmla="*/ 3006 h 10000"/>
                <a:gd name="connsiteX89" fmla="*/ 8747 w 10000"/>
                <a:gd name="connsiteY89" fmla="*/ 3502 h 10000"/>
                <a:gd name="connsiteX90" fmla="*/ 8747 w 10000"/>
                <a:gd name="connsiteY90" fmla="*/ 2004 h 10000"/>
                <a:gd name="connsiteX91" fmla="*/ 8747 w 10000"/>
                <a:gd name="connsiteY91" fmla="*/ 2004 h 10000"/>
                <a:gd name="connsiteX92" fmla="*/ 5208 w 10000"/>
                <a:gd name="connsiteY92" fmla="*/ 2004 h 10000"/>
                <a:gd name="connsiteX93" fmla="*/ 5208 w 10000"/>
                <a:gd name="connsiteY93" fmla="*/ 1503 h 10000"/>
                <a:gd name="connsiteX94" fmla="*/ 8747 w 10000"/>
                <a:gd name="connsiteY94" fmla="*/ 1503 h 10000"/>
                <a:gd name="connsiteX95" fmla="*/ 8747 w 10000"/>
                <a:gd name="connsiteY95" fmla="*/ 2004 h 10000"/>
                <a:gd name="connsiteX0" fmla="*/ 4993 w 10000"/>
                <a:gd name="connsiteY0" fmla="*/ 8998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4993 w 10000"/>
                <a:gd name="connsiteY11" fmla="*/ 8998 h 10000"/>
                <a:gd name="connsiteX12" fmla="*/ 6460 w 10000"/>
                <a:gd name="connsiteY12" fmla="*/ 8998 h 10000"/>
                <a:gd name="connsiteX13" fmla="*/ 6460 w 10000"/>
                <a:gd name="connsiteY13" fmla="*/ 8998 h 10000"/>
                <a:gd name="connsiteX14" fmla="*/ 6144 w 10000"/>
                <a:gd name="connsiteY14" fmla="*/ 9377 h 10000"/>
                <a:gd name="connsiteX15" fmla="*/ 6460 w 10000"/>
                <a:gd name="connsiteY15" fmla="*/ 9745 h 10000"/>
                <a:gd name="connsiteX16" fmla="*/ 6767 w 10000"/>
                <a:gd name="connsiteY16" fmla="*/ 9377 h 10000"/>
                <a:gd name="connsiteX17" fmla="*/ 6460 w 10000"/>
                <a:gd name="connsiteY17" fmla="*/ 8998 h 10000"/>
                <a:gd name="connsiteX18" fmla="*/ 6460 w 10000"/>
                <a:gd name="connsiteY18" fmla="*/ 8742 h 10000"/>
                <a:gd name="connsiteX19" fmla="*/ 6460 w 10000"/>
                <a:gd name="connsiteY19" fmla="*/ 8742 h 10000"/>
                <a:gd name="connsiteX20" fmla="*/ 6978 w 10000"/>
                <a:gd name="connsiteY20" fmla="*/ 9377 h 10000"/>
                <a:gd name="connsiteX21" fmla="*/ 6460 w 10000"/>
                <a:gd name="connsiteY21" fmla="*/ 10000 h 10000"/>
                <a:gd name="connsiteX22" fmla="*/ 5931 w 10000"/>
                <a:gd name="connsiteY22" fmla="*/ 9377 h 10000"/>
                <a:gd name="connsiteX23" fmla="*/ 6460 w 10000"/>
                <a:gd name="connsiteY23" fmla="*/ 8742 h 10000"/>
                <a:gd name="connsiteX24" fmla="*/ 6460 w 10000"/>
                <a:gd name="connsiteY24" fmla="*/ 8998 h 10000"/>
                <a:gd name="connsiteX25" fmla="*/ 2390 w 10000"/>
                <a:gd name="connsiteY25" fmla="*/ 3684 h 10000"/>
                <a:gd name="connsiteX26" fmla="*/ 2390 w 10000"/>
                <a:gd name="connsiteY26" fmla="*/ 3684 h 10000"/>
                <a:gd name="connsiteX27" fmla="*/ 2288 w 10000"/>
                <a:gd name="connsiteY27" fmla="*/ 3375 h 10000"/>
                <a:gd name="connsiteX28" fmla="*/ 2133 w 10000"/>
                <a:gd name="connsiteY28" fmla="*/ 3252 h 10000"/>
                <a:gd name="connsiteX29" fmla="*/ 2133 w 10000"/>
                <a:gd name="connsiteY29" fmla="*/ 3060 h 10000"/>
                <a:gd name="connsiteX30" fmla="*/ 2244 w 10000"/>
                <a:gd name="connsiteY30" fmla="*/ 2883 h 10000"/>
                <a:gd name="connsiteX31" fmla="*/ 2244 w 10000"/>
                <a:gd name="connsiteY31" fmla="*/ 2750 h 10000"/>
                <a:gd name="connsiteX32" fmla="*/ 2449 w 10000"/>
                <a:gd name="connsiteY32" fmla="*/ 2313 h 10000"/>
                <a:gd name="connsiteX33" fmla="*/ 2968 w 10000"/>
                <a:gd name="connsiteY33" fmla="*/ 2883 h 10000"/>
                <a:gd name="connsiteX34" fmla="*/ 3075 w 10000"/>
                <a:gd name="connsiteY34" fmla="*/ 2883 h 10000"/>
                <a:gd name="connsiteX35" fmla="*/ 3177 w 10000"/>
                <a:gd name="connsiteY35" fmla="*/ 3006 h 10000"/>
                <a:gd name="connsiteX36" fmla="*/ 2919 w 10000"/>
                <a:gd name="connsiteY36" fmla="*/ 3816 h 10000"/>
                <a:gd name="connsiteX37" fmla="*/ 3279 w 10000"/>
                <a:gd name="connsiteY37" fmla="*/ 3816 h 10000"/>
                <a:gd name="connsiteX38" fmla="*/ 3491 w 10000"/>
                <a:gd name="connsiteY38" fmla="*/ 2937 h 10000"/>
                <a:gd name="connsiteX39" fmla="*/ 3491 w 10000"/>
                <a:gd name="connsiteY39" fmla="*/ 2937 h 10000"/>
                <a:gd name="connsiteX40" fmla="*/ 3491 w 10000"/>
                <a:gd name="connsiteY40" fmla="*/ 2937 h 10000"/>
                <a:gd name="connsiteX41" fmla="*/ 3491 w 10000"/>
                <a:gd name="connsiteY41" fmla="*/ 2883 h 10000"/>
                <a:gd name="connsiteX42" fmla="*/ 2808 w 10000"/>
                <a:gd name="connsiteY42" fmla="*/ 1935 h 10000"/>
                <a:gd name="connsiteX43" fmla="*/ 2706 w 10000"/>
                <a:gd name="connsiteY43" fmla="*/ 1812 h 10000"/>
                <a:gd name="connsiteX44" fmla="*/ 1930 w 10000"/>
                <a:gd name="connsiteY44" fmla="*/ 2814 h 10000"/>
                <a:gd name="connsiteX45" fmla="*/ 2390 w 10000"/>
                <a:gd name="connsiteY45" fmla="*/ 3684 h 10000"/>
                <a:gd name="connsiteX46" fmla="*/ 9686 w 10000"/>
                <a:gd name="connsiteY46" fmla="*/ 0 h 10000"/>
                <a:gd name="connsiteX47" fmla="*/ 9686 w 10000"/>
                <a:gd name="connsiteY47" fmla="*/ 0 h 10000"/>
                <a:gd name="connsiteX48" fmla="*/ 262 w 10000"/>
                <a:gd name="connsiteY48" fmla="*/ 0 h 10000"/>
                <a:gd name="connsiteX49" fmla="*/ 0 w 10000"/>
                <a:gd name="connsiteY49" fmla="*/ 314 h 10000"/>
                <a:gd name="connsiteX50" fmla="*/ 0 w 10000"/>
                <a:gd name="connsiteY50" fmla="*/ 7932 h 10000"/>
                <a:gd name="connsiteX51" fmla="*/ 262 w 10000"/>
                <a:gd name="connsiteY51" fmla="*/ 8242 h 10000"/>
                <a:gd name="connsiteX52" fmla="*/ 9686 w 10000"/>
                <a:gd name="connsiteY52" fmla="*/ 8242 h 10000"/>
                <a:gd name="connsiteX53" fmla="*/ 10000 w 10000"/>
                <a:gd name="connsiteY53" fmla="*/ 7932 h 10000"/>
                <a:gd name="connsiteX54" fmla="*/ 10000 w 10000"/>
                <a:gd name="connsiteY54" fmla="*/ 314 h 10000"/>
                <a:gd name="connsiteX55" fmla="*/ 9686 w 10000"/>
                <a:gd name="connsiteY55" fmla="*/ 0 h 10000"/>
                <a:gd name="connsiteX56" fmla="*/ 1253 w 10000"/>
                <a:gd name="connsiteY56" fmla="*/ 1503 h 10000"/>
                <a:gd name="connsiteX57" fmla="*/ 1253 w 10000"/>
                <a:gd name="connsiteY57" fmla="*/ 1503 h 10000"/>
                <a:gd name="connsiteX58" fmla="*/ 4171 w 10000"/>
                <a:gd name="connsiteY58" fmla="*/ 1503 h 10000"/>
                <a:gd name="connsiteX59" fmla="*/ 4171 w 10000"/>
                <a:gd name="connsiteY59" fmla="*/ 4995 h 10000"/>
                <a:gd name="connsiteX60" fmla="*/ 3958 w 10000"/>
                <a:gd name="connsiteY60" fmla="*/ 4995 h 10000"/>
                <a:gd name="connsiteX61" fmla="*/ 3958 w 10000"/>
                <a:gd name="connsiteY61" fmla="*/ 4872 h 10000"/>
                <a:gd name="connsiteX62" fmla="*/ 3594 w 10000"/>
                <a:gd name="connsiteY62" fmla="*/ 4317 h 10000"/>
                <a:gd name="connsiteX63" fmla="*/ 3075 w 10000"/>
                <a:gd name="connsiteY63" fmla="*/ 4062 h 10000"/>
                <a:gd name="connsiteX64" fmla="*/ 2706 w 10000"/>
                <a:gd name="connsiteY64" fmla="*/ 4749 h 10000"/>
                <a:gd name="connsiteX65" fmla="*/ 2288 w 10000"/>
                <a:gd name="connsiteY65" fmla="*/ 4062 h 10000"/>
                <a:gd name="connsiteX66" fmla="*/ 1826 w 10000"/>
                <a:gd name="connsiteY66" fmla="*/ 4317 h 10000"/>
                <a:gd name="connsiteX67" fmla="*/ 1410 w 10000"/>
                <a:gd name="connsiteY67" fmla="*/ 4872 h 10000"/>
                <a:gd name="connsiteX68" fmla="*/ 1410 w 10000"/>
                <a:gd name="connsiteY68" fmla="*/ 4995 h 10000"/>
                <a:gd name="connsiteX69" fmla="*/ 1253 w 10000"/>
                <a:gd name="connsiteY69" fmla="*/ 4995 h 10000"/>
                <a:gd name="connsiteX70" fmla="*/ 1253 w 10000"/>
                <a:gd name="connsiteY70" fmla="*/ 1503 h 10000"/>
                <a:gd name="connsiteX71" fmla="*/ 8747 w 10000"/>
                <a:gd name="connsiteY71" fmla="*/ 6498 h 10000"/>
                <a:gd name="connsiteX72" fmla="*/ 8747 w 10000"/>
                <a:gd name="connsiteY72" fmla="*/ 6498 h 10000"/>
                <a:gd name="connsiteX73" fmla="*/ 1253 w 10000"/>
                <a:gd name="connsiteY73" fmla="*/ 6498 h 10000"/>
                <a:gd name="connsiteX74" fmla="*/ 1253 w 10000"/>
                <a:gd name="connsiteY74" fmla="*/ 5997 h 10000"/>
                <a:gd name="connsiteX75" fmla="*/ 8747 w 10000"/>
                <a:gd name="connsiteY75" fmla="*/ 5997 h 10000"/>
                <a:gd name="connsiteX76" fmla="*/ 8747 w 10000"/>
                <a:gd name="connsiteY76" fmla="*/ 6498 h 10000"/>
                <a:gd name="connsiteX77" fmla="*/ 8747 w 10000"/>
                <a:gd name="connsiteY77" fmla="*/ 4995 h 10000"/>
                <a:gd name="connsiteX78" fmla="*/ 8747 w 10000"/>
                <a:gd name="connsiteY78" fmla="*/ 4995 h 10000"/>
                <a:gd name="connsiteX79" fmla="*/ 5208 w 10000"/>
                <a:gd name="connsiteY79" fmla="*/ 4995 h 10000"/>
                <a:gd name="connsiteX80" fmla="*/ 5208 w 10000"/>
                <a:gd name="connsiteY80" fmla="*/ 4494 h 10000"/>
                <a:gd name="connsiteX81" fmla="*/ 8747 w 10000"/>
                <a:gd name="connsiteY81" fmla="*/ 4494 h 10000"/>
                <a:gd name="connsiteX82" fmla="*/ 8747 w 10000"/>
                <a:gd name="connsiteY82" fmla="*/ 4995 h 10000"/>
                <a:gd name="connsiteX83" fmla="*/ 8747 w 10000"/>
                <a:gd name="connsiteY83" fmla="*/ 3502 h 10000"/>
                <a:gd name="connsiteX84" fmla="*/ 8747 w 10000"/>
                <a:gd name="connsiteY84" fmla="*/ 3502 h 10000"/>
                <a:gd name="connsiteX85" fmla="*/ 5208 w 10000"/>
                <a:gd name="connsiteY85" fmla="*/ 3502 h 10000"/>
                <a:gd name="connsiteX86" fmla="*/ 5208 w 10000"/>
                <a:gd name="connsiteY86" fmla="*/ 3006 h 10000"/>
                <a:gd name="connsiteX87" fmla="*/ 8747 w 10000"/>
                <a:gd name="connsiteY87" fmla="*/ 3006 h 10000"/>
                <a:gd name="connsiteX88" fmla="*/ 8747 w 10000"/>
                <a:gd name="connsiteY88" fmla="*/ 3502 h 10000"/>
                <a:gd name="connsiteX89" fmla="*/ 8747 w 10000"/>
                <a:gd name="connsiteY89" fmla="*/ 2004 h 10000"/>
                <a:gd name="connsiteX90" fmla="*/ 8747 w 10000"/>
                <a:gd name="connsiteY90" fmla="*/ 2004 h 10000"/>
                <a:gd name="connsiteX91" fmla="*/ 5208 w 10000"/>
                <a:gd name="connsiteY91" fmla="*/ 2004 h 10000"/>
                <a:gd name="connsiteX92" fmla="*/ 5208 w 10000"/>
                <a:gd name="connsiteY92" fmla="*/ 1503 h 10000"/>
                <a:gd name="connsiteX93" fmla="*/ 8747 w 10000"/>
                <a:gd name="connsiteY93" fmla="*/ 1503 h 10000"/>
                <a:gd name="connsiteX94" fmla="*/ 8747 w 10000"/>
                <a:gd name="connsiteY94" fmla="*/ 2004 h 10000"/>
                <a:gd name="connsiteX0" fmla="*/ 4993 w 10000"/>
                <a:gd name="connsiteY0" fmla="*/ 8742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6460 w 10000"/>
                <a:gd name="connsiteY11" fmla="*/ 8998 h 10000"/>
                <a:gd name="connsiteX12" fmla="*/ 6460 w 10000"/>
                <a:gd name="connsiteY12" fmla="*/ 8998 h 10000"/>
                <a:gd name="connsiteX13" fmla="*/ 6144 w 10000"/>
                <a:gd name="connsiteY13" fmla="*/ 9377 h 10000"/>
                <a:gd name="connsiteX14" fmla="*/ 6460 w 10000"/>
                <a:gd name="connsiteY14" fmla="*/ 9745 h 10000"/>
                <a:gd name="connsiteX15" fmla="*/ 6767 w 10000"/>
                <a:gd name="connsiteY15" fmla="*/ 9377 h 10000"/>
                <a:gd name="connsiteX16" fmla="*/ 6460 w 10000"/>
                <a:gd name="connsiteY16" fmla="*/ 8998 h 10000"/>
                <a:gd name="connsiteX17" fmla="*/ 6460 w 10000"/>
                <a:gd name="connsiteY17" fmla="*/ 8742 h 10000"/>
                <a:gd name="connsiteX18" fmla="*/ 6460 w 10000"/>
                <a:gd name="connsiteY18" fmla="*/ 8742 h 10000"/>
                <a:gd name="connsiteX19" fmla="*/ 6978 w 10000"/>
                <a:gd name="connsiteY19" fmla="*/ 9377 h 10000"/>
                <a:gd name="connsiteX20" fmla="*/ 6460 w 10000"/>
                <a:gd name="connsiteY20" fmla="*/ 10000 h 10000"/>
                <a:gd name="connsiteX21" fmla="*/ 5931 w 10000"/>
                <a:gd name="connsiteY21" fmla="*/ 9377 h 10000"/>
                <a:gd name="connsiteX22" fmla="*/ 6460 w 10000"/>
                <a:gd name="connsiteY22" fmla="*/ 8742 h 10000"/>
                <a:gd name="connsiteX23" fmla="*/ 6460 w 10000"/>
                <a:gd name="connsiteY23" fmla="*/ 8998 h 10000"/>
                <a:gd name="connsiteX24" fmla="*/ 2390 w 10000"/>
                <a:gd name="connsiteY24" fmla="*/ 3684 h 10000"/>
                <a:gd name="connsiteX25" fmla="*/ 2390 w 10000"/>
                <a:gd name="connsiteY25" fmla="*/ 3684 h 10000"/>
                <a:gd name="connsiteX26" fmla="*/ 2288 w 10000"/>
                <a:gd name="connsiteY26" fmla="*/ 3375 h 10000"/>
                <a:gd name="connsiteX27" fmla="*/ 2133 w 10000"/>
                <a:gd name="connsiteY27" fmla="*/ 3252 h 10000"/>
                <a:gd name="connsiteX28" fmla="*/ 2133 w 10000"/>
                <a:gd name="connsiteY28" fmla="*/ 3060 h 10000"/>
                <a:gd name="connsiteX29" fmla="*/ 2244 w 10000"/>
                <a:gd name="connsiteY29" fmla="*/ 2883 h 10000"/>
                <a:gd name="connsiteX30" fmla="*/ 2244 w 10000"/>
                <a:gd name="connsiteY30" fmla="*/ 2750 h 10000"/>
                <a:gd name="connsiteX31" fmla="*/ 2449 w 10000"/>
                <a:gd name="connsiteY31" fmla="*/ 2313 h 10000"/>
                <a:gd name="connsiteX32" fmla="*/ 2968 w 10000"/>
                <a:gd name="connsiteY32" fmla="*/ 2883 h 10000"/>
                <a:gd name="connsiteX33" fmla="*/ 3075 w 10000"/>
                <a:gd name="connsiteY33" fmla="*/ 2883 h 10000"/>
                <a:gd name="connsiteX34" fmla="*/ 3177 w 10000"/>
                <a:gd name="connsiteY34" fmla="*/ 3006 h 10000"/>
                <a:gd name="connsiteX35" fmla="*/ 2919 w 10000"/>
                <a:gd name="connsiteY35" fmla="*/ 3816 h 10000"/>
                <a:gd name="connsiteX36" fmla="*/ 3279 w 10000"/>
                <a:gd name="connsiteY36" fmla="*/ 3816 h 10000"/>
                <a:gd name="connsiteX37" fmla="*/ 3491 w 10000"/>
                <a:gd name="connsiteY37" fmla="*/ 2937 h 10000"/>
                <a:gd name="connsiteX38" fmla="*/ 3491 w 10000"/>
                <a:gd name="connsiteY38" fmla="*/ 2937 h 10000"/>
                <a:gd name="connsiteX39" fmla="*/ 3491 w 10000"/>
                <a:gd name="connsiteY39" fmla="*/ 2937 h 10000"/>
                <a:gd name="connsiteX40" fmla="*/ 3491 w 10000"/>
                <a:gd name="connsiteY40" fmla="*/ 2883 h 10000"/>
                <a:gd name="connsiteX41" fmla="*/ 2808 w 10000"/>
                <a:gd name="connsiteY41" fmla="*/ 1935 h 10000"/>
                <a:gd name="connsiteX42" fmla="*/ 2706 w 10000"/>
                <a:gd name="connsiteY42" fmla="*/ 1812 h 10000"/>
                <a:gd name="connsiteX43" fmla="*/ 1930 w 10000"/>
                <a:gd name="connsiteY43" fmla="*/ 2814 h 10000"/>
                <a:gd name="connsiteX44" fmla="*/ 2390 w 10000"/>
                <a:gd name="connsiteY44" fmla="*/ 3684 h 10000"/>
                <a:gd name="connsiteX45" fmla="*/ 9686 w 10000"/>
                <a:gd name="connsiteY45" fmla="*/ 0 h 10000"/>
                <a:gd name="connsiteX46" fmla="*/ 9686 w 10000"/>
                <a:gd name="connsiteY46" fmla="*/ 0 h 10000"/>
                <a:gd name="connsiteX47" fmla="*/ 262 w 10000"/>
                <a:gd name="connsiteY47" fmla="*/ 0 h 10000"/>
                <a:gd name="connsiteX48" fmla="*/ 0 w 10000"/>
                <a:gd name="connsiteY48" fmla="*/ 314 h 10000"/>
                <a:gd name="connsiteX49" fmla="*/ 0 w 10000"/>
                <a:gd name="connsiteY49" fmla="*/ 7932 h 10000"/>
                <a:gd name="connsiteX50" fmla="*/ 262 w 10000"/>
                <a:gd name="connsiteY50" fmla="*/ 8242 h 10000"/>
                <a:gd name="connsiteX51" fmla="*/ 9686 w 10000"/>
                <a:gd name="connsiteY51" fmla="*/ 8242 h 10000"/>
                <a:gd name="connsiteX52" fmla="*/ 10000 w 10000"/>
                <a:gd name="connsiteY52" fmla="*/ 7932 h 10000"/>
                <a:gd name="connsiteX53" fmla="*/ 10000 w 10000"/>
                <a:gd name="connsiteY53" fmla="*/ 314 h 10000"/>
                <a:gd name="connsiteX54" fmla="*/ 9686 w 10000"/>
                <a:gd name="connsiteY54" fmla="*/ 0 h 10000"/>
                <a:gd name="connsiteX55" fmla="*/ 1253 w 10000"/>
                <a:gd name="connsiteY55" fmla="*/ 1503 h 10000"/>
                <a:gd name="connsiteX56" fmla="*/ 1253 w 10000"/>
                <a:gd name="connsiteY56" fmla="*/ 1503 h 10000"/>
                <a:gd name="connsiteX57" fmla="*/ 4171 w 10000"/>
                <a:gd name="connsiteY57" fmla="*/ 1503 h 10000"/>
                <a:gd name="connsiteX58" fmla="*/ 4171 w 10000"/>
                <a:gd name="connsiteY58" fmla="*/ 4995 h 10000"/>
                <a:gd name="connsiteX59" fmla="*/ 3958 w 10000"/>
                <a:gd name="connsiteY59" fmla="*/ 4995 h 10000"/>
                <a:gd name="connsiteX60" fmla="*/ 3958 w 10000"/>
                <a:gd name="connsiteY60" fmla="*/ 4872 h 10000"/>
                <a:gd name="connsiteX61" fmla="*/ 3594 w 10000"/>
                <a:gd name="connsiteY61" fmla="*/ 4317 h 10000"/>
                <a:gd name="connsiteX62" fmla="*/ 3075 w 10000"/>
                <a:gd name="connsiteY62" fmla="*/ 4062 h 10000"/>
                <a:gd name="connsiteX63" fmla="*/ 2706 w 10000"/>
                <a:gd name="connsiteY63" fmla="*/ 4749 h 10000"/>
                <a:gd name="connsiteX64" fmla="*/ 2288 w 10000"/>
                <a:gd name="connsiteY64" fmla="*/ 4062 h 10000"/>
                <a:gd name="connsiteX65" fmla="*/ 1826 w 10000"/>
                <a:gd name="connsiteY65" fmla="*/ 4317 h 10000"/>
                <a:gd name="connsiteX66" fmla="*/ 1410 w 10000"/>
                <a:gd name="connsiteY66" fmla="*/ 4872 h 10000"/>
                <a:gd name="connsiteX67" fmla="*/ 1410 w 10000"/>
                <a:gd name="connsiteY67" fmla="*/ 4995 h 10000"/>
                <a:gd name="connsiteX68" fmla="*/ 1253 w 10000"/>
                <a:gd name="connsiteY68" fmla="*/ 4995 h 10000"/>
                <a:gd name="connsiteX69" fmla="*/ 1253 w 10000"/>
                <a:gd name="connsiteY69" fmla="*/ 1503 h 10000"/>
                <a:gd name="connsiteX70" fmla="*/ 8747 w 10000"/>
                <a:gd name="connsiteY70" fmla="*/ 6498 h 10000"/>
                <a:gd name="connsiteX71" fmla="*/ 8747 w 10000"/>
                <a:gd name="connsiteY71" fmla="*/ 6498 h 10000"/>
                <a:gd name="connsiteX72" fmla="*/ 1253 w 10000"/>
                <a:gd name="connsiteY72" fmla="*/ 6498 h 10000"/>
                <a:gd name="connsiteX73" fmla="*/ 1253 w 10000"/>
                <a:gd name="connsiteY73" fmla="*/ 5997 h 10000"/>
                <a:gd name="connsiteX74" fmla="*/ 8747 w 10000"/>
                <a:gd name="connsiteY74" fmla="*/ 5997 h 10000"/>
                <a:gd name="connsiteX75" fmla="*/ 8747 w 10000"/>
                <a:gd name="connsiteY75" fmla="*/ 6498 h 10000"/>
                <a:gd name="connsiteX76" fmla="*/ 8747 w 10000"/>
                <a:gd name="connsiteY76" fmla="*/ 4995 h 10000"/>
                <a:gd name="connsiteX77" fmla="*/ 8747 w 10000"/>
                <a:gd name="connsiteY77" fmla="*/ 4995 h 10000"/>
                <a:gd name="connsiteX78" fmla="*/ 5208 w 10000"/>
                <a:gd name="connsiteY78" fmla="*/ 4995 h 10000"/>
                <a:gd name="connsiteX79" fmla="*/ 5208 w 10000"/>
                <a:gd name="connsiteY79" fmla="*/ 4494 h 10000"/>
                <a:gd name="connsiteX80" fmla="*/ 8747 w 10000"/>
                <a:gd name="connsiteY80" fmla="*/ 4494 h 10000"/>
                <a:gd name="connsiteX81" fmla="*/ 8747 w 10000"/>
                <a:gd name="connsiteY81" fmla="*/ 4995 h 10000"/>
                <a:gd name="connsiteX82" fmla="*/ 8747 w 10000"/>
                <a:gd name="connsiteY82" fmla="*/ 3502 h 10000"/>
                <a:gd name="connsiteX83" fmla="*/ 8747 w 10000"/>
                <a:gd name="connsiteY83" fmla="*/ 3502 h 10000"/>
                <a:gd name="connsiteX84" fmla="*/ 5208 w 10000"/>
                <a:gd name="connsiteY84" fmla="*/ 3502 h 10000"/>
                <a:gd name="connsiteX85" fmla="*/ 5208 w 10000"/>
                <a:gd name="connsiteY85" fmla="*/ 3006 h 10000"/>
                <a:gd name="connsiteX86" fmla="*/ 8747 w 10000"/>
                <a:gd name="connsiteY86" fmla="*/ 3006 h 10000"/>
                <a:gd name="connsiteX87" fmla="*/ 8747 w 10000"/>
                <a:gd name="connsiteY87" fmla="*/ 3502 h 10000"/>
                <a:gd name="connsiteX88" fmla="*/ 8747 w 10000"/>
                <a:gd name="connsiteY88" fmla="*/ 2004 h 10000"/>
                <a:gd name="connsiteX89" fmla="*/ 8747 w 10000"/>
                <a:gd name="connsiteY89" fmla="*/ 2004 h 10000"/>
                <a:gd name="connsiteX90" fmla="*/ 5208 w 10000"/>
                <a:gd name="connsiteY90" fmla="*/ 2004 h 10000"/>
                <a:gd name="connsiteX91" fmla="*/ 5208 w 10000"/>
                <a:gd name="connsiteY91" fmla="*/ 1503 h 10000"/>
                <a:gd name="connsiteX92" fmla="*/ 8747 w 10000"/>
                <a:gd name="connsiteY92" fmla="*/ 1503 h 10000"/>
                <a:gd name="connsiteX93" fmla="*/ 8747 w 10000"/>
                <a:gd name="connsiteY93"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4993 w 10000"/>
                <a:gd name="connsiteY9" fmla="*/ 8742 h 10000"/>
                <a:gd name="connsiteX10" fmla="*/ 6460 w 10000"/>
                <a:gd name="connsiteY10" fmla="*/ 8998 h 10000"/>
                <a:gd name="connsiteX11" fmla="*/ 6460 w 10000"/>
                <a:gd name="connsiteY11" fmla="*/ 8998 h 10000"/>
                <a:gd name="connsiteX12" fmla="*/ 6144 w 10000"/>
                <a:gd name="connsiteY12" fmla="*/ 9377 h 10000"/>
                <a:gd name="connsiteX13" fmla="*/ 6460 w 10000"/>
                <a:gd name="connsiteY13" fmla="*/ 9745 h 10000"/>
                <a:gd name="connsiteX14" fmla="*/ 6767 w 10000"/>
                <a:gd name="connsiteY14" fmla="*/ 9377 h 10000"/>
                <a:gd name="connsiteX15" fmla="*/ 6460 w 10000"/>
                <a:gd name="connsiteY15" fmla="*/ 8998 h 10000"/>
                <a:gd name="connsiteX16" fmla="*/ 6460 w 10000"/>
                <a:gd name="connsiteY16" fmla="*/ 8742 h 10000"/>
                <a:gd name="connsiteX17" fmla="*/ 6460 w 10000"/>
                <a:gd name="connsiteY17" fmla="*/ 8742 h 10000"/>
                <a:gd name="connsiteX18" fmla="*/ 6978 w 10000"/>
                <a:gd name="connsiteY18" fmla="*/ 9377 h 10000"/>
                <a:gd name="connsiteX19" fmla="*/ 6460 w 10000"/>
                <a:gd name="connsiteY19" fmla="*/ 10000 h 10000"/>
                <a:gd name="connsiteX20" fmla="*/ 5931 w 10000"/>
                <a:gd name="connsiteY20" fmla="*/ 9377 h 10000"/>
                <a:gd name="connsiteX21" fmla="*/ 6460 w 10000"/>
                <a:gd name="connsiteY21" fmla="*/ 8742 h 10000"/>
                <a:gd name="connsiteX22" fmla="*/ 6460 w 10000"/>
                <a:gd name="connsiteY22" fmla="*/ 8998 h 10000"/>
                <a:gd name="connsiteX23" fmla="*/ 2390 w 10000"/>
                <a:gd name="connsiteY23" fmla="*/ 3684 h 10000"/>
                <a:gd name="connsiteX24" fmla="*/ 2390 w 10000"/>
                <a:gd name="connsiteY24" fmla="*/ 3684 h 10000"/>
                <a:gd name="connsiteX25" fmla="*/ 2288 w 10000"/>
                <a:gd name="connsiteY25" fmla="*/ 3375 h 10000"/>
                <a:gd name="connsiteX26" fmla="*/ 2133 w 10000"/>
                <a:gd name="connsiteY26" fmla="*/ 3252 h 10000"/>
                <a:gd name="connsiteX27" fmla="*/ 2133 w 10000"/>
                <a:gd name="connsiteY27" fmla="*/ 3060 h 10000"/>
                <a:gd name="connsiteX28" fmla="*/ 2244 w 10000"/>
                <a:gd name="connsiteY28" fmla="*/ 2883 h 10000"/>
                <a:gd name="connsiteX29" fmla="*/ 2244 w 10000"/>
                <a:gd name="connsiteY29" fmla="*/ 2750 h 10000"/>
                <a:gd name="connsiteX30" fmla="*/ 2449 w 10000"/>
                <a:gd name="connsiteY30" fmla="*/ 2313 h 10000"/>
                <a:gd name="connsiteX31" fmla="*/ 2968 w 10000"/>
                <a:gd name="connsiteY31" fmla="*/ 2883 h 10000"/>
                <a:gd name="connsiteX32" fmla="*/ 3075 w 10000"/>
                <a:gd name="connsiteY32" fmla="*/ 2883 h 10000"/>
                <a:gd name="connsiteX33" fmla="*/ 3177 w 10000"/>
                <a:gd name="connsiteY33" fmla="*/ 3006 h 10000"/>
                <a:gd name="connsiteX34" fmla="*/ 2919 w 10000"/>
                <a:gd name="connsiteY34" fmla="*/ 3816 h 10000"/>
                <a:gd name="connsiteX35" fmla="*/ 3279 w 10000"/>
                <a:gd name="connsiteY35" fmla="*/ 3816 h 10000"/>
                <a:gd name="connsiteX36" fmla="*/ 3491 w 10000"/>
                <a:gd name="connsiteY36" fmla="*/ 2937 h 10000"/>
                <a:gd name="connsiteX37" fmla="*/ 3491 w 10000"/>
                <a:gd name="connsiteY37" fmla="*/ 2937 h 10000"/>
                <a:gd name="connsiteX38" fmla="*/ 3491 w 10000"/>
                <a:gd name="connsiteY38" fmla="*/ 2937 h 10000"/>
                <a:gd name="connsiteX39" fmla="*/ 3491 w 10000"/>
                <a:gd name="connsiteY39" fmla="*/ 2883 h 10000"/>
                <a:gd name="connsiteX40" fmla="*/ 2808 w 10000"/>
                <a:gd name="connsiteY40" fmla="*/ 1935 h 10000"/>
                <a:gd name="connsiteX41" fmla="*/ 2706 w 10000"/>
                <a:gd name="connsiteY41" fmla="*/ 1812 h 10000"/>
                <a:gd name="connsiteX42" fmla="*/ 1930 w 10000"/>
                <a:gd name="connsiteY42" fmla="*/ 2814 h 10000"/>
                <a:gd name="connsiteX43" fmla="*/ 2390 w 10000"/>
                <a:gd name="connsiteY43" fmla="*/ 3684 h 10000"/>
                <a:gd name="connsiteX44" fmla="*/ 9686 w 10000"/>
                <a:gd name="connsiteY44" fmla="*/ 0 h 10000"/>
                <a:gd name="connsiteX45" fmla="*/ 9686 w 10000"/>
                <a:gd name="connsiteY45" fmla="*/ 0 h 10000"/>
                <a:gd name="connsiteX46" fmla="*/ 262 w 10000"/>
                <a:gd name="connsiteY46" fmla="*/ 0 h 10000"/>
                <a:gd name="connsiteX47" fmla="*/ 0 w 10000"/>
                <a:gd name="connsiteY47" fmla="*/ 314 h 10000"/>
                <a:gd name="connsiteX48" fmla="*/ 0 w 10000"/>
                <a:gd name="connsiteY48" fmla="*/ 7932 h 10000"/>
                <a:gd name="connsiteX49" fmla="*/ 262 w 10000"/>
                <a:gd name="connsiteY49" fmla="*/ 8242 h 10000"/>
                <a:gd name="connsiteX50" fmla="*/ 9686 w 10000"/>
                <a:gd name="connsiteY50" fmla="*/ 8242 h 10000"/>
                <a:gd name="connsiteX51" fmla="*/ 10000 w 10000"/>
                <a:gd name="connsiteY51" fmla="*/ 7932 h 10000"/>
                <a:gd name="connsiteX52" fmla="*/ 10000 w 10000"/>
                <a:gd name="connsiteY52" fmla="*/ 314 h 10000"/>
                <a:gd name="connsiteX53" fmla="*/ 9686 w 10000"/>
                <a:gd name="connsiteY53" fmla="*/ 0 h 10000"/>
                <a:gd name="connsiteX54" fmla="*/ 1253 w 10000"/>
                <a:gd name="connsiteY54" fmla="*/ 1503 h 10000"/>
                <a:gd name="connsiteX55" fmla="*/ 1253 w 10000"/>
                <a:gd name="connsiteY55" fmla="*/ 1503 h 10000"/>
                <a:gd name="connsiteX56" fmla="*/ 4171 w 10000"/>
                <a:gd name="connsiteY56" fmla="*/ 1503 h 10000"/>
                <a:gd name="connsiteX57" fmla="*/ 4171 w 10000"/>
                <a:gd name="connsiteY57" fmla="*/ 4995 h 10000"/>
                <a:gd name="connsiteX58" fmla="*/ 3958 w 10000"/>
                <a:gd name="connsiteY58" fmla="*/ 4995 h 10000"/>
                <a:gd name="connsiteX59" fmla="*/ 3958 w 10000"/>
                <a:gd name="connsiteY59" fmla="*/ 4872 h 10000"/>
                <a:gd name="connsiteX60" fmla="*/ 3594 w 10000"/>
                <a:gd name="connsiteY60" fmla="*/ 4317 h 10000"/>
                <a:gd name="connsiteX61" fmla="*/ 3075 w 10000"/>
                <a:gd name="connsiteY61" fmla="*/ 4062 h 10000"/>
                <a:gd name="connsiteX62" fmla="*/ 2706 w 10000"/>
                <a:gd name="connsiteY62" fmla="*/ 4749 h 10000"/>
                <a:gd name="connsiteX63" fmla="*/ 2288 w 10000"/>
                <a:gd name="connsiteY63" fmla="*/ 4062 h 10000"/>
                <a:gd name="connsiteX64" fmla="*/ 1826 w 10000"/>
                <a:gd name="connsiteY64" fmla="*/ 4317 h 10000"/>
                <a:gd name="connsiteX65" fmla="*/ 1410 w 10000"/>
                <a:gd name="connsiteY65" fmla="*/ 4872 h 10000"/>
                <a:gd name="connsiteX66" fmla="*/ 1410 w 10000"/>
                <a:gd name="connsiteY66" fmla="*/ 4995 h 10000"/>
                <a:gd name="connsiteX67" fmla="*/ 1253 w 10000"/>
                <a:gd name="connsiteY67" fmla="*/ 4995 h 10000"/>
                <a:gd name="connsiteX68" fmla="*/ 1253 w 10000"/>
                <a:gd name="connsiteY68" fmla="*/ 1503 h 10000"/>
                <a:gd name="connsiteX69" fmla="*/ 8747 w 10000"/>
                <a:gd name="connsiteY69" fmla="*/ 6498 h 10000"/>
                <a:gd name="connsiteX70" fmla="*/ 8747 w 10000"/>
                <a:gd name="connsiteY70" fmla="*/ 6498 h 10000"/>
                <a:gd name="connsiteX71" fmla="*/ 1253 w 10000"/>
                <a:gd name="connsiteY71" fmla="*/ 6498 h 10000"/>
                <a:gd name="connsiteX72" fmla="*/ 1253 w 10000"/>
                <a:gd name="connsiteY72" fmla="*/ 5997 h 10000"/>
                <a:gd name="connsiteX73" fmla="*/ 8747 w 10000"/>
                <a:gd name="connsiteY73" fmla="*/ 5997 h 10000"/>
                <a:gd name="connsiteX74" fmla="*/ 8747 w 10000"/>
                <a:gd name="connsiteY74" fmla="*/ 6498 h 10000"/>
                <a:gd name="connsiteX75" fmla="*/ 8747 w 10000"/>
                <a:gd name="connsiteY75" fmla="*/ 4995 h 10000"/>
                <a:gd name="connsiteX76" fmla="*/ 8747 w 10000"/>
                <a:gd name="connsiteY76" fmla="*/ 4995 h 10000"/>
                <a:gd name="connsiteX77" fmla="*/ 5208 w 10000"/>
                <a:gd name="connsiteY77" fmla="*/ 4995 h 10000"/>
                <a:gd name="connsiteX78" fmla="*/ 5208 w 10000"/>
                <a:gd name="connsiteY78" fmla="*/ 4494 h 10000"/>
                <a:gd name="connsiteX79" fmla="*/ 8747 w 10000"/>
                <a:gd name="connsiteY79" fmla="*/ 4494 h 10000"/>
                <a:gd name="connsiteX80" fmla="*/ 8747 w 10000"/>
                <a:gd name="connsiteY80" fmla="*/ 4995 h 10000"/>
                <a:gd name="connsiteX81" fmla="*/ 8747 w 10000"/>
                <a:gd name="connsiteY81" fmla="*/ 3502 h 10000"/>
                <a:gd name="connsiteX82" fmla="*/ 8747 w 10000"/>
                <a:gd name="connsiteY82" fmla="*/ 3502 h 10000"/>
                <a:gd name="connsiteX83" fmla="*/ 5208 w 10000"/>
                <a:gd name="connsiteY83" fmla="*/ 3502 h 10000"/>
                <a:gd name="connsiteX84" fmla="*/ 5208 w 10000"/>
                <a:gd name="connsiteY84" fmla="*/ 3006 h 10000"/>
                <a:gd name="connsiteX85" fmla="*/ 8747 w 10000"/>
                <a:gd name="connsiteY85" fmla="*/ 3006 h 10000"/>
                <a:gd name="connsiteX86" fmla="*/ 8747 w 10000"/>
                <a:gd name="connsiteY86" fmla="*/ 3502 h 10000"/>
                <a:gd name="connsiteX87" fmla="*/ 8747 w 10000"/>
                <a:gd name="connsiteY87" fmla="*/ 2004 h 10000"/>
                <a:gd name="connsiteX88" fmla="*/ 8747 w 10000"/>
                <a:gd name="connsiteY88" fmla="*/ 2004 h 10000"/>
                <a:gd name="connsiteX89" fmla="*/ 5208 w 10000"/>
                <a:gd name="connsiteY89" fmla="*/ 2004 h 10000"/>
                <a:gd name="connsiteX90" fmla="*/ 5208 w 10000"/>
                <a:gd name="connsiteY90" fmla="*/ 1503 h 10000"/>
                <a:gd name="connsiteX91" fmla="*/ 8747 w 10000"/>
                <a:gd name="connsiteY91" fmla="*/ 1503 h 10000"/>
                <a:gd name="connsiteX92" fmla="*/ 8747 w 10000"/>
                <a:gd name="connsiteY92" fmla="*/ 2004 h 10000"/>
                <a:gd name="connsiteX0" fmla="*/ 4478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6460 w 10000"/>
                <a:gd name="connsiteY9" fmla="*/ 8998 h 10000"/>
                <a:gd name="connsiteX10" fmla="*/ 6460 w 10000"/>
                <a:gd name="connsiteY10" fmla="*/ 8998 h 10000"/>
                <a:gd name="connsiteX11" fmla="*/ 6144 w 10000"/>
                <a:gd name="connsiteY11" fmla="*/ 9377 h 10000"/>
                <a:gd name="connsiteX12" fmla="*/ 6460 w 10000"/>
                <a:gd name="connsiteY12" fmla="*/ 9745 h 10000"/>
                <a:gd name="connsiteX13" fmla="*/ 6767 w 10000"/>
                <a:gd name="connsiteY13" fmla="*/ 9377 h 10000"/>
                <a:gd name="connsiteX14" fmla="*/ 6460 w 10000"/>
                <a:gd name="connsiteY14" fmla="*/ 8998 h 10000"/>
                <a:gd name="connsiteX15" fmla="*/ 6460 w 10000"/>
                <a:gd name="connsiteY15" fmla="*/ 8742 h 10000"/>
                <a:gd name="connsiteX16" fmla="*/ 6460 w 10000"/>
                <a:gd name="connsiteY16" fmla="*/ 8742 h 10000"/>
                <a:gd name="connsiteX17" fmla="*/ 6978 w 10000"/>
                <a:gd name="connsiteY17" fmla="*/ 9377 h 10000"/>
                <a:gd name="connsiteX18" fmla="*/ 6460 w 10000"/>
                <a:gd name="connsiteY18" fmla="*/ 10000 h 10000"/>
                <a:gd name="connsiteX19" fmla="*/ 5931 w 10000"/>
                <a:gd name="connsiteY19" fmla="*/ 9377 h 10000"/>
                <a:gd name="connsiteX20" fmla="*/ 6460 w 10000"/>
                <a:gd name="connsiteY20" fmla="*/ 8742 h 10000"/>
                <a:gd name="connsiteX21" fmla="*/ 6460 w 10000"/>
                <a:gd name="connsiteY21" fmla="*/ 8998 h 10000"/>
                <a:gd name="connsiteX22" fmla="*/ 2390 w 10000"/>
                <a:gd name="connsiteY22" fmla="*/ 3684 h 10000"/>
                <a:gd name="connsiteX23" fmla="*/ 2390 w 10000"/>
                <a:gd name="connsiteY23" fmla="*/ 3684 h 10000"/>
                <a:gd name="connsiteX24" fmla="*/ 2288 w 10000"/>
                <a:gd name="connsiteY24" fmla="*/ 3375 h 10000"/>
                <a:gd name="connsiteX25" fmla="*/ 2133 w 10000"/>
                <a:gd name="connsiteY25" fmla="*/ 3252 h 10000"/>
                <a:gd name="connsiteX26" fmla="*/ 2133 w 10000"/>
                <a:gd name="connsiteY26" fmla="*/ 3060 h 10000"/>
                <a:gd name="connsiteX27" fmla="*/ 2244 w 10000"/>
                <a:gd name="connsiteY27" fmla="*/ 2883 h 10000"/>
                <a:gd name="connsiteX28" fmla="*/ 2244 w 10000"/>
                <a:gd name="connsiteY28" fmla="*/ 2750 h 10000"/>
                <a:gd name="connsiteX29" fmla="*/ 2449 w 10000"/>
                <a:gd name="connsiteY29" fmla="*/ 2313 h 10000"/>
                <a:gd name="connsiteX30" fmla="*/ 2968 w 10000"/>
                <a:gd name="connsiteY30" fmla="*/ 2883 h 10000"/>
                <a:gd name="connsiteX31" fmla="*/ 3075 w 10000"/>
                <a:gd name="connsiteY31" fmla="*/ 2883 h 10000"/>
                <a:gd name="connsiteX32" fmla="*/ 3177 w 10000"/>
                <a:gd name="connsiteY32" fmla="*/ 3006 h 10000"/>
                <a:gd name="connsiteX33" fmla="*/ 2919 w 10000"/>
                <a:gd name="connsiteY33" fmla="*/ 3816 h 10000"/>
                <a:gd name="connsiteX34" fmla="*/ 3279 w 10000"/>
                <a:gd name="connsiteY34" fmla="*/ 3816 h 10000"/>
                <a:gd name="connsiteX35" fmla="*/ 3491 w 10000"/>
                <a:gd name="connsiteY35" fmla="*/ 2937 h 10000"/>
                <a:gd name="connsiteX36" fmla="*/ 3491 w 10000"/>
                <a:gd name="connsiteY36" fmla="*/ 2937 h 10000"/>
                <a:gd name="connsiteX37" fmla="*/ 3491 w 10000"/>
                <a:gd name="connsiteY37" fmla="*/ 2937 h 10000"/>
                <a:gd name="connsiteX38" fmla="*/ 3491 w 10000"/>
                <a:gd name="connsiteY38" fmla="*/ 2883 h 10000"/>
                <a:gd name="connsiteX39" fmla="*/ 2808 w 10000"/>
                <a:gd name="connsiteY39" fmla="*/ 1935 h 10000"/>
                <a:gd name="connsiteX40" fmla="*/ 2706 w 10000"/>
                <a:gd name="connsiteY40" fmla="*/ 1812 h 10000"/>
                <a:gd name="connsiteX41" fmla="*/ 1930 w 10000"/>
                <a:gd name="connsiteY41" fmla="*/ 2814 h 10000"/>
                <a:gd name="connsiteX42" fmla="*/ 2390 w 10000"/>
                <a:gd name="connsiteY42" fmla="*/ 3684 h 10000"/>
                <a:gd name="connsiteX43" fmla="*/ 9686 w 10000"/>
                <a:gd name="connsiteY43" fmla="*/ 0 h 10000"/>
                <a:gd name="connsiteX44" fmla="*/ 9686 w 10000"/>
                <a:gd name="connsiteY44" fmla="*/ 0 h 10000"/>
                <a:gd name="connsiteX45" fmla="*/ 262 w 10000"/>
                <a:gd name="connsiteY45" fmla="*/ 0 h 10000"/>
                <a:gd name="connsiteX46" fmla="*/ 0 w 10000"/>
                <a:gd name="connsiteY46" fmla="*/ 314 h 10000"/>
                <a:gd name="connsiteX47" fmla="*/ 0 w 10000"/>
                <a:gd name="connsiteY47" fmla="*/ 7932 h 10000"/>
                <a:gd name="connsiteX48" fmla="*/ 262 w 10000"/>
                <a:gd name="connsiteY48" fmla="*/ 8242 h 10000"/>
                <a:gd name="connsiteX49" fmla="*/ 9686 w 10000"/>
                <a:gd name="connsiteY49" fmla="*/ 8242 h 10000"/>
                <a:gd name="connsiteX50" fmla="*/ 10000 w 10000"/>
                <a:gd name="connsiteY50" fmla="*/ 7932 h 10000"/>
                <a:gd name="connsiteX51" fmla="*/ 10000 w 10000"/>
                <a:gd name="connsiteY51" fmla="*/ 314 h 10000"/>
                <a:gd name="connsiteX52" fmla="*/ 9686 w 10000"/>
                <a:gd name="connsiteY52" fmla="*/ 0 h 10000"/>
                <a:gd name="connsiteX53" fmla="*/ 1253 w 10000"/>
                <a:gd name="connsiteY53" fmla="*/ 1503 h 10000"/>
                <a:gd name="connsiteX54" fmla="*/ 1253 w 10000"/>
                <a:gd name="connsiteY54" fmla="*/ 1503 h 10000"/>
                <a:gd name="connsiteX55" fmla="*/ 4171 w 10000"/>
                <a:gd name="connsiteY55" fmla="*/ 1503 h 10000"/>
                <a:gd name="connsiteX56" fmla="*/ 4171 w 10000"/>
                <a:gd name="connsiteY56" fmla="*/ 4995 h 10000"/>
                <a:gd name="connsiteX57" fmla="*/ 3958 w 10000"/>
                <a:gd name="connsiteY57" fmla="*/ 4995 h 10000"/>
                <a:gd name="connsiteX58" fmla="*/ 3958 w 10000"/>
                <a:gd name="connsiteY58" fmla="*/ 4872 h 10000"/>
                <a:gd name="connsiteX59" fmla="*/ 3594 w 10000"/>
                <a:gd name="connsiteY59" fmla="*/ 4317 h 10000"/>
                <a:gd name="connsiteX60" fmla="*/ 3075 w 10000"/>
                <a:gd name="connsiteY60" fmla="*/ 4062 h 10000"/>
                <a:gd name="connsiteX61" fmla="*/ 2706 w 10000"/>
                <a:gd name="connsiteY61" fmla="*/ 4749 h 10000"/>
                <a:gd name="connsiteX62" fmla="*/ 2288 w 10000"/>
                <a:gd name="connsiteY62" fmla="*/ 4062 h 10000"/>
                <a:gd name="connsiteX63" fmla="*/ 1826 w 10000"/>
                <a:gd name="connsiteY63" fmla="*/ 4317 h 10000"/>
                <a:gd name="connsiteX64" fmla="*/ 1410 w 10000"/>
                <a:gd name="connsiteY64" fmla="*/ 4872 h 10000"/>
                <a:gd name="connsiteX65" fmla="*/ 1410 w 10000"/>
                <a:gd name="connsiteY65" fmla="*/ 4995 h 10000"/>
                <a:gd name="connsiteX66" fmla="*/ 1253 w 10000"/>
                <a:gd name="connsiteY66" fmla="*/ 4995 h 10000"/>
                <a:gd name="connsiteX67" fmla="*/ 1253 w 10000"/>
                <a:gd name="connsiteY67" fmla="*/ 1503 h 10000"/>
                <a:gd name="connsiteX68" fmla="*/ 8747 w 10000"/>
                <a:gd name="connsiteY68" fmla="*/ 6498 h 10000"/>
                <a:gd name="connsiteX69" fmla="*/ 8747 w 10000"/>
                <a:gd name="connsiteY69" fmla="*/ 6498 h 10000"/>
                <a:gd name="connsiteX70" fmla="*/ 1253 w 10000"/>
                <a:gd name="connsiteY70" fmla="*/ 6498 h 10000"/>
                <a:gd name="connsiteX71" fmla="*/ 1253 w 10000"/>
                <a:gd name="connsiteY71" fmla="*/ 5997 h 10000"/>
                <a:gd name="connsiteX72" fmla="*/ 8747 w 10000"/>
                <a:gd name="connsiteY72" fmla="*/ 5997 h 10000"/>
                <a:gd name="connsiteX73" fmla="*/ 8747 w 10000"/>
                <a:gd name="connsiteY73" fmla="*/ 6498 h 10000"/>
                <a:gd name="connsiteX74" fmla="*/ 8747 w 10000"/>
                <a:gd name="connsiteY74" fmla="*/ 4995 h 10000"/>
                <a:gd name="connsiteX75" fmla="*/ 8747 w 10000"/>
                <a:gd name="connsiteY75" fmla="*/ 4995 h 10000"/>
                <a:gd name="connsiteX76" fmla="*/ 5208 w 10000"/>
                <a:gd name="connsiteY76" fmla="*/ 4995 h 10000"/>
                <a:gd name="connsiteX77" fmla="*/ 5208 w 10000"/>
                <a:gd name="connsiteY77" fmla="*/ 4494 h 10000"/>
                <a:gd name="connsiteX78" fmla="*/ 8747 w 10000"/>
                <a:gd name="connsiteY78" fmla="*/ 4494 h 10000"/>
                <a:gd name="connsiteX79" fmla="*/ 8747 w 10000"/>
                <a:gd name="connsiteY79" fmla="*/ 4995 h 10000"/>
                <a:gd name="connsiteX80" fmla="*/ 8747 w 10000"/>
                <a:gd name="connsiteY80" fmla="*/ 3502 h 10000"/>
                <a:gd name="connsiteX81" fmla="*/ 8747 w 10000"/>
                <a:gd name="connsiteY81" fmla="*/ 3502 h 10000"/>
                <a:gd name="connsiteX82" fmla="*/ 5208 w 10000"/>
                <a:gd name="connsiteY82" fmla="*/ 3502 h 10000"/>
                <a:gd name="connsiteX83" fmla="*/ 5208 w 10000"/>
                <a:gd name="connsiteY83" fmla="*/ 3006 h 10000"/>
                <a:gd name="connsiteX84" fmla="*/ 8747 w 10000"/>
                <a:gd name="connsiteY84" fmla="*/ 3006 h 10000"/>
                <a:gd name="connsiteX85" fmla="*/ 8747 w 10000"/>
                <a:gd name="connsiteY85" fmla="*/ 3502 h 10000"/>
                <a:gd name="connsiteX86" fmla="*/ 8747 w 10000"/>
                <a:gd name="connsiteY86" fmla="*/ 2004 h 10000"/>
                <a:gd name="connsiteX87" fmla="*/ 8747 w 10000"/>
                <a:gd name="connsiteY87" fmla="*/ 2004 h 10000"/>
                <a:gd name="connsiteX88" fmla="*/ 5208 w 10000"/>
                <a:gd name="connsiteY88" fmla="*/ 2004 h 10000"/>
                <a:gd name="connsiteX89" fmla="*/ 5208 w 10000"/>
                <a:gd name="connsiteY89" fmla="*/ 1503 h 10000"/>
                <a:gd name="connsiteX90" fmla="*/ 8747 w 10000"/>
                <a:gd name="connsiteY90" fmla="*/ 1503 h 10000"/>
                <a:gd name="connsiteX91" fmla="*/ 8747 w 10000"/>
                <a:gd name="connsiteY91" fmla="*/ 2004 h 10000"/>
                <a:gd name="connsiteX0" fmla="*/ 4993 w 10000"/>
                <a:gd name="connsiteY0" fmla="*/ 10000 h 10008"/>
                <a:gd name="connsiteX1" fmla="*/ 4993 w 10000"/>
                <a:gd name="connsiteY1" fmla="*/ 8998 h 10008"/>
                <a:gd name="connsiteX2" fmla="*/ 4993 w 10000"/>
                <a:gd name="connsiteY2" fmla="*/ 9745 h 10008"/>
                <a:gd name="connsiteX3" fmla="*/ 4993 w 10000"/>
                <a:gd name="connsiteY3" fmla="*/ 8998 h 10008"/>
                <a:gd name="connsiteX4" fmla="*/ 4993 w 10000"/>
                <a:gd name="connsiteY4" fmla="*/ 8742 h 10008"/>
                <a:gd name="connsiteX5" fmla="*/ 4993 w 10000"/>
                <a:gd name="connsiteY5" fmla="*/ 8742 h 10008"/>
                <a:gd name="connsiteX6" fmla="*/ 5514 w 10000"/>
                <a:gd name="connsiteY6" fmla="*/ 9377 h 10008"/>
                <a:gd name="connsiteX7" fmla="*/ 4993 w 10000"/>
                <a:gd name="connsiteY7" fmla="*/ 10000 h 10008"/>
                <a:gd name="connsiteX8" fmla="*/ 6460 w 10000"/>
                <a:gd name="connsiteY8" fmla="*/ 8998 h 10008"/>
                <a:gd name="connsiteX9" fmla="*/ 6460 w 10000"/>
                <a:gd name="connsiteY9" fmla="*/ 8998 h 10008"/>
                <a:gd name="connsiteX10" fmla="*/ 6144 w 10000"/>
                <a:gd name="connsiteY10" fmla="*/ 9377 h 10008"/>
                <a:gd name="connsiteX11" fmla="*/ 6460 w 10000"/>
                <a:gd name="connsiteY11" fmla="*/ 9745 h 10008"/>
                <a:gd name="connsiteX12" fmla="*/ 6767 w 10000"/>
                <a:gd name="connsiteY12" fmla="*/ 9377 h 10008"/>
                <a:gd name="connsiteX13" fmla="*/ 6460 w 10000"/>
                <a:gd name="connsiteY13" fmla="*/ 8998 h 10008"/>
                <a:gd name="connsiteX14" fmla="*/ 6460 w 10000"/>
                <a:gd name="connsiteY14" fmla="*/ 8742 h 10008"/>
                <a:gd name="connsiteX15" fmla="*/ 6460 w 10000"/>
                <a:gd name="connsiteY15" fmla="*/ 8742 h 10008"/>
                <a:gd name="connsiteX16" fmla="*/ 6978 w 10000"/>
                <a:gd name="connsiteY16" fmla="*/ 9377 h 10008"/>
                <a:gd name="connsiteX17" fmla="*/ 6460 w 10000"/>
                <a:gd name="connsiteY17" fmla="*/ 10000 h 10008"/>
                <a:gd name="connsiteX18" fmla="*/ 5931 w 10000"/>
                <a:gd name="connsiteY18" fmla="*/ 9377 h 10008"/>
                <a:gd name="connsiteX19" fmla="*/ 6460 w 10000"/>
                <a:gd name="connsiteY19" fmla="*/ 8742 h 10008"/>
                <a:gd name="connsiteX20" fmla="*/ 6460 w 10000"/>
                <a:gd name="connsiteY20" fmla="*/ 8998 h 10008"/>
                <a:gd name="connsiteX21" fmla="*/ 2390 w 10000"/>
                <a:gd name="connsiteY21" fmla="*/ 3684 h 10008"/>
                <a:gd name="connsiteX22" fmla="*/ 2390 w 10000"/>
                <a:gd name="connsiteY22" fmla="*/ 3684 h 10008"/>
                <a:gd name="connsiteX23" fmla="*/ 2288 w 10000"/>
                <a:gd name="connsiteY23" fmla="*/ 3375 h 10008"/>
                <a:gd name="connsiteX24" fmla="*/ 2133 w 10000"/>
                <a:gd name="connsiteY24" fmla="*/ 3252 h 10008"/>
                <a:gd name="connsiteX25" fmla="*/ 2133 w 10000"/>
                <a:gd name="connsiteY25" fmla="*/ 3060 h 10008"/>
                <a:gd name="connsiteX26" fmla="*/ 2244 w 10000"/>
                <a:gd name="connsiteY26" fmla="*/ 2883 h 10008"/>
                <a:gd name="connsiteX27" fmla="*/ 2244 w 10000"/>
                <a:gd name="connsiteY27" fmla="*/ 2750 h 10008"/>
                <a:gd name="connsiteX28" fmla="*/ 2449 w 10000"/>
                <a:gd name="connsiteY28" fmla="*/ 2313 h 10008"/>
                <a:gd name="connsiteX29" fmla="*/ 2968 w 10000"/>
                <a:gd name="connsiteY29" fmla="*/ 2883 h 10008"/>
                <a:gd name="connsiteX30" fmla="*/ 3075 w 10000"/>
                <a:gd name="connsiteY30" fmla="*/ 2883 h 10008"/>
                <a:gd name="connsiteX31" fmla="*/ 3177 w 10000"/>
                <a:gd name="connsiteY31" fmla="*/ 3006 h 10008"/>
                <a:gd name="connsiteX32" fmla="*/ 2919 w 10000"/>
                <a:gd name="connsiteY32" fmla="*/ 3816 h 10008"/>
                <a:gd name="connsiteX33" fmla="*/ 3279 w 10000"/>
                <a:gd name="connsiteY33" fmla="*/ 3816 h 10008"/>
                <a:gd name="connsiteX34" fmla="*/ 3491 w 10000"/>
                <a:gd name="connsiteY34" fmla="*/ 2937 h 10008"/>
                <a:gd name="connsiteX35" fmla="*/ 3491 w 10000"/>
                <a:gd name="connsiteY35" fmla="*/ 2937 h 10008"/>
                <a:gd name="connsiteX36" fmla="*/ 3491 w 10000"/>
                <a:gd name="connsiteY36" fmla="*/ 2937 h 10008"/>
                <a:gd name="connsiteX37" fmla="*/ 3491 w 10000"/>
                <a:gd name="connsiteY37" fmla="*/ 2883 h 10008"/>
                <a:gd name="connsiteX38" fmla="*/ 2808 w 10000"/>
                <a:gd name="connsiteY38" fmla="*/ 1935 h 10008"/>
                <a:gd name="connsiteX39" fmla="*/ 2706 w 10000"/>
                <a:gd name="connsiteY39" fmla="*/ 1812 h 10008"/>
                <a:gd name="connsiteX40" fmla="*/ 1930 w 10000"/>
                <a:gd name="connsiteY40" fmla="*/ 2814 h 10008"/>
                <a:gd name="connsiteX41" fmla="*/ 2390 w 10000"/>
                <a:gd name="connsiteY41" fmla="*/ 3684 h 10008"/>
                <a:gd name="connsiteX42" fmla="*/ 9686 w 10000"/>
                <a:gd name="connsiteY42" fmla="*/ 0 h 10008"/>
                <a:gd name="connsiteX43" fmla="*/ 9686 w 10000"/>
                <a:gd name="connsiteY43" fmla="*/ 0 h 10008"/>
                <a:gd name="connsiteX44" fmla="*/ 262 w 10000"/>
                <a:gd name="connsiteY44" fmla="*/ 0 h 10008"/>
                <a:gd name="connsiteX45" fmla="*/ 0 w 10000"/>
                <a:gd name="connsiteY45" fmla="*/ 314 h 10008"/>
                <a:gd name="connsiteX46" fmla="*/ 0 w 10000"/>
                <a:gd name="connsiteY46" fmla="*/ 7932 h 10008"/>
                <a:gd name="connsiteX47" fmla="*/ 262 w 10000"/>
                <a:gd name="connsiteY47" fmla="*/ 8242 h 10008"/>
                <a:gd name="connsiteX48" fmla="*/ 9686 w 10000"/>
                <a:gd name="connsiteY48" fmla="*/ 8242 h 10008"/>
                <a:gd name="connsiteX49" fmla="*/ 10000 w 10000"/>
                <a:gd name="connsiteY49" fmla="*/ 7932 h 10008"/>
                <a:gd name="connsiteX50" fmla="*/ 10000 w 10000"/>
                <a:gd name="connsiteY50" fmla="*/ 314 h 10008"/>
                <a:gd name="connsiteX51" fmla="*/ 9686 w 10000"/>
                <a:gd name="connsiteY51" fmla="*/ 0 h 10008"/>
                <a:gd name="connsiteX52" fmla="*/ 1253 w 10000"/>
                <a:gd name="connsiteY52" fmla="*/ 1503 h 10008"/>
                <a:gd name="connsiteX53" fmla="*/ 1253 w 10000"/>
                <a:gd name="connsiteY53" fmla="*/ 1503 h 10008"/>
                <a:gd name="connsiteX54" fmla="*/ 4171 w 10000"/>
                <a:gd name="connsiteY54" fmla="*/ 1503 h 10008"/>
                <a:gd name="connsiteX55" fmla="*/ 4171 w 10000"/>
                <a:gd name="connsiteY55" fmla="*/ 4995 h 10008"/>
                <a:gd name="connsiteX56" fmla="*/ 3958 w 10000"/>
                <a:gd name="connsiteY56" fmla="*/ 4995 h 10008"/>
                <a:gd name="connsiteX57" fmla="*/ 3958 w 10000"/>
                <a:gd name="connsiteY57" fmla="*/ 4872 h 10008"/>
                <a:gd name="connsiteX58" fmla="*/ 3594 w 10000"/>
                <a:gd name="connsiteY58" fmla="*/ 4317 h 10008"/>
                <a:gd name="connsiteX59" fmla="*/ 3075 w 10000"/>
                <a:gd name="connsiteY59" fmla="*/ 4062 h 10008"/>
                <a:gd name="connsiteX60" fmla="*/ 2706 w 10000"/>
                <a:gd name="connsiteY60" fmla="*/ 4749 h 10008"/>
                <a:gd name="connsiteX61" fmla="*/ 2288 w 10000"/>
                <a:gd name="connsiteY61" fmla="*/ 4062 h 10008"/>
                <a:gd name="connsiteX62" fmla="*/ 1826 w 10000"/>
                <a:gd name="connsiteY62" fmla="*/ 4317 h 10008"/>
                <a:gd name="connsiteX63" fmla="*/ 1410 w 10000"/>
                <a:gd name="connsiteY63" fmla="*/ 4872 h 10008"/>
                <a:gd name="connsiteX64" fmla="*/ 1410 w 10000"/>
                <a:gd name="connsiteY64" fmla="*/ 4995 h 10008"/>
                <a:gd name="connsiteX65" fmla="*/ 1253 w 10000"/>
                <a:gd name="connsiteY65" fmla="*/ 4995 h 10008"/>
                <a:gd name="connsiteX66" fmla="*/ 1253 w 10000"/>
                <a:gd name="connsiteY66" fmla="*/ 1503 h 10008"/>
                <a:gd name="connsiteX67" fmla="*/ 8747 w 10000"/>
                <a:gd name="connsiteY67" fmla="*/ 6498 h 10008"/>
                <a:gd name="connsiteX68" fmla="*/ 8747 w 10000"/>
                <a:gd name="connsiteY68" fmla="*/ 6498 h 10008"/>
                <a:gd name="connsiteX69" fmla="*/ 1253 w 10000"/>
                <a:gd name="connsiteY69" fmla="*/ 6498 h 10008"/>
                <a:gd name="connsiteX70" fmla="*/ 1253 w 10000"/>
                <a:gd name="connsiteY70" fmla="*/ 5997 h 10008"/>
                <a:gd name="connsiteX71" fmla="*/ 8747 w 10000"/>
                <a:gd name="connsiteY71" fmla="*/ 5997 h 10008"/>
                <a:gd name="connsiteX72" fmla="*/ 8747 w 10000"/>
                <a:gd name="connsiteY72" fmla="*/ 6498 h 10008"/>
                <a:gd name="connsiteX73" fmla="*/ 8747 w 10000"/>
                <a:gd name="connsiteY73" fmla="*/ 4995 h 10008"/>
                <a:gd name="connsiteX74" fmla="*/ 8747 w 10000"/>
                <a:gd name="connsiteY74" fmla="*/ 4995 h 10008"/>
                <a:gd name="connsiteX75" fmla="*/ 5208 w 10000"/>
                <a:gd name="connsiteY75" fmla="*/ 4995 h 10008"/>
                <a:gd name="connsiteX76" fmla="*/ 5208 w 10000"/>
                <a:gd name="connsiteY76" fmla="*/ 4494 h 10008"/>
                <a:gd name="connsiteX77" fmla="*/ 8747 w 10000"/>
                <a:gd name="connsiteY77" fmla="*/ 4494 h 10008"/>
                <a:gd name="connsiteX78" fmla="*/ 8747 w 10000"/>
                <a:gd name="connsiteY78" fmla="*/ 4995 h 10008"/>
                <a:gd name="connsiteX79" fmla="*/ 8747 w 10000"/>
                <a:gd name="connsiteY79" fmla="*/ 3502 h 10008"/>
                <a:gd name="connsiteX80" fmla="*/ 8747 w 10000"/>
                <a:gd name="connsiteY80" fmla="*/ 3502 h 10008"/>
                <a:gd name="connsiteX81" fmla="*/ 5208 w 10000"/>
                <a:gd name="connsiteY81" fmla="*/ 3502 h 10008"/>
                <a:gd name="connsiteX82" fmla="*/ 5208 w 10000"/>
                <a:gd name="connsiteY82" fmla="*/ 3006 h 10008"/>
                <a:gd name="connsiteX83" fmla="*/ 8747 w 10000"/>
                <a:gd name="connsiteY83" fmla="*/ 3006 h 10008"/>
                <a:gd name="connsiteX84" fmla="*/ 8747 w 10000"/>
                <a:gd name="connsiteY84" fmla="*/ 3502 h 10008"/>
                <a:gd name="connsiteX85" fmla="*/ 8747 w 10000"/>
                <a:gd name="connsiteY85" fmla="*/ 2004 h 10008"/>
                <a:gd name="connsiteX86" fmla="*/ 8747 w 10000"/>
                <a:gd name="connsiteY86" fmla="*/ 2004 h 10008"/>
                <a:gd name="connsiteX87" fmla="*/ 5208 w 10000"/>
                <a:gd name="connsiteY87" fmla="*/ 2004 h 10008"/>
                <a:gd name="connsiteX88" fmla="*/ 5208 w 10000"/>
                <a:gd name="connsiteY88" fmla="*/ 1503 h 10008"/>
                <a:gd name="connsiteX89" fmla="*/ 8747 w 10000"/>
                <a:gd name="connsiteY89" fmla="*/ 1503 h 10008"/>
                <a:gd name="connsiteX90" fmla="*/ 8747 w 10000"/>
                <a:gd name="connsiteY90" fmla="*/ 2004 h 10008"/>
                <a:gd name="connsiteX0" fmla="*/ 5514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6460 w 10000"/>
                <a:gd name="connsiteY7" fmla="*/ 8998 h 10000"/>
                <a:gd name="connsiteX8" fmla="*/ 6460 w 10000"/>
                <a:gd name="connsiteY8" fmla="*/ 8998 h 10000"/>
                <a:gd name="connsiteX9" fmla="*/ 6144 w 10000"/>
                <a:gd name="connsiteY9" fmla="*/ 9377 h 10000"/>
                <a:gd name="connsiteX10" fmla="*/ 6460 w 10000"/>
                <a:gd name="connsiteY10" fmla="*/ 9745 h 10000"/>
                <a:gd name="connsiteX11" fmla="*/ 6767 w 10000"/>
                <a:gd name="connsiteY11" fmla="*/ 9377 h 10000"/>
                <a:gd name="connsiteX12" fmla="*/ 6460 w 10000"/>
                <a:gd name="connsiteY12" fmla="*/ 8998 h 10000"/>
                <a:gd name="connsiteX13" fmla="*/ 6460 w 10000"/>
                <a:gd name="connsiteY13" fmla="*/ 8742 h 10000"/>
                <a:gd name="connsiteX14" fmla="*/ 6460 w 10000"/>
                <a:gd name="connsiteY14" fmla="*/ 8742 h 10000"/>
                <a:gd name="connsiteX15" fmla="*/ 6978 w 10000"/>
                <a:gd name="connsiteY15" fmla="*/ 9377 h 10000"/>
                <a:gd name="connsiteX16" fmla="*/ 6460 w 10000"/>
                <a:gd name="connsiteY16" fmla="*/ 10000 h 10000"/>
                <a:gd name="connsiteX17" fmla="*/ 5931 w 10000"/>
                <a:gd name="connsiteY17" fmla="*/ 9377 h 10000"/>
                <a:gd name="connsiteX18" fmla="*/ 6460 w 10000"/>
                <a:gd name="connsiteY18" fmla="*/ 8742 h 10000"/>
                <a:gd name="connsiteX19" fmla="*/ 6460 w 10000"/>
                <a:gd name="connsiteY19" fmla="*/ 8998 h 10000"/>
                <a:gd name="connsiteX20" fmla="*/ 2390 w 10000"/>
                <a:gd name="connsiteY20" fmla="*/ 3684 h 10000"/>
                <a:gd name="connsiteX21" fmla="*/ 2390 w 10000"/>
                <a:gd name="connsiteY21" fmla="*/ 3684 h 10000"/>
                <a:gd name="connsiteX22" fmla="*/ 2288 w 10000"/>
                <a:gd name="connsiteY22" fmla="*/ 3375 h 10000"/>
                <a:gd name="connsiteX23" fmla="*/ 2133 w 10000"/>
                <a:gd name="connsiteY23" fmla="*/ 3252 h 10000"/>
                <a:gd name="connsiteX24" fmla="*/ 2133 w 10000"/>
                <a:gd name="connsiteY24" fmla="*/ 3060 h 10000"/>
                <a:gd name="connsiteX25" fmla="*/ 2244 w 10000"/>
                <a:gd name="connsiteY25" fmla="*/ 2883 h 10000"/>
                <a:gd name="connsiteX26" fmla="*/ 2244 w 10000"/>
                <a:gd name="connsiteY26" fmla="*/ 2750 h 10000"/>
                <a:gd name="connsiteX27" fmla="*/ 2449 w 10000"/>
                <a:gd name="connsiteY27" fmla="*/ 2313 h 10000"/>
                <a:gd name="connsiteX28" fmla="*/ 2968 w 10000"/>
                <a:gd name="connsiteY28" fmla="*/ 2883 h 10000"/>
                <a:gd name="connsiteX29" fmla="*/ 3075 w 10000"/>
                <a:gd name="connsiteY29" fmla="*/ 2883 h 10000"/>
                <a:gd name="connsiteX30" fmla="*/ 3177 w 10000"/>
                <a:gd name="connsiteY30" fmla="*/ 3006 h 10000"/>
                <a:gd name="connsiteX31" fmla="*/ 2919 w 10000"/>
                <a:gd name="connsiteY31" fmla="*/ 3816 h 10000"/>
                <a:gd name="connsiteX32" fmla="*/ 3279 w 10000"/>
                <a:gd name="connsiteY32" fmla="*/ 3816 h 10000"/>
                <a:gd name="connsiteX33" fmla="*/ 3491 w 10000"/>
                <a:gd name="connsiteY33" fmla="*/ 2937 h 10000"/>
                <a:gd name="connsiteX34" fmla="*/ 3491 w 10000"/>
                <a:gd name="connsiteY34" fmla="*/ 2937 h 10000"/>
                <a:gd name="connsiteX35" fmla="*/ 3491 w 10000"/>
                <a:gd name="connsiteY35" fmla="*/ 2937 h 10000"/>
                <a:gd name="connsiteX36" fmla="*/ 3491 w 10000"/>
                <a:gd name="connsiteY36" fmla="*/ 2883 h 10000"/>
                <a:gd name="connsiteX37" fmla="*/ 2808 w 10000"/>
                <a:gd name="connsiteY37" fmla="*/ 1935 h 10000"/>
                <a:gd name="connsiteX38" fmla="*/ 2706 w 10000"/>
                <a:gd name="connsiteY38" fmla="*/ 1812 h 10000"/>
                <a:gd name="connsiteX39" fmla="*/ 1930 w 10000"/>
                <a:gd name="connsiteY39" fmla="*/ 2814 h 10000"/>
                <a:gd name="connsiteX40" fmla="*/ 2390 w 10000"/>
                <a:gd name="connsiteY40" fmla="*/ 3684 h 10000"/>
                <a:gd name="connsiteX41" fmla="*/ 9686 w 10000"/>
                <a:gd name="connsiteY41" fmla="*/ 0 h 10000"/>
                <a:gd name="connsiteX42" fmla="*/ 9686 w 10000"/>
                <a:gd name="connsiteY42" fmla="*/ 0 h 10000"/>
                <a:gd name="connsiteX43" fmla="*/ 262 w 10000"/>
                <a:gd name="connsiteY43" fmla="*/ 0 h 10000"/>
                <a:gd name="connsiteX44" fmla="*/ 0 w 10000"/>
                <a:gd name="connsiteY44" fmla="*/ 314 h 10000"/>
                <a:gd name="connsiteX45" fmla="*/ 0 w 10000"/>
                <a:gd name="connsiteY45" fmla="*/ 7932 h 10000"/>
                <a:gd name="connsiteX46" fmla="*/ 262 w 10000"/>
                <a:gd name="connsiteY46" fmla="*/ 8242 h 10000"/>
                <a:gd name="connsiteX47" fmla="*/ 9686 w 10000"/>
                <a:gd name="connsiteY47" fmla="*/ 8242 h 10000"/>
                <a:gd name="connsiteX48" fmla="*/ 10000 w 10000"/>
                <a:gd name="connsiteY48" fmla="*/ 7932 h 10000"/>
                <a:gd name="connsiteX49" fmla="*/ 10000 w 10000"/>
                <a:gd name="connsiteY49" fmla="*/ 314 h 10000"/>
                <a:gd name="connsiteX50" fmla="*/ 9686 w 10000"/>
                <a:gd name="connsiteY50" fmla="*/ 0 h 10000"/>
                <a:gd name="connsiteX51" fmla="*/ 1253 w 10000"/>
                <a:gd name="connsiteY51" fmla="*/ 1503 h 10000"/>
                <a:gd name="connsiteX52" fmla="*/ 1253 w 10000"/>
                <a:gd name="connsiteY52" fmla="*/ 1503 h 10000"/>
                <a:gd name="connsiteX53" fmla="*/ 4171 w 10000"/>
                <a:gd name="connsiteY53" fmla="*/ 1503 h 10000"/>
                <a:gd name="connsiteX54" fmla="*/ 4171 w 10000"/>
                <a:gd name="connsiteY54" fmla="*/ 4995 h 10000"/>
                <a:gd name="connsiteX55" fmla="*/ 3958 w 10000"/>
                <a:gd name="connsiteY55" fmla="*/ 4995 h 10000"/>
                <a:gd name="connsiteX56" fmla="*/ 3958 w 10000"/>
                <a:gd name="connsiteY56" fmla="*/ 4872 h 10000"/>
                <a:gd name="connsiteX57" fmla="*/ 3594 w 10000"/>
                <a:gd name="connsiteY57" fmla="*/ 4317 h 10000"/>
                <a:gd name="connsiteX58" fmla="*/ 3075 w 10000"/>
                <a:gd name="connsiteY58" fmla="*/ 4062 h 10000"/>
                <a:gd name="connsiteX59" fmla="*/ 2706 w 10000"/>
                <a:gd name="connsiteY59" fmla="*/ 4749 h 10000"/>
                <a:gd name="connsiteX60" fmla="*/ 2288 w 10000"/>
                <a:gd name="connsiteY60" fmla="*/ 4062 h 10000"/>
                <a:gd name="connsiteX61" fmla="*/ 1826 w 10000"/>
                <a:gd name="connsiteY61" fmla="*/ 4317 h 10000"/>
                <a:gd name="connsiteX62" fmla="*/ 1410 w 10000"/>
                <a:gd name="connsiteY62" fmla="*/ 4872 h 10000"/>
                <a:gd name="connsiteX63" fmla="*/ 1410 w 10000"/>
                <a:gd name="connsiteY63" fmla="*/ 4995 h 10000"/>
                <a:gd name="connsiteX64" fmla="*/ 1253 w 10000"/>
                <a:gd name="connsiteY64" fmla="*/ 4995 h 10000"/>
                <a:gd name="connsiteX65" fmla="*/ 1253 w 10000"/>
                <a:gd name="connsiteY65" fmla="*/ 1503 h 10000"/>
                <a:gd name="connsiteX66" fmla="*/ 8747 w 10000"/>
                <a:gd name="connsiteY66" fmla="*/ 6498 h 10000"/>
                <a:gd name="connsiteX67" fmla="*/ 8747 w 10000"/>
                <a:gd name="connsiteY67" fmla="*/ 6498 h 10000"/>
                <a:gd name="connsiteX68" fmla="*/ 1253 w 10000"/>
                <a:gd name="connsiteY68" fmla="*/ 6498 h 10000"/>
                <a:gd name="connsiteX69" fmla="*/ 1253 w 10000"/>
                <a:gd name="connsiteY69" fmla="*/ 5997 h 10000"/>
                <a:gd name="connsiteX70" fmla="*/ 8747 w 10000"/>
                <a:gd name="connsiteY70" fmla="*/ 5997 h 10000"/>
                <a:gd name="connsiteX71" fmla="*/ 8747 w 10000"/>
                <a:gd name="connsiteY71" fmla="*/ 6498 h 10000"/>
                <a:gd name="connsiteX72" fmla="*/ 8747 w 10000"/>
                <a:gd name="connsiteY72" fmla="*/ 4995 h 10000"/>
                <a:gd name="connsiteX73" fmla="*/ 8747 w 10000"/>
                <a:gd name="connsiteY73" fmla="*/ 4995 h 10000"/>
                <a:gd name="connsiteX74" fmla="*/ 5208 w 10000"/>
                <a:gd name="connsiteY74" fmla="*/ 4995 h 10000"/>
                <a:gd name="connsiteX75" fmla="*/ 5208 w 10000"/>
                <a:gd name="connsiteY75" fmla="*/ 4494 h 10000"/>
                <a:gd name="connsiteX76" fmla="*/ 8747 w 10000"/>
                <a:gd name="connsiteY76" fmla="*/ 4494 h 10000"/>
                <a:gd name="connsiteX77" fmla="*/ 8747 w 10000"/>
                <a:gd name="connsiteY77" fmla="*/ 4995 h 10000"/>
                <a:gd name="connsiteX78" fmla="*/ 8747 w 10000"/>
                <a:gd name="connsiteY78" fmla="*/ 3502 h 10000"/>
                <a:gd name="connsiteX79" fmla="*/ 8747 w 10000"/>
                <a:gd name="connsiteY79" fmla="*/ 3502 h 10000"/>
                <a:gd name="connsiteX80" fmla="*/ 5208 w 10000"/>
                <a:gd name="connsiteY80" fmla="*/ 3502 h 10000"/>
                <a:gd name="connsiteX81" fmla="*/ 5208 w 10000"/>
                <a:gd name="connsiteY81" fmla="*/ 3006 h 10000"/>
                <a:gd name="connsiteX82" fmla="*/ 8747 w 10000"/>
                <a:gd name="connsiteY82" fmla="*/ 3006 h 10000"/>
                <a:gd name="connsiteX83" fmla="*/ 8747 w 10000"/>
                <a:gd name="connsiteY83" fmla="*/ 3502 h 10000"/>
                <a:gd name="connsiteX84" fmla="*/ 8747 w 10000"/>
                <a:gd name="connsiteY84" fmla="*/ 2004 h 10000"/>
                <a:gd name="connsiteX85" fmla="*/ 8747 w 10000"/>
                <a:gd name="connsiteY85" fmla="*/ 2004 h 10000"/>
                <a:gd name="connsiteX86" fmla="*/ 5208 w 10000"/>
                <a:gd name="connsiteY86" fmla="*/ 2004 h 10000"/>
                <a:gd name="connsiteX87" fmla="*/ 5208 w 10000"/>
                <a:gd name="connsiteY87" fmla="*/ 1503 h 10000"/>
                <a:gd name="connsiteX88" fmla="*/ 8747 w 10000"/>
                <a:gd name="connsiteY88" fmla="*/ 1503 h 10000"/>
                <a:gd name="connsiteX89" fmla="*/ 8747 w 10000"/>
                <a:gd name="connsiteY89"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6460 w 10000"/>
                <a:gd name="connsiteY6" fmla="*/ 8998 h 10000"/>
                <a:gd name="connsiteX7" fmla="*/ 6460 w 10000"/>
                <a:gd name="connsiteY7" fmla="*/ 8998 h 10000"/>
                <a:gd name="connsiteX8" fmla="*/ 6144 w 10000"/>
                <a:gd name="connsiteY8" fmla="*/ 9377 h 10000"/>
                <a:gd name="connsiteX9" fmla="*/ 6460 w 10000"/>
                <a:gd name="connsiteY9" fmla="*/ 9745 h 10000"/>
                <a:gd name="connsiteX10" fmla="*/ 6767 w 10000"/>
                <a:gd name="connsiteY10" fmla="*/ 9377 h 10000"/>
                <a:gd name="connsiteX11" fmla="*/ 6460 w 10000"/>
                <a:gd name="connsiteY11" fmla="*/ 8998 h 10000"/>
                <a:gd name="connsiteX12" fmla="*/ 6460 w 10000"/>
                <a:gd name="connsiteY12" fmla="*/ 8742 h 10000"/>
                <a:gd name="connsiteX13" fmla="*/ 6460 w 10000"/>
                <a:gd name="connsiteY13" fmla="*/ 8742 h 10000"/>
                <a:gd name="connsiteX14" fmla="*/ 6978 w 10000"/>
                <a:gd name="connsiteY14" fmla="*/ 9377 h 10000"/>
                <a:gd name="connsiteX15" fmla="*/ 6460 w 10000"/>
                <a:gd name="connsiteY15" fmla="*/ 10000 h 10000"/>
                <a:gd name="connsiteX16" fmla="*/ 5931 w 10000"/>
                <a:gd name="connsiteY16" fmla="*/ 9377 h 10000"/>
                <a:gd name="connsiteX17" fmla="*/ 6460 w 10000"/>
                <a:gd name="connsiteY17" fmla="*/ 8742 h 10000"/>
                <a:gd name="connsiteX18" fmla="*/ 6460 w 10000"/>
                <a:gd name="connsiteY18" fmla="*/ 8998 h 10000"/>
                <a:gd name="connsiteX19" fmla="*/ 2390 w 10000"/>
                <a:gd name="connsiteY19" fmla="*/ 3684 h 10000"/>
                <a:gd name="connsiteX20" fmla="*/ 2390 w 10000"/>
                <a:gd name="connsiteY20" fmla="*/ 3684 h 10000"/>
                <a:gd name="connsiteX21" fmla="*/ 2288 w 10000"/>
                <a:gd name="connsiteY21" fmla="*/ 3375 h 10000"/>
                <a:gd name="connsiteX22" fmla="*/ 2133 w 10000"/>
                <a:gd name="connsiteY22" fmla="*/ 3252 h 10000"/>
                <a:gd name="connsiteX23" fmla="*/ 2133 w 10000"/>
                <a:gd name="connsiteY23" fmla="*/ 3060 h 10000"/>
                <a:gd name="connsiteX24" fmla="*/ 2244 w 10000"/>
                <a:gd name="connsiteY24" fmla="*/ 2883 h 10000"/>
                <a:gd name="connsiteX25" fmla="*/ 2244 w 10000"/>
                <a:gd name="connsiteY25" fmla="*/ 2750 h 10000"/>
                <a:gd name="connsiteX26" fmla="*/ 2449 w 10000"/>
                <a:gd name="connsiteY26" fmla="*/ 2313 h 10000"/>
                <a:gd name="connsiteX27" fmla="*/ 2968 w 10000"/>
                <a:gd name="connsiteY27" fmla="*/ 2883 h 10000"/>
                <a:gd name="connsiteX28" fmla="*/ 3075 w 10000"/>
                <a:gd name="connsiteY28" fmla="*/ 2883 h 10000"/>
                <a:gd name="connsiteX29" fmla="*/ 3177 w 10000"/>
                <a:gd name="connsiteY29" fmla="*/ 3006 h 10000"/>
                <a:gd name="connsiteX30" fmla="*/ 2919 w 10000"/>
                <a:gd name="connsiteY30" fmla="*/ 3816 h 10000"/>
                <a:gd name="connsiteX31" fmla="*/ 3279 w 10000"/>
                <a:gd name="connsiteY31" fmla="*/ 3816 h 10000"/>
                <a:gd name="connsiteX32" fmla="*/ 3491 w 10000"/>
                <a:gd name="connsiteY32" fmla="*/ 2937 h 10000"/>
                <a:gd name="connsiteX33" fmla="*/ 3491 w 10000"/>
                <a:gd name="connsiteY33" fmla="*/ 2937 h 10000"/>
                <a:gd name="connsiteX34" fmla="*/ 3491 w 10000"/>
                <a:gd name="connsiteY34" fmla="*/ 2937 h 10000"/>
                <a:gd name="connsiteX35" fmla="*/ 3491 w 10000"/>
                <a:gd name="connsiteY35" fmla="*/ 2883 h 10000"/>
                <a:gd name="connsiteX36" fmla="*/ 2808 w 10000"/>
                <a:gd name="connsiteY36" fmla="*/ 1935 h 10000"/>
                <a:gd name="connsiteX37" fmla="*/ 2706 w 10000"/>
                <a:gd name="connsiteY37" fmla="*/ 1812 h 10000"/>
                <a:gd name="connsiteX38" fmla="*/ 1930 w 10000"/>
                <a:gd name="connsiteY38" fmla="*/ 2814 h 10000"/>
                <a:gd name="connsiteX39" fmla="*/ 2390 w 10000"/>
                <a:gd name="connsiteY39" fmla="*/ 3684 h 10000"/>
                <a:gd name="connsiteX40" fmla="*/ 9686 w 10000"/>
                <a:gd name="connsiteY40" fmla="*/ 0 h 10000"/>
                <a:gd name="connsiteX41" fmla="*/ 9686 w 10000"/>
                <a:gd name="connsiteY41" fmla="*/ 0 h 10000"/>
                <a:gd name="connsiteX42" fmla="*/ 262 w 10000"/>
                <a:gd name="connsiteY42" fmla="*/ 0 h 10000"/>
                <a:gd name="connsiteX43" fmla="*/ 0 w 10000"/>
                <a:gd name="connsiteY43" fmla="*/ 314 h 10000"/>
                <a:gd name="connsiteX44" fmla="*/ 0 w 10000"/>
                <a:gd name="connsiteY44" fmla="*/ 7932 h 10000"/>
                <a:gd name="connsiteX45" fmla="*/ 262 w 10000"/>
                <a:gd name="connsiteY45" fmla="*/ 8242 h 10000"/>
                <a:gd name="connsiteX46" fmla="*/ 9686 w 10000"/>
                <a:gd name="connsiteY46" fmla="*/ 8242 h 10000"/>
                <a:gd name="connsiteX47" fmla="*/ 10000 w 10000"/>
                <a:gd name="connsiteY47" fmla="*/ 7932 h 10000"/>
                <a:gd name="connsiteX48" fmla="*/ 10000 w 10000"/>
                <a:gd name="connsiteY48" fmla="*/ 314 h 10000"/>
                <a:gd name="connsiteX49" fmla="*/ 9686 w 10000"/>
                <a:gd name="connsiteY49" fmla="*/ 0 h 10000"/>
                <a:gd name="connsiteX50" fmla="*/ 1253 w 10000"/>
                <a:gd name="connsiteY50" fmla="*/ 1503 h 10000"/>
                <a:gd name="connsiteX51" fmla="*/ 1253 w 10000"/>
                <a:gd name="connsiteY51" fmla="*/ 1503 h 10000"/>
                <a:gd name="connsiteX52" fmla="*/ 4171 w 10000"/>
                <a:gd name="connsiteY52" fmla="*/ 1503 h 10000"/>
                <a:gd name="connsiteX53" fmla="*/ 4171 w 10000"/>
                <a:gd name="connsiteY53" fmla="*/ 4995 h 10000"/>
                <a:gd name="connsiteX54" fmla="*/ 3958 w 10000"/>
                <a:gd name="connsiteY54" fmla="*/ 4995 h 10000"/>
                <a:gd name="connsiteX55" fmla="*/ 3958 w 10000"/>
                <a:gd name="connsiteY55" fmla="*/ 4872 h 10000"/>
                <a:gd name="connsiteX56" fmla="*/ 3594 w 10000"/>
                <a:gd name="connsiteY56" fmla="*/ 4317 h 10000"/>
                <a:gd name="connsiteX57" fmla="*/ 3075 w 10000"/>
                <a:gd name="connsiteY57" fmla="*/ 4062 h 10000"/>
                <a:gd name="connsiteX58" fmla="*/ 2706 w 10000"/>
                <a:gd name="connsiteY58" fmla="*/ 4749 h 10000"/>
                <a:gd name="connsiteX59" fmla="*/ 2288 w 10000"/>
                <a:gd name="connsiteY59" fmla="*/ 4062 h 10000"/>
                <a:gd name="connsiteX60" fmla="*/ 1826 w 10000"/>
                <a:gd name="connsiteY60" fmla="*/ 4317 h 10000"/>
                <a:gd name="connsiteX61" fmla="*/ 1410 w 10000"/>
                <a:gd name="connsiteY61" fmla="*/ 4872 h 10000"/>
                <a:gd name="connsiteX62" fmla="*/ 1410 w 10000"/>
                <a:gd name="connsiteY62" fmla="*/ 4995 h 10000"/>
                <a:gd name="connsiteX63" fmla="*/ 1253 w 10000"/>
                <a:gd name="connsiteY63" fmla="*/ 4995 h 10000"/>
                <a:gd name="connsiteX64" fmla="*/ 1253 w 10000"/>
                <a:gd name="connsiteY64" fmla="*/ 1503 h 10000"/>
                <a:gd name="connsiteX65" fmla="*/ 8747 w 10000"/>
                <a:gd name="connsiteY65" fmla="*/ 6498 h 10000"/>
                <a:gd name="connsiteX66" fmla="*/ 8747 w 10000"/>
                <a:gd name="connsiteY66" fmla="*/ 6498 h 10000"/>
                <a:gd name="connsiteX67" fmla="*/ 1253 w 10000"/>
                <a:gd name="connsiteY67" fmla="*/ 6498 h 10000"/>
                <a:gd name="connsiteX68" fmla="*/ 1253 w 10000"/>
                <a:gd name="connsiteY68" fmla="*/ 5997 h 10000"/>
                <a:gd name="connsiteX69" fmla="*/ 8747 w 10000"/>
                <a:gd name="connsiteY69" fmla="*/ 5997 h 10000"/>
                <a:gd name="connsiteX70" fmla="*/ 8747 w 10000"/>
                <a:gd name="connsiteY70" fmla="*/ 6498 h 10000"/>
                <a:gd name="connsiteX71" fmla="*/ 8747 w 10000"/>
                <a:gd name="connsiteY71" fmla="*/ 4995 h 10000"/>
                <a:gd name="connsiteX72" fmla="*/ 8747 w 10000"/>
                <a:gd name="connsiteY72" fmla="*/ 4995 h 10000"/>
                <a:gd name="connsiteX73" fmla="*/ 5208 w 10000"/>
                <a:gd name="connsiteY73" fmla="*/ 4995 h 10000"/>
                <a:gd name="connsiteX74" fmla="*/ 5208 w 10000"/>
                <a:gd name="connsiteY74" fmla="*/ 4494 h 10000"/>
                <a:gd name="connsiteX75" fmla="*/ 8747 w 10000"/>
                <a:gd name="connsiteY75" fmla="*/ 4494 h 10000"/>
                <a:gd name="connsiteX76" fmla="*/ 8747 w 10000"/>
                <a:gd name="connsiteY76" fmla="*/ 4995 h 10000"/>
                <a:gd name="connsiteX77" fmla="*/ 8747 w 10000"/>
                <a:gd name="connsiteY77" fmla="*/ 3502 h 10000"/>
                <a:gd name="connsiteX78" fmla="*/ 8747 w 10000"/>
                <a:gd name="connsiteY78" fmla="*/ 3502 h 10000"/>
                <a:gd name="connsiteX79" fmla="*/ 5208 w 10000"/>
                <a:gd name="connsiteY79" fmla="*/ 3502 h 10000"/>
                <a:gd name="connsiteX80" fmla="*/ 5208 w 10000"/>
                <a:gd name="connsiteY80" fmla="*/ 3006 h 10000"/>
                <a:gd name="connsiteX81" fmla="*/ 8747 w 10000"/>
                <a:gd name="connsiteY81" fmla="*/ 3006 h 10000"/>
                <a:gd name="connsiteX82" fmla="*/ 8747 w 10000"/>
                <a:gd name="connsiteY82" fmla="*/ 3502 h 10000"/>
                <a:gd name="connsiteX83" fmla="*/ 8747 w 10000"/>
                <a:gd name="connsiteY83" fmla="*/ 2004 h 10000"/>
                <a:gd name="connsiteX84" fmla="*/ 8747 w 10000"/>
                <a:gd name="connsiteY84" fmla="*/ 2004 h 10000"/>
                <a:gd name="connsiteX85" fmla="*/ 5208 w 10000"/>
                <a:gd name="connsiteY85" fmla="*/ 2004 h 10000"/>
                <a:gd name="connsiteX86" fmla="*/ 5208 w 10000"/>
                <a:gd name="connsiteY86" fmla="*/ 1503 h 10000"/>
                <a:gd name="connsiteX87" fmla="*/ 8747 w 10000"/>
                <a:gd name="connsiteY87" fmla="*/ 1503 h 10000"/>
                <a:gd name="connsiteX88" fmla="*/ 8747 w 10000"/>
                <a:gd name="connsiteY88"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4993 w 10000"/>
                <a:gd name="connsiteY4" fmla="*/ 8742 h 10000"/>
                <a:gd name="connsiteX5" fmla="*/ 6460 w 10000"/>
                <a:gd name="connsiteY5" fmla="*/ 8998 h 10000"/>
                <a:gd name="connsiteX6" fmla="*/ 6460 w 10000"/>
                <a:gd name="connsiteY6" fmla="*/ 8998 h 10000"/>
                <a:gd name="connsiteX7" fmla="*/ 6144 w 10000"/>
                <a:gd name="connsiteY7" fmla="*/ 9377 h 10000"/>
                <a:gd name="connsiteX8" fmla="*/ 6460 w 10000"/>
                <a:gd name="connsiteY8" fmla="*/ 9745 h 10000"/>
                <a:gd name="connsiteX9" fmla="*/ 6767 w 10000"/>
                <a:gd name="connsiteY9" fmla="*/ 9377 h 10000"/>
                <a:gd name="connsiteX10" fmla="*/ 6460 w 10000"/>
                <a:gd name="connsiteY10" fmla="*/ 8998 h 10000"/>
                <a:gd name="connsiteX11" fmla="*/ 6460 w 10000"/>
                <a:gd name="connsiteY11" fmla="*/ 8742 h 10000"/>
                <a:gd name="connsiteX12" fmla="*/ 6460 w 10000"/>
                <a:gd name="connsiteY12" fmla="*/ 8742 h 10000"/>
                <a:gd name="connsiteX13" fmla="*/ 6978 w 10000"/>
                <a:gd name="connsiteY13" fmla="*/ 9377 h 10000"/>
                <a:gd name="connsiteX14" fmla="*/ 6460 w 10000"/>
                <a:gd name="connsiteY14" fmla="*/ 10000 h 10000"/>
                <a:gd name="connsiteX15" fmla="*/ 5931 w 10000"/>
                <a:gd name="connsiteY15" fmla="*/ 9377 h 10000"/>
                <a:gd name="connsiteX16" fmla="*/ 6460 w 10000"/>
                <a:gd name="connsiteY16" fmla="*/ 8742 h 10000"/>
                <a:gd name="connsiteX17" fmla="*/ 6460 w 10000"/>
                <a:gd name="connsiteY17" fmla="*/ 8998 h 10000"/>
                <a:gd name="connsiteX18" fmla="*/ 2390 w 10000"/>
                <a:gd name="connsiteY18" fmla="*/ 3684 h 10000"/>
                <a:gd name="connsiteX19" fmla="*/ 2390 w 10000"/>
                <a:gd name="connsiteY19" fmla="*/ 3684 h 10000"/>
                <a:gd name="connsiteX20" fmla="*/ 2288 w 10000"/>
                <a:gd name="connsiteY20" fmla="*/ 3375 h 10000"/>
                <a:gd name="connsiteX21" fmla="*/ 2133 w 10000"/>
                <a:gd name="connsiteY21" fmla="*/ 3252 h 10000"/>
                <a:gd name="connsiteX22" fmla="*/ 2133 w 10000"/>
                <a:gd name="connsiteY22" fmla="*/ 3060 h 10000"/>
                <a:gd name="connsiteX23" fmla="*/ 2244 w 10000"/>
                <a:gd name="connsiteY23" fmla="*/ 2883 h 10000"/>
                <a:gd name="connsiteX24" fmla="*/ 2244 w 10000"/>
                <a:gd name="connsiteY24" fmla="*/ 2750 h 10000"/>
                <a:gd name="connsiteX25" fmla="*/ 2449 w 10000"/>
                <a:gd name="connsiteY25" fmla="*/ 2313 h 10000"/>
                <a:gd name="connsiteX26" fmla="*/ 2968 w 10000"/>
                <a:gd name="connsiteY26" fmla="*/ 2883 h 10000"/>
                <a:gd name="connsiteX27" fmla="*/ 3075 w 10000"/>
                <a:gd name="connsiteY27" fmla="*/ 2883 h 10000"/>
                <a:gd name="connsiteX28" fmla="*/ 3177 w 10000"/>
                <a:gd name="connsiteY28" fmla="*/ 3006 h 10000"/>
                <a:gd name="connsiteX29" fmla="*/ 2919 w 10000"/>
                <a:gd name="connsiteY29" fmla="*/ 3816 h 10000"/>
                <a:gd name="connsiteX30" fmla="*/ 3279 w 10000"/>
                <a:gd name="connsiteY30" fmla="*/ 3816 h 10000"/>
                <a:gd name="connsiteX31" fmla="*/ 3491 w 10000"/>
                <a:gd name="connsiteY31" fmla="*/ 2937 h 10000"/>
                <a:gd name="connsiteX32" fmla="*/ 3491 w 10000"/>
                <a:gd name="connsiteY32" fmla="*/ 2937 h 10000"/>
                <a:gd name="connsiteX33" fmla="*/ 3491 w 10000"/>
                <a:gd name="connsiteY33" fmla="*/ 2937 h 10000"/>
                <a:gd name="connsiteX34" fmla="*/ 3491 w 10000"/>
                <a:gd name="connsiteY34" fmla="*/ 2883 h 10000"/>
                <a:gd name="connsiteX35" fmla="*/ 2808 w 10000"/>
                <a:gd name="connsiteY35" fmla="*/ 1935 h 10000"/>
                <a:gd name="connsiteX36" fmla="*/ 2706 w 10000"/>
                <a:gd name="connsiteY36" fmla="*/ 1812 h 10000"/>
                <a:gd name="connsiteX37" fmla="*/ 1930 w 10000"/>
                <a:gd name="connsiteY37" fmla="*/ 2814 h 10000"/>
                <a:gd name="connsiteX38" fmla="*/ 2390 w 10000"/>
                <a:gd name="connsiteY38" fmla="*/ 3684 h 10000"/>
                <a:gd name="connsiteX39" fmla="*/ 9686 w 10000"/>
                <a:gd name="connsiteY39" fmla="*/ 0 h 10000"/>
                <a:gd name="connsiteX40" fmla="*/ 9686 w 10000"/>
                <a:gd name="connsiteY40" fmla="*/ 0 h 10000"/>
                <a:gd name="connsiteX41" fmla="*/ 262 w 10000"/>
                <a:gd name="connsiteY41" fmla="*/ 0 h 10000"/>
                <a:gd name="connsiteX42" fmla="*/ 0 w 10000"/>
                <a:gd name="connsiteY42" fmla="*/ 314 h 10000"/>
                <a:gd name="connsiteX43" fmla="*/ 0 w 10000"/>
                <a:gd name="connsiteY43" fmla="*/ 7932 h 10000"/>
                <a:gd name="connsiteX44" fmla="*/ 262 w 10000"/>
                <a:gd name="connsiteY44" fmla="*/ 8242 h 10000"/>
                <a:gd name="connsiteX45" fmla="*/ 9686 w 10000"/>
                <a:gd name="connsiteY45" fmla="*/ 8242 h 10000"/>
                <a:gd name="connsiteX46" fmla="*/ 10000 w 10000"/>
                <a:gd name="connsiteY46" fmla="*/ 7932 h 10000"/>
                <a:gd name="connsiteX47" fmla="*/ 10000 w 10000"/>
                <a:gd name="connsiteY47" fmla="*/ 314 h 10000"/>
                <a:gd name="connsiteX48" fmla="*/ 9686 w 10000"/>
                <a:gd name="connsiteY48" fmla="*/ 0 h 10000"/>
                <a:gd name="connsiteX49" fmla="*/ 1253 w 10000"/>
                <a:gd name="connsiteY49" fmla="*/ 1503 h 10000"/>
                <a:gd name="connsiteX50" fmla="*/ 1253 w 10000"/>
                <a:gd name="connsiteY50" fmla="*/ 1503 h 10000"/>
                <a:gd name="connsiteX51" fmla="*/ 4171 w 10000"/>
                <a:gd name="connsiteY51" fmla="*/ 1503 h 10000"/>
                <a:gd name="connsiteX52" fmla="*/ 4171 w 10000"/>
                <a:gd name="connsiteY52" fmla="*/ 4995 h 10000"/>
                <a:gd name="connsiteX53" fmla="*/ 3958 w 10000"/>
                <a:gd name="connsiteY53" fmla="*/ 4995 h 10000"/>
                <a:gd name="connsiteX54" fmla="*/ 3958 w 10000"/>
                <a:gd name="connsiteY54" fmla="*/ 4872 h 10000"/>
                <a:gd name="connsiteX55" fmla="*/ 3594 w 10000"/>
                <a:gd name="connsiteY55" fmla="*/ 4317 h 10000"/>
                <a:gd name="connsiteX56" fmla="*/ 3075 w 10000"/>
                <a:gd name="connsiteY56" fmla="*/ 4062 h 10000"/>
                <a:gd name="connsiteX57" fmla="*/ 2706 w 10000"/>
                <a:gd name="connsiteY57" fmla="*/ 4749 h 10000"/>
                <a:gd name="connsiteX58" fmla="*/ 2288 w 10000"/>
                <a:gd name="connsiteY58" fmla="*/ 4062 h 10000"/>
                <a:gd name="connsiteX59" fmla="*/ 1826 w 10000"/>
                <a:gd name="connsiteY59" fmla="*/ 4317 h 10000"/>
                <a:gd name="connsiteX60" fmla="*/ 1410 w 10000"/>
                <a:gd name="connsiteY60" fmla="*/ 4872 h 10000"/>
                <a:gd name="connsiteX61" fmla="*/ 1410 w 10000"/>
                <a:gd name="connsiteY61" fmla="*/ 4995 h 10000"/>
                <a:gd name="connsiteX62" fmla="*/ 1253 w 10000"/>
                <a:gd name="connsiteY62" fmla="*/ 4995 h 10000"/>
                <a:gd name="connsiteX63" fmla="*/ 1253 w 10000"/>
                <a:gd name="connsiteY63" fmla="*/ 1503 h 10000"/>
                <a:gd name="connsiteX64" fmla="*/ 8747 w 10000"/>
                <a:gd name="connsiteY64" fmla="*/ 6498 h 10000"/>
                <a:gd name="connsiteX65" fmla="*/ 8747 w 10000"/>
                <a:gd name="connsiteY65" fmla="*/ 6498 h 10000"/>
                <a:gd name="connsiteX66" fmla="*/ 1253 w 10000"/>
                <a:gd name="connsiteY66" fmla="*/ 6498 h 10000"/>
                <a:gd name="connsiteX67" fmla="*/ 1253 w 10000"/>
                <a:gd name="connsiteY67" fmla="*/ 5997 h 10000"/>
                <a:gd name="connsiteX68" fmla="*/ 8747 w 10000"/>
                <a:gd name="connsiteY68" fmla="*/ 5997 h 10000"/>
                <a:gd name="connsiteX69" fmla="*/ 8747 w 10000"/>
                <a:gd name="connsiteY69" fmla="*/ 6498 h 10000"/>
                <a:gd name="connsiteX70" fmla="*/ 8747 w 10000"/>
                <a:gd name="connsiteY70" fmla="*/ 4995 h 10000"/>
                <a:gd name="connsiteX71" fmla="*/ 8747 w 10000"/>
                <a:gd name="connsiteY71" fmla="*/ 4995 h 10000"/>
                <a:gd name="connsiteX72" fmla="*/ 5208 w 10000"/>
                <a:gd name="connsiteY72" fmla="*/ 4995 h 10000"/>
                <a:gd name="connsiteX73" fmla="*/ 5208 w 10000"/>
                <a:gd name="connsiteY73" fmla="*/ 4494 h 10000"/>
                <a:gd name="connsiteX74" fmla="*/ 8747 w 10000"/>
                <a:gd name="connsiteY74" fmla="*/ 4494 h 10000"/>
                <a:gd name="connsiteX75" fmla="*/ 8747 w 10000"/>
                <a:gd name="connsiteY75" fmla="*/ 4995 h 10000"/>
                <a:gd name="connsiteX76" fmla="*/ 8747 w 10000"/>
                <a:gd name="connsiteY76" fmla="*/ 3502 h 10000"/>
                <a:gd name="connsiteX77" fmla="*/ 8747 w 10000"/>
                <a:gd name="connsiteY77" fmla="*/ 3502 h 10000"/>
                <a:gd name="connsiteX78" fmla="*/ 5208 w 10000"/>
                <a:gd name="connsiteY78" fmla="*/ 3502 h 10000"/>
                <a:gd name="connsiteX79" fmla="*/ 5208 w 10000"/>
                <a:gd name="connsiteY79" fmla="*/ 3006 h 10000"/>
                <a:gd name="connsiteX80" fmla="*/ 8747 w 10000"/>
                <a:gd name="connsiteY80" fmla="*/ 3006 h 10000"/>
                <a:gd name="connsiteX81" fmla="*/ 8747 w 10000"/>
                <a:gd name="connsiteY81" fmla="*/ 3502 h 10000"/>
                <a:gd name="connsiteX82" fmla="*/ 8747 w 10000"/>
                <a:gd name="connsiteY82" fmla="*/ 2004 h 10000"/>
                <a:gd name="connsiteX83" fmla="*/ 8747 w 10000"/>
                <a:gd name="connsiteY83" fmla="*/ 2004 h 10000"/>
                <a:gd name="connsiteX84" fmla="*/ 5208 w 10000"/>
                <a:gd name="connsiteY84" fmla="*/ 2004 h 10000"/>
                <a:gd name="connsiteX85" fmla="*/ 5208 w 10000"/>
                <a:gd name="connsiteY85" fmla="*/ 1503 h 10000"/>
                <a:gd name="connsiteX86" fmla="*/ 8747 w 10000"/>
                <a:gd name="connsiteY86" fmla="*/ 1503 h 10000"/>
                <a:gd name="connsiteX87" fmla="*/ 8747 w 10000"/>
                <a:gd name="connsiteY87"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6460 w 10000"/>
                <a:gd name="connsiteY4" fmla="*/ 8998 h 10000"/>
                <a:gd name="connsiteX5" fmla="*/ 6460 w 10000"/>
                <a:gd name="connsiteY5" fmla="*/ 8998 h 10000"/>
                <a:gd name="connsiteX6" fmla="*/ 6144 w 10000"/>
                <a:gd name="connsiteY6" fmla="*/ 9377 h 10000"/>
                <a:gd name="connsiteX7" fmla="*/ 6460 w 10000"/>
                <a:gd name="connsiteY7" fmla="*/ 9745 h 10000"/>
                <a:gd name="connsiteX8" fmla="*/ 6767 w 10000"/>
                <a:gd name="connsiteY8" fmla="*/ 9377 h 10000"/>
                <a:gd name="connsiteX9" fmla="*/ 6460 w 10000"/>
                <a:gd name="connsiteY9" fmla="*/ 8998 h 10000"/>
                <a:gd name="connsiteX10" fmla="*/ 6460 w 10000"/>
                <a:gd name="connsiteY10" fmla="*/ 8742 h 10000"/>
                <a:gd name="connsiteX11" fmla="*/ 6460 w 10000"/>
                <a:gd name="connsiteY11" fmla="*/ 8742 h 10000"/>
                <a:gd name="connsiteX12" fmla="*/ 6978 w 10000"/>
                <a:gd name="connsiteY12" fmla="*/ 9377 h 10000"/>
                <a:gd name="connsiteX13" fmla="*/ 6460 w 10000"/>
                <a:gd name="connsiteY13" fmla="*/ 10000 h 10000"/>
                <a:gd name="connsiteX14" fmla="*/ 5931 w 10000"/>
                <a:gd name="connsiteY14" fmla="*/ 9377 h 10000"/>
                <a:gd name="connsiteX15" fmla="*/ 6460 w 10000"/>
                <a:gd name="connsiteY15" fmla="*/ 8742 h 10000"/>
                <a:gd name="connsiteX16" fmla="*/ 6460 w 10000"/>
                <a:gd name="connsiteY16" fmla="*/ 8998 h 10000"/>
                <a:gd name="connsiteX17" fmla="*/ 2390 w 10000"/>
                <a:gd name="connsiteY17" fmla="*/ 3684 h 10000"/>
                <a:gd name="connsiteX18" fmla="*/ 2390 w 10000"/>
                <a:gd name="connsiteY18" fmla="*/ 3684 h 10000"/>
                <a:gd name="connsiteX19" fmla="*/ 2288 w 10000"/>
                <a:gd name="connsiteY19" fmla="*/ 3375 h 10000"/>
                <a:gd name="connsiteX20" fmla="*/ 2133 w 10000"/>
                <a:gd name="connsiteY20" fmla="*/ 3252 h 10000"/>
                <a:gd name="connsiteX21" fmla="*/ 2133 w 10000"/>
                <a:gd name="connsiteY21" fmla="*/ 3060 h 10000"/>
                <a:gd name="connsiteX22" fmla="*/ 2244 w 10000"/>
                <a:gd name="connsiteY22" fmla="*/ 2883 h 10000"/>
                <a:gd name="connsiteX23" fmla="*/ 2244 w 10000"/>
                <a:gd name="connsiteY23" fmla="*/ 2750 h 10000"/>
                <a:gd name="connsiteX24" fmla="*/ 2449 w 10000"/>
                <a:gd name="connsiteY24" fmla="*/ 2313 h 10000"/>
                <a:gd name="connsiteX25" fmla="*/ 2968 w 10000"/>
                <a:gd name="connsiteY25" fmla="*/ 2883 h 10000"/>
                <a:gd name="connsiteX26" fmla="*/ 3075 w 10000"/>
                <a:gd name="connsiteY26" fmla="*/ 2883 h 10000"/>
                <a:gd name="connsiteX27" fmla="*/ 3177 w 10000"/>
                <a:gd name="connsiteY27" fmla="*/ 3006 h 10000"/>
                <a:gd name="connsiteX28" fmla="*/ 2919 w 10000"/>
                <a:gd name="connsiteY28" fmla="*/ 3816 h 10000"/>
                <a:gd name="connsiteX29" fmla="*/ 3279 w 10000"/>
                <a:gd name="connsiteY29" fmla="*/ 3816 h 10000"/>
                <a:gd name="connsiteX30" fmla="*/ 3491 w 10000"/>
                <a:gd name="connsiteY30" fmla="*/ 2937 h 10000"/>
                <a:gd name="connsiteX31" fmla="*/ 3491 w 10000"/>
                <a:gd name="connsiteY31" fmla="*/ 2937 h 10000"/>
                <a:gd name="connsiteX32" fmla="*/ 3491 w 10000"/>
                <a:gd name="connsiteY32" fmla="*/ 2937 h 10000"/>
                <a:gd name="connsiteX33" fmla="*/ 3491 w 10000"/>
                <a:gd name="connsiteY33" fmla="*/ 2883 h 10000"/>
                <a:gd name="connsiteX34" fmla="*/ 2808 w 10000"/>
                <a:gd name="connsiteY34" fmla="*/ 1935 h 10000"/>
                <a:gd name="connsiteX35" fmla="*/ 2706 w 10000"/>
                <a:gd name="connsiteY35" fmla="*/ 1812 h 10000"/>
                <a:gd name="connsiteX36" fmla="*/ 1930 w 10000"/>
                <a:gd name="connsiteY36" fmla="*/ 2814 h 10000"/>
                <a:gd name="connsiteX37" fmla="*/ 2390 w 10000"/>
                <a:gd name="connsiteY37" fmla="*/ 3684 h 10000"/>
                <a:gd name="connsiteX38" fmla="*/ 9686 w 10000"/>
                <a:gd name="connsiteY38" fmla="*/ 0 h 10000"/>
                <a:gd name="connsiteX39" fmla="*/ 9686 w 10000"/>
                <a:gd name="connsiteY39" fmla="*/ 0 h 10000"/>
                <a:gd name="connsiteX40" fmla="*/ 262 w 10000"/>
                <a:gd name="connsiteY40" fmla="*/ 0 h 10000"/>
                <a:gd name="connsiteX41" fmla="*/ 0 w 10000"/>
                <a:gd name="connsiteY41" fmla="*/ 314 h 10000"/>
                <a:gd name="connsiteX42" fmla="*/ 0 w 10000"/>
                <a:gd name="connsiteY42" fmla="*/ 7932 h 10000"/>
                <a:gd name="connsiteX43" fmla="*/ 262 w 10000"/>
                <a:gd name="connsiteY43" fmla="*/ 8242 h 10000"/>
                <a:gd name="connsiteX44" fmla="*/ 9686 w 10000"/>
                <a:gd name="connsiteY44" fmla="*/ 8242 h 10000"/>
                <a:gd name="connsiteX45" fmla="*/ 10000 w 10000"/>
                <a:gd name="connsiteY45" fmla="*/ 7932 h 10000"/>
                <a:gd name="connsiteX46" fmla="*/ 10000 w 10000"/>
                <a:gd name="connsiteY46" fmla="*/ 314 h 10000"/>
                <a:gd name="connsiteX47" fmla="*/ 9686 w 10000"/>
                <a:gd name="connsiteY47" fmla="*/ 0 h 10000"/>
                <a:gd name="connsiteX48" fmla="*/ 1253 w 10000"/>
                <a:gd name="connsiteY48" fmla="*/ 1503 h 10000"/>
                <a:gd name="connsiteX49" fmla="*/ 1253 w 10000"/>
                <a:gd name="connsiteY49" fmla="*/ 1503 h 10000"/>
                <a:gd name="connsiteX50" fmla="*/ 4171 w 10000"/>
                <a:gd name="connsiteY50" fmla="*/ 1503 h 10000"/>
                <a:gd name="connsiteX51" fmla="*/ 4171 w 10000"/>
                <a:gd name="connsiteY51" fmla="*/ 4995 h 10000"/>
                <a:gd name="connsiteX52" fmla="*/ 3958 w 10000"/>
                <a:gd name="connsiteY52" fmla="*/ 4995 h 10000"/>
                <a:gd name="connsiteX53" fmla="*/ 3958 w 10000"/>
                <a:gd name="connsiteY53" fmla="*/ 4872 h 10000"/>
                <a:gd name="connsiteX54" fmla="*/ 3594 w 10000"/>
                <a:gd name="connsiteY54" fmla="*/ 4317 h 10000"/>
                <a:gd name="connsiteX55" fmla="*/ 3075 w 10000"/>
                <a:gd name="connsiteY55" fmla="*/ 4062 h 10000"/>
                <a:gd name="connsiteX56" fmla="*/ 2706 w 10000"/>
                <a:gd name="connsiteY56" fmla="*/ 4749 h 10000"/>
                <a:gd name="connsiteX57" fmla="*/ 2288 w 10000"/>
                <a:gd name="connsiteY57" fmla="*/ 4062 h 10000"/>
                <a:gd name="connsiteX58" fmla="*/ 1826 w 10000"/>
                <a:gd name="connsiteY58" fmla="*/ 4317 h 10000"/>
                <a:gd name="connsiteX59" fmla="*/ 1410 w 10000"/>
                <a:gd name="connsiteY59" fmla="*/ 4872 h 10000"/>
                <a:gd name="connsiteX60" fmla="*/ 1410 w 10000"/>
                <a:gd name="connsiteY60" fmla="*/ 4995 h 10000"/>
                <a:gd name="connsiteX61" fmla="*/ 1253 w 10000"/>
                <a:gd name="connsiteY61" fmla="*/ 4995 h 10000"/>
                <a:gd name="connsiteX62" fmla="*/ 1253 w 10000"/>
                <a:gd name="connsiteY62" fmla="*/ 1503 h 10000"/>
                <a:gd name="connsiteX63" fmla="*/ 8747 w 10000"/>
                <a:gd name="connsiteY63" fmla="*/ 6498 h 10000"/>
                <a:gd name="connsiteX64" fmla="*/ 8747 w 10000"/>
                <a:gd name="connsiteY64" fmla="*/ 6498 h 10000"/>
                <a:gd name="connsiteX65" fmla="*/ 1253 w 10000"/>
                <a:gd name="connsiteY65" fmla="*/ 6498 h 10000"/>
                <a:gd name="connsiteX66" fmla="*/ 1253 w 10000"/>
                <a:gd name="connsiteY66" fmla="*/ 5997 h 10000"/>
                <a:gd name="connsiteX67" fmla="*/ 8747 w 10000"/>
                <a:gd name="connsiteY67" fmla="*/ 5997 h 10000"/>
                <a:gd name="connsiteX68" fmla="*/ 8747 w 10000"/>
                <a:gd name="connsiteY68" fmla="*/ 6498 h 10000"/>
                <a:gd name="connsiteX69" fmla="*/ 8747 w 10000"/>
                <a:gd name="connsiteY69" fmla="*/ 4995 h 10000"/>
                <a:gd name="connsiteX70" fmla="*/ 8747 w 10000"/>
                <a:gd name="connsiteY70" fmla="*/ 4995 h 10000"/>
                <a:gd name="connsiteX71" fmla="*/ 5208 w 10000"/>
                <a:gd name="connsiteY71" fmla="*/ 4995 h 10000"/>
                <a:gd name="connsiteX72" fmla="*/ 5208 w 10000"/>
                <a:gd name="connsiteY72" fmla="*/ 4494 h 10000"/>
                <a:gd name="connsiteX73" fmla="*/ 8747 w 10000"/>
                <a:gd name="connsiteY73" fmla="*/ 4494 h 10000"/>
                <a:gd name="connsiteX74" fmla="*/ 8747 w 10000"/>
                <a:gd name="connsiteY74" fmla="*/ 4995 h 10000"/>
                <a:gd name="connsiteX75" fmla="*/ 8747 w 10000"/>
                <a:gd name="connsiteY75" fmla="*/ 3502 h 10000"/>
                <a:gd name="connsiteX76" fmla="*/ 8747 w 10000"/>
                <a:gd name="connsiteY76" fmla="*/ 3502 h 10000"/>
                <a:gd name="connsiteX77" fmla="*/ 5208 w 10000"/>
                <a:gd name="connsiteY77" fmla="*/ 3502 h 10000"/>
                <a:gd name="connsiteX78" fmla="*/ 5208 w 10000"/>
                <a:gd name="connsiteY78" fmla="*/ 3006 h 10000"/>
                <a:gd name="connsiteX79" fmla="*/ 8747 w 10000"/>
                <a:gd name="connsiteY79" fmla="*/ 3006 h 10000"/>
                <a:gd name="connsiteX80" fmla="*/ 8747 w 10000"/>
                <a:gd name="connsiteY80" fmla="*/ 3502 h 10000"/>
                <a:gd name="connsiteX81" fmla="*/ 8747 w 10000"/>
                <a:gd name="connsiteY81" fmla="*/ 2004 h 10000"/>
                <a:gd name="connsiteX82" fmla="*/ 8747 w 10000"/>
                <a:gd name="connsiteY82" fmla="*/ 2004 h 10000"/>
                <a:gd name="connsiteX83" fmla="*/ 5208 w 10000"/>
                <a:gd name="connsiteY83" fmla="*/ 2004 h 10000"/>
                <a:gd name="connsiteX84" fmla="*/ 5208 w 10000"/>
                <a:gd name="connsiteY84" fmla="*/ 1503 h 10000"/>
                <a:gd name="connsiteX85" fmla="*/ 8747 w 10000"/>
                <a:gd name="connsiteY85" fmla="*/ 1503 h 10000"/>
                <a:gd name="connsiteX86" fmla="*/ 8747 w 10000"/>
                <a:gd name="connsiteY86" fmla="*/ 2004 h 10000"/>
                <a:gd name="connsiteX0" fmla="*/ 4993 w 10000"/>
                <a:gd name="connsiteY0" fmla="*/ 8742 h 10000"/>
                <a:gd name="connsiteX1" fmla="*/ 4993 w 10000"/>
                <a:gd name="connsiteY1" fmla="*/ 9745 h 10000"/>
                <a:gd name="connsiteX2" fmla="*/ 4993 w 10000"/>
                <a:gd name="connsiteY2" fmla="*/ 8742 h 10000"/>
                <a:gd name="connsiteX3" fmla="*/ 6460 w 10000"/>
                <a:gd name="connsiteY3" fmla="*/ 8998 h 10000"/>
                <a:gd name="connsiteX4" fmla="*/ 6460 w 10000"/>
                <a:gd name="connsiteY4" fmla="*/ 8998 h 10000"/>
                <a:gd name="connsiteX5" fmla="*/ 6144 w 10000"/>
                <a:gd name="connsiteY5" fmla="*/ 9377 h 10000"/>
                <a:gd name="connsiteX6" fmla="*/ 6460 w 10000"/>
                <a:gd name="connsiteY6" fmla="*/ 9745 h 10000"/>
                <a:gd name="connsiteX7" fmla="*/ 6767 w 10000"/>
                <a:gd name="connsiteY7" fmla="*/ 9377 h 10000"/>
                <a:gd name="connsiteX8" fmla="*/ 6460 w 10000"/>
                <a:gd name="connsiteY8" fmla="*/ 8998 h 10000"/>
                <a:gd name="connsiteX9" fmla="*/ 6460 w 10000"/>
                <a:gd name="connsiteY9" fmla="*/ 8742 h 10000"/>
                <a:gd name="connsiteX10" fmla="*/ 6460 w 10000"/>
                <a:gd name="connsiteY10" fmla="*/ 8742 h 10000"/>
                <a:gd name="connsiteX11" fmla="*/ 6978 w 10000"/>
                <a:gd name="connsiteY11" fmla="*/ 9377 h 10000"/>
                <a:gd name="connsiteX12" fmla="*/ 6460 w 10000"/>
                <a:gd name="connsiteY12" fmla="*/ 10000 h 10000"/>
                <a:gd name="connsiteX13" fmla="*/ 5931 w 10000"/>
                <a:gd name="connsiteY13" fmla="*/ 9377 h 10000"/>
                <a:gd name="connsiteX14" fmla="*/ 6460 w 10000"/>
                <a:gd name="connsiteY14" fmla="*/ 8742 h 10000"/>
                <a:gd name="connsiteX15" fmla="*/ 6460 w 10000"/>
                <a:gd name="connsiteY15" fmla="*/ 8998 h 10000"/>
                <a:gd name="connsiteX16" fmla="*/ 2390 w 10000"/>
                <a:gd name="connsiteY16" fmla="*/ 3684 h 10000"/>
                <a:gd name="connsiteX17" fmla="*/ 2390 w 10000"/>
                <a:gd name="connsiteY17" fmla="*/ 3684 h 10000"/>
                <a:gd name="connsiteX18" fmla="*/ 2288 w 10000"/>
                <a:gd name="connsiteY18" fmla="*/ 3375 h 10000"/>
                <a:gd name="connsiteX19" fmla="*/ 2133 w 10000"/>
                <a:gd name="connsiteY19" fmla="*/ 3252 h 10000"/>
                <a:gd name="connsiteX20" fmla="*/ 2133 w 10000"/>
                <a:gd name="connsiteY20" fmla="*/ 3060 h 10000"/>
                <a:gd name="connsiteX21" fmla="*/ 2244 w 10000"/>
                <a:gd name="connsiteY21" fmla="*/ 2883 h 10000"/>
                <a:gd name="connsiteX22" fmla="*/ 2244 w 10000"/>
                <a:gd name="connsiteY22" fmla="*/ 2750 h 10000"/>
                <a:gd name="connsiteX23" fmla="*/ 2449 w 10000"/>
                <a:gd name="connsiteY23" fmla="*/ 2313 h 10000"/>
                <a:gd name="connsiteX24" fmla="*/ 2968 w 10000"/>
                <a:gd name="connsiteY24" fmla="*/ 2883 h 10000"/>
                <a:gd name="connsiteX25" fmla="*/ 3075 w 10000"/>
                <a:gd name="connsiteY25" fmla="*/ 2883 h 10000"/>
                <a:gd name="connsiteX26" fmla="*/ 3177 w 10000"/>
                <a:gd name="connsiteY26" fmla="*/ 3006 h 10000"/>
                <a:gd name="connsiteX27" fmla="*/ 2919 w 10000"/>
                <a:gd name="connsiteY27" fmla="*/ 3816 h 10000"/>
                <a:gd name="connsiteX28" fmla="*/ 3279 w 10000"/>
                <a:gd name="connsiteY28" fmla="*/ 3816 h 10000"/>
                <a:gd name="connsiteX29" fmla="*/ 3491 w 10000"/>
                <a:gd name="connsiteY29" fmla="*/ 2937 h 10000"/>
                <a:gd name="connsiteX30" fmla="*/ 3491 w 10000"/>
                <a:gd name="connsiteY30" fmla="*/ 2937 h 10000"/>
                <a:gd name="connsiteX31" fmla="*/ 3491 w 10000"/>
                <a:gd name="connsiteY31" fmla="*/ 2937 h 10000"/>
                <a:gd name="connsiteX32" fmla="*/ 3491 w 10000"/>
                <a:gd name="connsiteY32" fmla="*/ 2883 h 10000"/>
                <a:gd name="connsiteX33" fmla="*/ 2808 w 10000"/>
                <a:gd name="connsiteY33" fmla="*/ 1935 h 10000"/>
                <a:gd name="connsiteX34" fmla="*/ 2706 w 10000"/>
                <a:gd name="connsiteY34" fmla="*/ 1812 h 10000"/>
                <a:gd name="connsiteX35" fmla="*/ 1930 w 10000"/>
                <a:gd name="connsiteY35" fmla="*/ 2814 h 10000"/>
                <a:gd name="connsiteX36" fmla="*/ 2390 w 10000"/>
                <a:gd name="connsiteY36" fmla="*/ 3684 h 10000"/>
                <a:gd name="connsiteX37" fmla="*/ 9686 w 10000"/>
                <a:gd name="connsiteY37" fmla="*/ 0 h 10000"/>
                <a:gd name="connsiteX38" fmla="*/ 9686 w 10000"/>
                <a:gd name="connsiteY38" fmla="*/ 0 h 10000"/>
                <a:gd name="connsiteX39" fmla="*/ 262 w 10000"/>
                <a:gd name="connsiteY39" fmla="*/ 0 h 10000"/>
                <a:gd name="connsiteX40" fmla="*/ 0 w 10000"/>
                <a:gd name="connsiteY40" fmla="*/ 314 h 10000"/>
                <a:gd name="connsiteX41" fmla="*/ 0 w 10000"/>
                <a:gd name="connsiteY41" fmla="*/ 7932 h 10000"/>
                <a:gd name="connsiteX42" fmla="*/ 262 w 10000"/>
                <a:gd name="connsiteY42" fmla="*/ 8242 h 10000"/>
                <a:gd name="connsiteX43" fmla="*/ 9686 w 10000"/>
                <a:gd name="connsiteY43" fmla="*/ 8242 h 10000"/>
                <a:gd name="connsiteX44" fmla="*/ 10000 w 10000"/>
                <a:gd name="connsiteY44" fmla="*/ 7932 h 10000"/>
                <a:gd name="connsiteX45" fmla="*/ 10000 w 10000"/>
                <a:gd name="connsiteY45" fmla="*/ 314 h 10000"/>
                <a:gd name="connsiteX46" fmla="*/ 9686 w 10000"/>
                <a:gd name="connsiteY46" fmla="*/ 0 h 10000"/>
                <a:gd name="connsiteX47" fmla="*/ 1253 w 10000"/>
                <a:gd name="connsiteY47" fmla="*/ 1503 h 10000"/>
                <a:gd name="connsiteX48" fmla="*/ 1253 w 10000"/>
                <a:gd name="connsiteY48" fmla="*/ 1503 h 10000"/>
                <a:gd name="connsiteX49" fmla="*/ 4171 w 10000"/>
                <a:gd name="connsiteY49" fmla="*/ 1503 h 10000"/>
                <a:gd name="connsiteX50" fmla="*/ 4171 w 10000"/>
                <a:gd name="connsiteY50" fmla="*/ 4995 h 10000"/>
                <a:gd name="connsiteX51" fmla="*/ 3958 w 10000"/>
                <a:gd name="connsiteY51" fmla="*/ 4995 h 10000"/>
                <a:gd name="connsiteX52" fmla="*/ 3958 w 10000"/>
                <a:gd name="connsiteY52" fmla="*/ 4872 h 10000"/>
                <a:gd name="connsiteX53" fmla="*/ 3594 w 10000"/>
                <a:gd name="connsiteY53" fmla="*/ 4317 h 10000"/>
                <a:gd name="connsiteX54" fmla="*/ 3075 w 10000"/>
                <a:gd name="connsiteY54" fmla="*/ 4062 h 10000"/>
                <a:gd name="connsiteX55" fmla="*/ 2706 w 10000"/>
                <a:gd name="connsiteY55" fmla="*/ 4749 h 10000"/>
                <a:gd name="connsiteX56" fmla="*/ 2288 w 10000"/>
                <a:gd name="connsiteY56" fmla="*/ 4062 h 10000"/>
                <a:gd name="connsiteX57" fmla="*/ 1826 w 10000"/>
                <a:gd name="connsiteY57" fmla="*/ 4317 h 10000"/>
                <a:gd name="connsiteX58" fmla="*/ 1410 w 10000"/>
                <a:gd name="connsiteY58" fmla="*/ 4872 h 10000"/>
                <a:gd name="connsiteX59" fmla="*/ 1410 w 10000"/>
                <a:gd name="connsiteY59" fmla="*/ 4995 h 10000"/>
                <a:gd name="connsiteX60" fmla="*/ 1253 w 10000"/>
                <a:gd name="connsiteY60" fmla="*/ 4995 h 10000"/>
                <a:gd name="connsiteX61" fmla="*/ 1253 w 10000"/>
                <a:gd name="connsiteY61" fmla="*/ 1503 h 10000"/>
                <a:gd name="connsiteX62" fmla="*/ 8747 w 10000"/>
                <a:gd name="connsiteY62" fmla="*/ 6498 h 10000"/>
                <a:gd name="connsiteX63" fmla="*/ 8747 w 10000"/>
                <a:gd name="connsiteY63" fmla="*/ 6498 h 10000"/>
                <a:gd name="connsiteX64" fmla="*/ 1253 w 10000"/>
                <a:gd name="connsiteY64" fmla="*/ 6498 h 10000"/>
                <a:gd name="connsiteX65" fmla="*/ 1253 w 10000"/>
                <a:gd name="connsiteY65" fmla="*/ 5997 h 10000"/>
                <a:gd name="connsiteX66" fmla="*/ 8747 w 10000"/>
                <a:gd name="connsiteY66" fmla="*/ 5997 h 10000"/>
                <a:gd name="connsiteX67" fmla="*/ 8747 w 10000"/>
                <a:gd name="connsiteY67" fmla="*/ 6498 h 10000"/>
                <a:gd name="connsiteX68" fmla="*/ 8747 w 10000"/>
                <a:gd name="connsiteY68" fmla="*/ 4995 h 10000"/>
                <a:gd name="connsiteX69" fmla="*/ 8747 w 10000"/>
                <a:gd name="connsiteY69" fmla="*/ 4995 h 10000"/>
                <a:gd name="connsiteX70" fmla="*/ 5208 w 10000"/>
                <a:gd name="connsiteY70" fmla="*/ 4995 h 10000"/>
                <a:gd name="connsiteX71" fmla="*/ 5208 w 10000"/>
                <a:gd name="connsiteY71" fmla="*/ 4494 h 10000"/>
                <a:gd name="connsiteX72" fmla="*/ 8747 w 10000"/>
                <a:gd name="connsiteY72" fmla="*/ 4494 h 10000"/>
                <a:gd name="connsiteX73" fmla="*/ 8747 w 10000"/>
                <a:gd name="connsiteY73" fmla="*/ 4995 h 10000"/>
                <a:gd name="connsiteX74" fmla="*/ 8747 w 10000"/>
                <a:gd name="connsiteY74" fmla="*/ 3502 h 10000"/>
                <a:gd name="connsiteX75" fmla="*/ 8747 w 10000"/>
                <a:gd name="connsiteY75" fmla="*/ 3502 h 10000"/>
                <a:gd name="connsiteX76" fmla="*/ 5208 w 10000"/>
                <a:gd name="connsiteY76" fmla="*/ 3502 h 10000"/>
                <a:gd name="connsiteX77" fmla="*/ 5208 w 10000"/>
                <a:gd name="connsiteY77" fmla="*/ 3006 h 10000"/>
                <a:gd name="connsiteX78" fmla="*/ 8747 w 10000"/>
                <a:gd name="connsiteY78" fmla="*/ 3006 h 10000"/>
                <a:gd name="connsiteX79" fmla="*/ 8747 w 10000"/>
                <a:gd name="connsiteY79" fmla="*/ 3502 h 10000"/>
                <a:gd name="connsiteX80" fmla="*/ 8747 w 10000"/>
                <a:gd name="connsiteY80" fmla="*/ 2004 h 10000"/>
                <a:gd name="connsiteX81" fmla="*/ 8747 w 10000"/>
                <a:gd name="connsiteY81" fmla="*/ 2004 h 10000"/>
                <a:gd name="connsiteX82" fmla="*/ 5208 w 10000"/>
                <a:gd name="connsiteY82" fmla="*/ 2004 h 10000"/>
                <a:gd name="connsiteX83" fmla="*/ 5208 w 10000"/>
                <a:gd name="connsiteY83" fmla="*/ 1503 h 10000"/>
                <a:gd name="connsiteX84" fmla="*/ 8747 w 10000"/>
                <a:gd name="connsiteY84" fmla="*/ 1503 h 10000"/>
                <a:gd name="connsiteX85" fmla="*/ 8747 w 10000"/>
                <a:gd name="connsiteY85" fmla="*/ 2004 h 10000"/>
                <a:gd name="connsiteX0" fmla="*/ 6460 w 10000"/>
                <a:gd name="connsiteY0" fmla="*/ 8998 h 10000"/>
                <a:gd name="connsiteX1" fmla="*/ 6460 w 10000"/>
                <a:gd name="connsiteY1" fmla="*/ 8998 h 10000"/>
                <a:gd name="connsiteX2" fmla="*/ 6144 w 10000"/>
                <a:gd name="connsiteY2" fmla="*/ 9377 h 10000"/>
                <a:gd name="connsiteX3" fmla="*/ 6460 w 10000"/>
                <a:gd name="connsiteY3" fmla="*/ 9745 h 10000"/>
                <a:gd name="connsiteX4" fmla="*/ 6767 w 10000"/>
                <a:gd name="connsiteY4" fmla="*/ 9377 h 10000"/>
                <a:gd name="connsiteX5" fmla="*/ 6460 w 10000"/>
                <a:gd name="connsiteY5" fmla="*/ 8998 h 10000"/>
                <a:gd name="connsiteX6" fmla="*/ 6460 w 10000"/>
                <a:gd name="connsiteY6" fmla="*/ 8742 h 10000"/>
                <a:gd name="connsiteX7" fmla="*/ 6460 w 10000"/>
                <a:gd name="connsiteY7" fmla="*/ 8742 h 10000"/>
                <a:gd name="connsiteX8" fmla="*/ 6978 w 10000"/>
                <a:gd name="connsiteY8" fmla="*/ 9377 h 10000"/>
                <a:gd name="connsiteX9" fmla="*/ 6460 w 10000"/>
                <a:gd name="connsiteY9" fmla="*/ 10000 h 10000"/>
                <a:gd name="connsiteX10" fmla="*/ 5931 w 10000"/>
                <a:gd name="connsiteY10" fmla="*/ 9377 h 10000"/>
                <a:gd name="connsiteX11" fmla="*/ 6460 w 10000"/>
                <a:gd name="connsiteY11" fmla="*/ 8742 h 10000"/>
                <a:gd name="connsiteX12" fmla="*/ 6460 w 10000"/>
                <a:gd name="connsiteY12" fmla="*/ 8998 h 10000"/>
                <a:gd name="connsiteX13" fmla="*/ 2390 w 10000"/>
                <a:gd name="connsiteY13" fmla="*/ 3684 h 10000"/>
                <a:gd name="connsiteX14" fmla="*/ 2390 w 10000"/>
                <a:gd name="connsiteY14" fmla="*/ 3684 h 10000"/>
                <a:gd name="connsiteX15" fmla="*/ 2288 w 10000"/>
                <a:gd name="connsiteY15" fmla="*/ 3375 h 10000"/>
                <a:gd name="connsiteX16" fmla="*/ 2133 w 10000"/>
                <a:gd name="connsiteY16" fmla="*/ 3252 h 10000"/>
                <a:gd name="connsiteX17" fmla="*/ 2133 w 10000"/>
                <a:gd name="connsiteY17" fmla="*/ 3060 h 10000"/>
                <a:gd name="connsiteX18" fmla="*/ 2244 w 10000"/>
                <a:gd name="connsiteY18" fmla="*/ 2883 h 10000"/>
                <a:gd name="connsiteX19" fmla="*/ 2244 w 10000"/>
                <a:gd name="connsiteY19" fmla="*/ 2750 h 10000"/>
                <a:gd name="connsiteX20" fmla="*/ 2449 w 10000"/>
                <a:gd name="connsiteY20" fmla="*/ 2313 h 10000"/>
                <a:gd name="connsiteX21" fmla="*/ 2968 w 10000"/>
                <a:gd name="connsiteY21" fmla="*/ 2883 h 10000"/>
                <a:gd name="connsiteX22" fmla="*/ 3075 w 10000"/>
                <a:gd name="connsiteY22" fmla="*/ 2883 h 10000"/>
                <a:gd name="connsiteX23" fmla="*/ 3177 w 10000"/>
                <a:gd name="connsiteY23" fmla="*/ 3006 h 10000"/>
                <a:gd name="connsiteX24" fmla="*/ 2919 w 10000"/>
                <a:gd name="connsiteY24" fmla="*/ 3816 h 10000"/>
                <a:gd name="connsiteX25" fmla="*/ 3279 w 10000"/>
                <a:gd name="connsiteY25" fmla="*/ 3816 h 10000"/>
                <a:gd name="connsiteX26" fmla="*/ 3491 w 10000"/>
                <a:gd name="connsiteY26" fmla="*/ 2937 h 10000"/>
                <a:gd name="connsiteX27" fmla="*/ 3491 w 10000"/>
                <a:gd name="connsiteY27" fmla="*/ 2937 h 10000"/>
                <a:gd name="connsiteX28" fmla="*/ 3491 w 10000"/>
                <a:gd name="connsiteY28" fmla="*/ 2937 h 10000"/>
                <a:gd name="connsiteX29" fmla="*/ 3491 w 10000"/>
                <a:gd name="connsiteY29" fmla="*/ 2883 h 10000"/>
                <a:gd name="connsiteX30" fmla="*/ 2808 w 10000"/>
                <a:gd name="connsiteY30" fmla="*/ 1935 h 10000"/>
                <a:gd name="connsiteX31" fmla="*/ 2706 w 10000"/>
                <a:gd name="connsiteY31" fmla="*/ 1812 h 10000"/>
                <a:gd name="connsiteX32" fmla="*/ 1930 w 10000"/>
                <a:gd name="connsiteY32" fmla="*/ 2814 h 10000"/>
                <a:gd name="connsiteX33" fmla="*/ 2390 w 10000"/>
                <a:gd name="connsiteY33" fmla="*/ 3684 h 10000"/>
                <a:gd name="connsiteX34" fmla="*/ 9686 w 10000"/>
                <a:gd name="connsiteY34" fmla="*/ 0 h 10000"/>
                <a:gd name="connsiteX35" fmla="*/ 9686 w 10000"/>
                <a:gd name="connsiteY35" fmla="*/ 0 h 10000"/>
                <a:gd name="connsiteX36" fmla="*/ 262 w 10000"/>
                <a:gd name="connsiteY36" fmla="*/ 0 h 10000"/>
                <a:gd name="connsiteX37" fmla="*/ 0 w 10000"/>
                <a:gd name="connsiteY37" fmla="*/ 314 h 10000"/>
                <a:gd name="connsiteX38" fmla="*/ 0 w 10000"/>
                <a:gd name="connsiteY38" fmla="*/ 7932 h 10000"/>
                <a:gd name="connsiteX39" fmla="*/ 262 w 10000"/>
                <a:gd name="connsiteY39" fmla="*/ 8242 h 10000"/>
                <a:gd name="connsiteX40" fmla="*/ 9686 w 10000"/>
                <a:gd name="connsiteY40" fmla="*/ 8242 h 10000"/>
                <a:gd name="connsiteX41" fmla="*/ 10000 w 10000"/>
                <a:gd name="connsiteY41" fmla="*/ 7932 h 10000"/>
                <a:gd name="connsiteX42" fmla="*/ 10000 w 10000"/>
                <a:gd name="connsiteY42" fmla="*/ 314 h 10000"/>
                <a:gd name="connsiteX43" fmla="*/ 9686 w 10000"/>
                <a:gd name="connsiteY43" fmla="*/ 0 h 10000"/>
                <a:gd name="connsiteX44" fmla="*/ 1253 w 10000"/>
                <a:gd name="connsiteY44" fmla="*/ 1503 h 10000"/>
                <a:gd name="connsiteX45" fmla="*/ 1253 w 10000"/>
                <a:gd name="connsiteY45" fmla="*/ 1503 h 10000"/>
                <a:gd name="connsiteX46" fmla="*/ 4171 w 10000"/>
                <a:gd name="connsiteY46" fmla="*/ 1503 h 10000"/>
                <a:gd name="connsiteX47" fmla="*/ 4171 w 10000"/>
                <a:gd name="connsiteY47" fmla="*/ 4995 h 10000"/>
                <a:gd name="connsiteX48" fmla="*/ 3958 w 10000"/>
                <a:gd name="connsiteY48" fmla="*/ 4995 h 10000"/>
                <a:gd name="connsiteX49" fmla="*/ 3958 w 10000"/>
                <a:gd name="connsiteY49" fmla="*/ 4872 h 10000"/>
                <a:gd name="connsiteX50" fmla="*/ 3594 w 10000"/>
                <a:gd name="connsiteY50" fmla="*/ 4317 h 10000"/>
                <a:gd name="connsiteX51" fmla="*/ 3075 w 10000"/>
                <a:gd name="connsiteY51" fmla="*/ 4062 h 10000"/>
                <a:gd name="connsiteX52" fmla="*/ 2706 w 10000"/>
                <a:gd name="connsiteY52" fmla="*/ 4749 h 10000"/>
                <a:gd name="connsiteX53" fmla="*/ 2288 w 10000"/>
                <a:gd name="connsiteY53" fmla="*/ 4062 h 10000"/>
                <a:gd name="connsiteX54" fmla="*/ 1826 w 10000"/>
                <a:gd name="connsiteY54" fmla="*/ 4317 h 10000"/>
                <a:gd name="connsiteX55" fmla="*/ 1410 w 10000"/>
                <a:gd name="connsiteY55" fmla="*/ 4872 h 10000"/>
                <a:gd name="connsiteX56" fmla="*/ 1410 w 10000"/>
                <a:gd name="connsiteY56" fmla="*/ 4995 h 10000"/>
                <a:gd name="connsiteX57" fmla="*/ 1253 w 10000"/>
                <a:gd name="connsiteY57" fmla="*/ 4995 h 10000"/>
                <a:gd name="connsiteX58" fmla="*/ 1253 w 10000"/>
                <a:gd name="connsiteY58" fmla="*/ 1503 h 10000"/>
                <a:gd name="connsiteX59" fmla="*/ 8747 w 10000"/>
                <a:gd name="connsiteY59" fmla="*/ 6498 h 10000"/>
                <a:gd name="connsiteX60" fmla="*/ 8747 w 10000"/>
                <a:gd name="connsiteY60" fmla="*/ 6498 h 10000"/>
                <a:gd name="connsiteX61" fmla="*/ 1253 w 10000"/>
                <a:gd name="connsiteY61" fmla="*/ 6498 h 10000"/>
                <a:gd name="connsiteX62" fmla="*/ 1253 w 10000"/>
                <a:gd name="connsiteY62" fmla="*/ 5997 h 10000"/>
                <a:gd name="connsiteX63" fmla="*/ 8747 w 10000"/>
                <a:gd name="connsiteY63" fmla="*/ 5997 h 10000"/>
                <a:gd name="connsiteX64" fmla="*/ 8747 w 10000"/>
                <a:gd name="connsiteY64" fmla="*/ 6498 h 10000"/>
                <a:gd name="connsiteX65" fmla="*/ 8747 w 10000"/>
                <a:gd name="connsiteY65" fmla="*/ 4995 h 10000"/>
                <a:gd name="connsiteX66" fmla="*/ 8747 w 10000"/>
                <a:gd name="connsiteY66" fmla="*/ 4995 h 10000"/>
                <a:gd name="connsiteX67" fmla="*/ 5208 w 10000"/>
                <a:gd name="connsiteY67" fmla="*/ 4995 h 10000"/>
                <a:gd name="connsiteX68" fmla="*/ 5208 w 10000"/>
                <a:gd name="connsiteY68" fmla="*/ 4494 h 10000"/>
                <a:gd name="connsiteX69" fmla="*/ 8747 w 10000"/>
                <a:gd name="connsiteY69" fmla="*/ 4494 h 10000"/>
                <a:gd name="connsiteX70" fmla="*/ 8747 w 10000"/>
                <a:gd name="connsiteY70" fmla="*/ 4995 h 10000"/>
                <a:gd name="connsiteX71" fmla="*/ 8747 w 10000"/>
                <a:gd name="connsiteY71" fmla="*/ 3502 h 10000"/>
                <a:gd name="connsiteX72" fmla="*/ 8747 w 10000"/>
                <a:gd name="connsiteY72" fmla="*/ 3502 h 10000"/>
                <a:gd name="connsiteX73" fmla="*/ 5208 w 10000"/>
                <a:gd name="connsiteY73" fmla="*/ 3502 h 10000"/>
                <a:gd name="connsiteX74" fmla="*/ 5208 w 10000"/>
                <a:gd name="connsiteY74" fmla="*/ 3006 h 10000"/>
                <a:gd name="connsiteX75" fmla="*/ 8747 w 10000"/>
                <a:gd name="connsiteY75" fmla="*/ 3006 h 10000"/>
                <a:gd name="connsiteX76" fmla="*/ 8747 w 10000"/>
                <a:gd name="connsiteY76" fmla="*/ 3502 h 10000"/>
                <a:gd name="connsiteX77" fmla="*/ 8747 w 10000"/>
                <a:gd name="connsiteY77" fmla="*/ 2004 h 10000"/>
                <a:gd name="connsiteX78" fmla="*/ 8747 w 10000"/>
                <a:gd name="connsiteY78" fmla="*/ 2004 h 10000"/>
                <a:gd name="connsiteX79" fmla="*/ 5208 w 10000"/>
                <a:gd name="connsiteY79" fmla="*/ 2004 h 10000"/>
                <a:gd name="connsiteX80" fmla="*/ 5208 w 10000"/>
                <a:gd name="connsiteY80" fmla="*/ 1503 h 10000"/>
                <a:gd name="connsiteX81" fmla="*/ 8747 w 10000"/>
                <a:gd name="connsiteY81" fmla="*/ 1503 h 10000"/>
                <a:gd name="connsiteX82" fmla="*/ 8747 w 10000"/>
                <a:gd name="connsiteY82" fmla="*/ 2004 h 10000"/>
                <a:gd name="connsiteX0" fmla="*/ 6460 w 10000"/>
                <a:gd name="connsiteY0" fmla="*/ 8998 h 10000"/>
                <a:gd name="connsiteX1" fmla="*/ 6460 w 10000"/>
                <a:gd name="connsiteY1" fmla="*/ 8998 h 10000"/>
                <a:gd name="connsiteX2" fmla="*/ 6460 w 10000"/>
                <a:gd name="connsiteY2" fmla="*/ 9745 h 10000"/>
                <a:gd name="connsiteX3" fmla="*/ 6767 w 10000"/>
                <a:gd name="connsiteY3" fmla="*/ 9377 h 10000"/>
                <a:gd name="connsiteX4" fmla="*/ 6460 w 10000"/>
                <a:gd name="connsiteY4" fmla="*/ 8998 h 10000"/>
                <a:gd name="connsiteX5" fmla="*/ 6460 w 10000"/>
                <a:gd name="connsiteY5" fmla="*/ 8742 h 10000"/>
                <a:gd name="connsiteX6" fmla="*/ 6460 w 10000"/>
                <a:gd name="connsiteY6" fmla="*/ 8742 h 10000"/>
                <a:gd name="connsiteX7" fmla="*/ 6978 w 10000"/>
                <a:gd name="connsiteY7" fmla="*/ 9377 h 10000"/>
                <a:gd name="connsiteX8" fmla="*/ 6460 w 10000"/>
                <a:gd name="connsiteY8" fmla="*/ 10000 h 10000"/>
                <a:gd name="connsiteX9" fmla="*/ 5931 w 10000"/>
                <a:gd name="connsiteY9" fmla="*/ 9377 h 10000"/>
                <a:gd name="connsiteX10" fmla="*/ 6460 w 10000"/>
                <a:gd name="connsiteY10" fmla="*/ 8742 h 10000"/>
                <a:gd name="connsiteX11" fmla="*/ 6460 w 10000"/>
                <a:gd name="connsiteY11" fmla="*/ 8998 h 10000"/>
                <a:gd name="connsiteX12" fmla="*/ 2390 w 10000"/>
                <a:gd name="connsiteY12" fmla="*/ 3684 h 10000"/>
                <a:gd name="connsiteX13" fmla="*/ 2390 w 10000"/>
                <a:gd name="connsiteY13" fmla="*/ 3684 h 10000"/>
                <a:gd name="connsiteX14" fmla="*/ 2288 w 10000"/>
                <a:gd name="connsiteY14" fmla="*/ 3375 h 10000"/>
                <a:gd name="connsiteX15" fmla="*/ 2133 w 10000"/>
                <a:gd name="connsiteY15" fmla="*/ 3252 h 10000"/>
                <a:gd name="connsiteX16" fmla="*/ 2133 w 10000"/>
                <a:gd name="connsiteY16" fmla="*/ 3060 h 10000"/>
                <a:gd name="connsiteX17" fmla="*/ 2244 w 10000"/>
                <a:gd name="connsiteY17" fmla="*/ 2883 h 10000"/>
                <a:gd name="connsiteX18" fmla="*/ 2244 w 10000"/>
                <a:gd name="connsiteY18" fmla="*/ 2750 h 10000"/>
                <a:gd name="connsiteX19" fmla="*/ 2449 w 10000"/>
                <a:gd name="connsiteY19" fmla="*/ 2313 h 10000"/>
                <a:gd name="connsiteX20" fmla="*/ 2968 w 10000"/>
                <a:gd name="connsiteY20" fmla="*/ 2883 h 10000"/>
                <a:gd name="connsiteX21" fmla="*/ 3075 w 10000"/>
                <a:gd name="connsiteY21" fmla="*/ 2883 h 10000"/>
                <a:gd name="connsiteX22" fmla="*/ 3177 w 10000"/>
                <a:gd name="connsiteY22" fmla="*/ 3006 h 10000"/>
                <a:gd name="connsiteX23" fmla="*/ 2919 w 10000"/>
                <a:gd name="connsiteY23" fmla="*/ 3816 h 10000"/>
                <a:gd name="connsiteX24" fmla="*/ 3279 w 10000"/>
                <a:gd name="connsiteY24" fmla="*/ 3816 h 10000"/>
                <a:gd name="connsiteX25" fmla="*/ 3491 w 10000"/>
                <a:gd name="connsiteY25" fmla="*/ 2937 h 10000"/>
                <a:gd name="connsiteX26" fmla="*/ 3491 w 10000"/>
                <a:gd name="connsiteY26" fmla="*/ 2937 h 10000"/>
                <a:gd name="connsiteX27" fmla="*/ 3491 w 10000"/>
                <a:gd name="connsiteY27" fmla="*/ 2937 h 10000"/>
                <a:gd name="connsiteX28" fmla="*/ 3491 w 10000"/>
                <a:gd name="connsiteY28" fmla="*/ 2883 h 10000"/>
                <a:gd name="connsiteX29" fmla="*/ 2808 w 10000"/>
                <a:gd name="connsiteY29" fmla="*/ 1935 h 10000"/>
                <a:gd name="connsiteX30" fmla="*/ 2706 w 10000"/>
                <a:gd name="connsiteY30" fmla="*/ 1812 h 10000"/>
                <a:gd name="connsiteX31" fmla="*/ 1930 w 10000"/>
                <a:gd name="connsiteY31" fmla="*/ 2814 h 10000"/>
                <a:gd name="connsiteX32" fmla="*/ 2390 w 10000"/>
                <a:gd name="connsiteY32" fmla="*/ 3684 h 10000"/>
                <a:gd name="connsiteX33" fmla="*/ 9686 w 10000"/>
                <a:gd name="connsiteY33" fmla="*/ 0 h 10000"/>
                <a:gd name="connsiteX34" fmla="*/ 9686 w 10000"/>
                <a:gd name="connsiteY34" fmla="*/ 0 h 10000"/>
                <a:gd name="connsiteX35" fmla="*/ 262 w 10000"/>
                <a:gd name="connsiteY35" fmla="*/ 0 h 10000"/>
                <a:gd name="connsiteX36" fmla="*/ 0 w 10000"/>
                <a:gd name="connsiteY36" fmla="*/ 314 h 10000"/>
                <a:gd name="connsiteX37" fmla="*/ 0 w 10000"/>
                <a:gd name="connsiteY37" fmla="*/ 7932 h 10000"/>
                <a:gd name="connsiteX38" fmla="*/ 262 w 10000"/>
                <a:gd name="connsiteY38" fmla="*/ 8242 h 10000"/>
                <a:gd name="connsiteX39" fmla="*/ 9686 w 10000"/>
                <a:gd name="connsiteY39" fmla="*/ 8242 h 10000"/>
                <a:gd name="connsiteX40" fmla="*/ 10000 w 10000"/>
                <a:gd name="connsiteY40" fmla="*/ 7932 h 10000"/>
                <a:gd name="connsiteX41" fmla="*/ 10000 w 10000"/>
                <a:gd name="connsiteY41" fmla="*/ 314 h 10000"/>
                <a:gd name="connsiteX42" fmla="*/ 9686 w 10000"/>
                <a:gd name="connsiteY42" fmla="*/ 0 h 10000"/>
                <a:gd name="connsiteX43" fmla="*/ 1253 w 10000"/>
                <a:gd name="connsiteY43" fmla="*/ 1503 h 10000"/>
                <a:gd name="connsiteX44" fmla="*/ 1253 w 10000"/>
                <a:gd name="connsiteY44" fmla="*/ 1503 h 10000"/>
                <a:gd name="connsiteX45" fmla="*/ 4171 w 10000"/>
                <a:gd name="connsiteY45" fmla="*/ 1503 h 10000"/>
                <a:gd name="connsiteX46" fmla="*/ 4171 w 10000"/>
                <a:gd name="connsiteY46" fmla="*/ 4995 h 10000"/>
                <a:gd name="connsiteX47" fmla="*/ 3958 w 10000"/>
                <a:gd name="connsiteY47" fmla="*/ 4995 h 10000"/>
                <a:gd name="connsiteX48" fmla="*/ 3958 w 10000"/>
                <a:gd name="connsiteY48" fmla="*/ 4872 h 10000"/>
                <a:gd name="connsiteX49" fmla="*/ 3594 w 10000"/>
                <a:gd name="connsiteY49" fmla="*/ 4317 h 10000"/>
                <a:gd name="connsiteX50" fmla="*/ 3075 w 10000"/>
                <a:gd name="connsiteY50" fmla="*/ 4062 h 10000"/>
                <a:gd name="connsiteX51" fmla="*/ 2706 w 10000"/>
                <a:gd name="connsiteY51" fmla="*/ 4749 h 10000"/>
                <a:gd name="connsiteX52" fmla="*/ 2288 w 10000"/>
                <a:gd name="connsiteY52" fmla="*/ 4062 h 10000"/>
                <a:gd name="connsiteX53" fmla="*/ 1826 w 10000"/>
                <a:gd name="connsiteY53" fmla="*/ 4317 h 10000"/>
                <a:gd name="connsiteX54" fmla="*/ 1410 w 10000"/>
                <a:gd name="connsiteY54" fmla="*/ 4872 h 10000"/>
                <a:gd name="connsiteX55" fmla="*/ 1410 w 10000"/>
                <a:gd name="connsiteY55" fmla="*/ 4995 h 10000"/>
                <a:gd name="connsiteX56" fmla="*/ 1253 w 10000"/>
                <a:gd name="connsiteY56" fmla="*/ 4995 h 10000"/>
                <a:gd name="connsiteX57" fmla="*/ 1253 w 10000"/>
                <a:gd name="connsiteY57" fmla="*/ 1503 h 10000"/>
                <a:gd name="connsiteX58" fmla="*/ 8747 w 10000"/>
                <a:gd name="connsiteY58" fmla="*/ 6498 h 10000"/>
                <a:gd name="connsiteX59" fmla="*/ 8747 w 10000"/>
                <a:gd name="connsiteY59" fmla="*/ 6498 h 10000"/>
                <a:gd name="connsiteX60" fmla="*/ 1253 w 10000"/>
                <a:gd name="connsiteY60" fmla="*/ 6498 h 10000"/>
                <a:gd name="connsiteX61" fmla="*/ 1253 w 10000"/>
                <a:gd name="connsiteY61" fmla="*/ 5997 h 10000"/>
                <a:gd name="connsiteX62" fmla="*/ 8747 w 10000"/>
                <a:gd name="connsiteY62" fmla="*/ 5997 h 10000"/>
                <a:gd name="connsiteX63" fmla="*/ 8747 w 10000"/>
                <a:gd name="connsiteY63" fmla="*/ 6498 h 10000"/>
                <a:gd name="connsiteX64" fmla="*/ 8747 w 10000"/>
                <a:gd name="connsiteY64" fmla="*/ 4995 h 10000"/>
                <a:gd name="connsiteX65" fmla="*/ 8747 w 10000"/>
                <a:gd name="connsiteY65" fmla="*/ 4995 h 10000"/>
                <a:gd name="connsiteX66" fmla="*/ 5208 w 10000"/>
                <a:gd name="connsiteY66" fmla="*/ 4995 h 10000"/>
                <a:gd name="connsiteX67" fmla="*/ 5208 w 10000"/>
                <a:gd name="connsiteY67" fmla="*/ 4494 h 10000"/>
                <a:gd name="connsiteX68" fmla="*/ 8747 w 10000"/>
                <a:gd name="connsiteY68" fmla="*/ 4494 h 10000"/>
                <a:gd name="connsiteX69" fmla="*/ 8747 w 10000"/>
                <a:gd name="connsiteY69" fmla="*/ 4995 h 10000"/>
                <a:gd name="connsiteX70" fmla="*/ 8747 w 10000"/>
                <a:gd name="connsiteY70" fmla="*/ 3502 h 10000"/>
                <a:gd name="connsiteX71" fmla="*/ 8747 w 10000"/>
                <a:gd name="connsiteY71" fmla="*/ 3502 h 10000"/>
                <a:gd name="connsiteX72" fmla="*/ 5208 w 10000"/>
                <a:gd name="connsiteY72" fmla="*/ 3502 h 10000"/>
                <a:gd name="connsiteX73" fmla="*/ 5208 w 10000"/>
                <a:gd name="connsiteY73" fmla="*/ 3006 h 10000"/>
                <a:gd name="connsiteX74" fmla="*/ 8747 w 10000"/>
                <a:gd name="connsiteY74" fmla="*/ 3006 h 10000"/>
                <a:gd name="connsiteX75" fmla="*/ 8747 w 10000"/>
                <a:gd name="connsiteY75" fmla="*/ 3502 h 10000"/>
                <a:gd name="connsiteX76" fmla="*/ 8747 w 10000"/>
                <a:gd name="connsiteY76" fmla="*/ 2004 h 10000"/>
                <a:gd name="connsiteX77" fmla="*/ 8747 w 10000"/>
                <a:gd name="connsiteY77" fmla="*/ 2004 h 10000"/>
                <a:gd name="connsiteX78" fmla="*/ 5208 w 10000"/>
                <a:gd name="connsiteY78" fmla="*/ 2004 h 10000"/>
                <a:gd name="connsiteX79" fmla="*/ 5208 w 10000"/>
                <a:gd name="connsiteY79" fmla="*/ 1503 h 10000"/>
                <a:gd name="connsiteX80" fmla="*/ 8747 w 10000"/>
                <a:gd name="connsiteY80" fmla="*/ 1503 h 10000"/>
                <a:gd name="connsiteX81" fmla="*/ 8747 w 10000"/>
                <a:gd name="connsiteY81" fmla="*/ 2004 h 10000"/>
                <a:gd name="connsiteX0" fmla="*/ 6460 w 10000"/>
                <a:gd name="connsiteY0" fmla="*/ 8998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6460 w 10000"/>
                <a:gd name="connsiteY10" fmla="*/ 8998 h 10000"/>
                <a:gd name="connsiteX11" fmla="*/ 2390 w 10000"/>
                <a:gd name="connsiteY11" fmla="*/ 3684 h 10000"/>
                <a:gd name="connsiteX12" fmla="*/ 2390 w 10000"/>
                <a:gd name="connsiteY12" fmla="*/ 3684 h 10000"/>
                <a:gd name="connsiteX13" fmla="*/ 2288 w 10000"/>
                <a:gd name="connsiteY13" fmla="*/ 3375 h 10000"/>
                <a:gd name="connsiteX14" fmla="*/ 2133 w 10000"/>
                <a:gd name="connsiteY14" fmla="*/ 3252 h 10000"/>
                <a:gd name="connsiteX15" fmla="*/ 2133 w 10000"/>
                <a:gd name="connsiteY15" fmla="*/ 3060 h 10000"/>
                <a:gd name="connsiteX16" fmla="*/ 2244 w 10000"/>
                <a:gd name="connsiteY16" fmla="*/ 2883 h 10000"/>
                <a:gd name="connsiteX17" fmla="*/ 2244 w 10000"/>
                <a:gd name="connsiteY17" fmla="*/ 2750 h 10000"/>
                <a:gd name="connsiteX18" fmla="*/ 2449 w 10000"/>
                <a:gd name="connsiteY18" fmla="*/ 2313 h 10000"/>
                <a:gd name="connsiteX19" fmla="*/ 2968 w 10000"/>
                <a:gd name="connsiteY19" fmla="*/ 2883 h 10000"/>
                <a:gd name="connsiteX20" fmla="*/ 3075 w 10000"/>
                <a:gd name="connsiteY20" fmla="*/ 2883 h 10000"/>
                <a:gd name="connsiteX21" fmla="*/ 3177 w 10000"/>
                <a:gd name="connsiteY21" fmla="*/ 3006 h 10000"/>
                <a:gd name="connsiteX22" fmla="*/ 2919 w 10000"/>
                <a:gd name="connsiteY22" fmla="*/ 3816 h 10000"/>
                <a:gd name="connsiteX23" fmla="*/ 3279 w 10000"/>
                <a:gd name="connsiteY23" fmla="*/ 3816 h 10000"/>
                <a:gd name="connsiteX24" fmla="*/ 3491 w 10000"/>
                <a:gd name="connsiteY24" fmla="*/ 2937 h 10000"/>
                <a:gd name="connsiteX25" fmla="*/ 3491 w 10000"/>
                <a:gd name="connsiteY25" fmla="*/ 2937 h 10000"/>
                <a:gd name="connsiteX26" fmla="*/ 3491 w 10000"/>
                <a:gd name="connsiteY26" fmla="*/ 2937 h 10000"/>
                <a:gd name="connsiteX27" fmla="*/ 3491 w 10000"/>
                <a:gd name="connsiteY27" fmla="*/ 2883 h 10000"/>
                <a:gd name="connsiteX28" fmla="*/ 2808 w 10000"/>
                <a:gd name="connsiteY28" fmla="*/ 1935 h 10000"/>
                <a:gd name="connsiteX29" fmla="*/ 2706 w 10000"/>
                <a:gd name="connsiteY29" fmla="*/ 1812 h 10000"/>
                <a:gd name="connsiteX30" fmla="*/ 1930 w 10000"/>
                <a:gd name="connsiteY30" fmla="*/ 2814 h 10000"/>
                <a:gd name="connsiteX31" fmla="*/ 2390 w 10000"/>
                <a:gd name="connsiteY31" fmla="*/ 3684 h 10000"/>
                <a:gd name="connsiteX32" fmla="*/ 9686 w 10000"/>
                <a:gd name="connsiteY32" fmla="*/ 0 h 10000"/>
                <a:gd name="connsiteX33" fmla="*/ 9686 w 10000"/>
                <a:gd name="connsiteY33" fmla="*/ 0 h 10000"/>
                <a:gd name="connsiteX34" fmla="*/ 262 w 10000"/>
                <a:gd name="connsiteY34" fmla="*/ 0 h 10000"/>
                <a:gd name="connsiteX35" fmla="*/ 0 w 10000"/>
                <a:gd name="connsiteY35" fmla="*/ 314 h 10000"/>
                <a:gd name="connsiteX36" fmla="*/ 0 w 10000"/>
                <a:gd name="connsiteY36" fmla="*/ 7932 h 10000"/>
                <a:gd name="connsiteX37" fmla="*/ 262 w 10000"/>
                <a:gd name="connsiteY37" fmla="*/ 8242 h 10000"/>
                <a:gd name="connsiteX38" fmla="*/ 9686 w 10000"/>
                <a:gd name="connsiteY38" fmla="*/ 8242 h 10000"/>
                <a:gd name="connsiteX39" fmla="*/ 10000 w 10000"/>
                <a:gd name="connsiteY39" fmla="*/ 7932 h 10000"/>
                <a:gd name="connsiteX40" fmla="*/ 10000 w 10000"/>
                <a:gd name="connsiteY40" fmla="*/ 314 h 10000"/>
                <a:gd name="connsiteX41" fmla="*/ 9686 w 10000"/>
                <a:gd name="connsiteY41" fmla="*/ 0 h 10000"/>
                <a:gd name="connsiteX42" fmla="*/ 1253 w 10000"/>
                <a:gd name="connsiteY42" fmla="*/ 1503 h 10000"/>
                <a:gd name="connsiteX43" fmla="*/ 1253 w 10000"/>
                <a:gd name="connsiteY43" fmla="*/ 1503 h 10000"/>
                <a:gd name="connsiteX44" fmla="*/ 4171 w 10000"/>
                <a:gd name="connsiteY44" fmla="*/ 1503 h 10000"/>
                <a:gd name="connsiteX45" fmla="*/ 4171 w 10000"/>
                <a:gd name="connsiteY45" fmla="*/ 4995 h 10000"/>
                <a:gd name="connsiteX46" fmla="*/ 3958 w 10000"/>
                <a:gd name="connsiteY46" fmla="*/ 4995 h 10000"/>
                <a:gd name="connsiteX47" fmla="*/ 3958 w 10000"/>
                <a:gd name="connsiteY47" fmla="*/ 4872 h 10000"/>
                <a:gd name="connsiteX48" fmla="*/ 3594 w 10000"/>
                <a:gd name="connsiteY48" fmla="*/ 4317 h 10000"/>
                <a:gd name="connsiteX49" fmla="*/ 3075 w 10000"/>
                <a:gd name="connsiteY49" fmla="*/ 4062 h 10000"/>
                <a:gd name="connsiteX50" fmla="*/ 2706 w 10000"/>
                <a:gd name="connsiteY50" fmla="*/ 4749 h 10000"/>
                <a:gd name="connsiteX51" fmla="*/ 2288 w 10000"/>
                <a:gd name="connsiteY51" fmla="*/ 4062 h 10000"/>
                <a:gd name="connsiteX52" fmla="*/ 1826 w 10000"/>
                <a:gd name="connsiteY52" fmla="*/ 4317 h 10000"/>
                <a:gd name="connsiteX53" fmla="*/ 1410 w 10000"/>
                <a:gd name="connsiteY53" fmla="*/ 4872 h 10000"/>
                <a:gd name="connsiteX54" fmla="*/ 1410 w 10000"/>
                <a:gd name="connsiteY54" fmla="*/ 4995 h 10000"/>
                <a:gd name="connsiteX55" fmla="*/ 1253 w 10000"/>
                <a:gd name="connsiteY55" fmla="*/ 4995 h 10000"/>
                <a:gd name="connsiteX56" fmla="*/ 1253 w 10000"/>
                <a:gd name="connsiteY56" fmla="*/ 1503 h 10000"/>
                <a:gd name="connsiteX57" fmla="*/ 8747 w 10000"/>
                <a:gd name="connsiteY57" fmla="*/ 6498 h 10000"/>
                <a:gd name="connsiteX58" fmla="*/ 8747 w 10000"/>
                <a:gd name="connsiteY58" fmla="*/ 6498 h 10000"/>
                <a:gd name="connsiteX59" fmla="*/ 1253 w 10000"/>
                <a:gd name="connsiteY59" fmla="*/ 6498 h 10000"/>
                <a:gd name="connsiteX60" fmla="*/ 1253 w 10000"/>
                <a:gd name="connsiteY60" fmla="*/ 5997 h 10000"/>
                <a:gd name="connsiteX61" fmla="*/ 8747 w 10000"/>
                <a:gd name="connsiteY61" fmla="*/ 5997 h 10000"/>
                <a:gd name="connsiteX62" fmla="*/ 8747 w 10000"/>
                <a:gd name="connsiteY62" fmla="*/ 6498 h 10000"/>
                <a:gd name="connsiteX63" fmla="*/ 8747 w 10000"/>
                <a:gd name="connsiteY63" fmla="*/ 4995 h 10000"/>
                <a:gd name="connsiteX64" fmla="*/ 8747 w 10000"/>
                <a:gd name="connsiteY64" fmla="*/ 4995 h 10000"/>
                <a:gd name="connsiteX65" fmla="*/ 5208 w 10000"/>
                <a:gd name="connsiteY65" fmla="*/ 4995 h 10000"/>
                <a:gd name="connsiteX66" fmla="*/ 5208 w 10000"/>
                <a:gd name="connsiteY66" fmla="*/ 4494 h 10000"/>
                <a:gd name="connsiteX67" fmla="*/ 8747 w 10000"/>
                <a:gd name="connsiteY67" fmla="*/ 4494 h 10000"/>
                <a:gd name="connsiteX68" fmla="*/ 8747 w 10000"/>
                <a:gd name="connsiteY68" fmla="*/ 4995 h 10000"/>
                <a:gd name="connsiteX69" fmla="*/ 8747 w 10000"/>
                <a:gd name="connsiteY69" fmla="*/ 3502 h 10000"/>
                <a:gd name="connsiteX70" fmla="*/ 8747 w 10000"/>
                <a:gd name="connsiteY70" fmla="*/ 3502 h 10000"/>
                <a:gd name="connsiteX71" fmla="*/ 5208 w 10000"/>
                <a:gd name="connsiteY71" fmla="*/ 3502 h 10000"/>
                <a:gd name="connsiteX72" fmla="*/ 5208 w 10000"/>
                <a:gd name="connsiteY72" fmla="*/ 3006 h 10000"/>
                <a:gd name="connsiteX73" fmla="*/ 8747 w 10000"/>
                <a:gd name="connsiteY73" fmla="*/ 3006 h 10000"/>
                <a:gd name="connsiteX74" fmla="*/ 8747 w 10000"/>
                <a:gd name="connsiteY74" fmla="*/ 3502 h 10000"/>
                <a:gd name="connsiteX75" fmla="*/ 8747 w 10000"/>
                <a:gd name="connsiteY75" fmla="*/ 2004 h 10000"/>
                <a:gd name="connsiteX76" fmla="*/ 8747 w 10000"/>
                <a:gd name="connsiteY76" fmla="*/ 2004 h 10000"/>
                <a:gd name="connsiteX77" fmla="*/ 5208 w 10000"/>
                <a:gd name="connsiteY77" fmla="*/ 2004 h 10000"/>
                <a:gd name="connsiteX78" fmla="*/ 5208 w 10000"/>
                <a:gd name="connsiteY78" fmla="*/ 1503 h 10000"/>
                <a:gd name="connsiteX79" fmla="*/ 8747 w 10000"/>
                <a:gd name="connsiteY79" fmla="*/ 1503 h 10000"/>
                <a:gd name="connsiteX80" fmla="*/ 8747 w 10000"/>
                <a:gd name="connsiteY80" fmla="*/ 2004 h 10000"/>
                <a:gd name="connsiteX0" fmla="*/ 6460 w 10000"/>
                <a:gd name="connsiteY0" fmla="*/ 8742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2390 w 10000"/>
                <a:gd name="connsiteY10" fmla="*/ 3684 h 10000"/>
                <a:gd name="connsiteX11" fmla="*/ 2390 w 10000"/>
                <a:gd name="connsiteY11" fmla="*/ 3684 h 10000"/>
                <a:gd name="connsiteX12" fmla="*/ 2288 w 10000"/>
                <a:gd name="connsiteY12" fmla="*/ 3375 h 10000"/>
                <a:gd name="connsiteX13" fmla="*/ 2133 w 10000"/>
                <a:gd name="connsiteY13" fmla="*/ 3252 h 10000"/>
                <a:gd name="connsiteX14" fmla="*/ 2133 w 10000"/>
                <a:gd name="connsiteY14" fmla="*/ 3060 h 10000"/>
                <a:gd name="connsiteX15" fmla="*/ 2244 w 10000"/>
                <a:gd name="connsiteY15" fmla="*/ 2883 h 10000"/>
                <a:gd name="connsiteX16" fmla="*/ 2244 w 10000"/>
                <a:gd name="connsiteY16" fmla="*/ 2750 h 10000"/>
                <a:gd name="connsiteX17" fmla="*/ 2449 w 10000"/>
                <a:gd name="connsiteY17" fmla="*/ 2313 h 10000"/>
                <a:gd name="connsiteX18" fmla="*/ 2968 w 10000"/>
                <a:gd name="connsiteY18" fmla="*/ 2883 h 10000"/>
                <a:gd name="connsiteX19" fmla="*/ 3075 w 10000"/>
                <a:gd name="connsiteY19" fmla="*/ 2883 h 10000"/>
                <a:gd name="connsiteX20" fmla="*/ 3177 w 10000"/>
                <a:gd name="connsiteY20" fmla="*/ 3006 h 10000"/>
                <a:gd name="connsiteX21" fmla="*/ 2919 w 10000"/>
                <a:gd name="connsiteY21" fmla="*/ 3816 h 10000"/>
                <a:gd name="connsiteX22" fmla="*/ 3279 w 10000"/>
                <a:gd name="connsiteY22" fmla="*/ 3816 h 10000"/>
                <a:gd name="connsiteX23" fmla="*/ 3491 w 10000"/>
                <a:gd name="connsiteY23" fmla="*/ 2937 h 10000"/>
                <a:gd name="connsiteX24" fmla="*/ 3491 w 10000"/>
                <a:gd name="connsiteY24" fmla="*/ 2937 h 10000"/>
                <a:gd name="connsiteX25" fmla="*/ 3491 w 10000"/>
                <a:gd name="connsiteY25" fmla="*/ 2937 h 10000"/>
                <a:gd name="connsiteX26" fmla="*/ 3491 w 10000"/>
                <a:gd name="connsiteY26" fmla="*/ 2883 h 10000"/>
                <a:gd name="connsiteX27" fmla="*/ 2808 w 10000"/>
                <a:gd name="connsiteY27" fmla="*/ 1935 h 10000"/>
                <a:gd name="connsiteX28" fmla="*/ 2706 w 10000"/>
                <a:gd name="connsiteY28" fmla="*/ 1812 h 10000"/>
                <a:gd name="connsiteX29" fmla="*/ 1930 w 10000"/>
                <a:gd name="connsiteY29" fmla="*/ 2814 h 10000"/>
                <a:gd name="connsiteX30" fmla="*/ 2390 w 10000"/>
                <a:gd name="connsiteY30" fmla="*/ 3684 h 10000"/>
                <a:gd name="connsiteX31" fmla="*/ 9686 w 10000"/>
                <a:gd name="connsiteY31" fmla="*/ 0 h 10000"/>
                <a:gd name="connsiteX32" fmla="*/ 9686 w 10000"/>
                <a:gd name="connsiteY32" fmla="*/ 0 h 10000"/>
                <a:gd name="connsiteX33" fmla="*/ 262 w 10000"/>
                <a:gd name="connsiteY33" fmla="*/ 0 h 10000"/>
                <a:gd name="connsiteX34" fmla="*/ 0 w 10000"/>
                <a:gd name="connsiteY34" fmla="*/ 314 h 10000"/>
                <a:gd name="connsiteX35" fmla="*/ 0 w 10000"/>
                <a:gd name="connsiteY35" fmla="*/ 7932 h 10000"/>
                <a:gd name="connsiteX36" fmla="*/ 262 w 10000"/>
                <a:gd name="connsiteY36" fmla="*/ 8242 h 10000"/>
                <a:gd name="connsiteX37" fmla="*/ 9686 w 10000"/>
                <a:gd name="connsiteY37" fmla="*/ 8242 h 10000"/>
                <a:gd name="connsiteX38" fmla="*/ 10000 w 10000"/>
                <a:gd name="connsiteY38" fmla="*/ 7932 h 10000"/>
                <a:gd name="connsiteX39" fmla="*/ 10000 w 10000"/>
                <a:gd name="connsiteY39" fmla="*/ 314 h 10000"/>
                <a:gd name="connsiteX40" fmla="*/ 9686 w 10000"/>
                <a:gd name="connsiteY40" fmla="*/ 0 h 10000"/>
                <a:gd name="connsiteX41" fmla="*/ 1253 w 10000"/>
                <a:gd name="connsiteY41" fmla="*/ 1503 h 10000"/>
                <a:gd name="connsiteX42" fmla="*/ 1253 w 10000"/>
                <a:gd name="connsiteY42" fmla="*/ 1503 h 10000"/>
                <a:gd name="connsiteX43" fmla="*/ 4171 w 10000"/>
                <a:gd name="connsiteY43" fmla="*/ 1503 h 10000"/>
                <a:gd name="connsiteX44" fmla="*/ 4171 w 10000"/>
                <a:gd name="connsiteY44" fmla="*/ 4995 h 10000"/>
                <a:gd name="connsiteX45" fmla="*/ 3958 w 10000"/>
                <a:gd name="connsiteY45" fmla="*/ 4995 h 10000"/>
                <a:gd name="connsiteX46" fmla="*/ 3958 w 10000"/>
                <a:gd name="connsiteY46" fmla="*/ 4872 h 10000"/>
                <a:gd name="connsiteX47" fmla="*/ 3594 w 10000"/>
                <a:gd name="connsiteY47" fmla="*/ 4317 h 10000"/>
                <a:gd name="connsiteX48" fmla="*/ 3075 w 10000"/>
                <a:gd name="connsiteY48" fmla="*/ 4062 h 10000"/>
                <a:gd name="connsiteX49" fmla="*/ 2706 w 10000"/>
                <a:gd name="connsiteY49" fmla="*/ 4749 h 10000"/>
                <a:gd name="connsiteX50" fmla="*/ 2288 w 10000"/>
                <a:gd name="connsiteY50" fmla="*/ 4062 h 10000"/>
                <a:gd name="connsiteX51" fmla="*/ 1826 w 10000"/>
                <a:gd name="connsiteY51" fmla="*/ 4317 h 10000"/>
                <a:gd name="connsiteX52" fmla="*/ 1410 w 10000"/>
                <a:gd name="connsiteY52" fmla="*/ 4872 h 10000"/>
                <a:gd name="connsiteX53" fmla="*/ 1410 w 10000"/>
                <a:gd name="connsiteY53" fmla="*/ 4995 h 10000"/>
                <a:gd name="connsiteX54" fmla="*/ 1253 w 10000"/>
                <a:gd name="connsiteY54" fmla="*/ 4995 h 10000"/>
                <a:gd name="connsiteX55" fmla="*/ 1253 w 10000"/>
                <a:gd name="connsiteY55" fmla="*/ 1503 h 10000"/>
                <a:gd name="connsiteX56" fmla="*/ 8747 w 10000"/>
                <a:gd name="connsiteY56" fmla="*/ 6498 h 10000"/>
                <a:gd name="connsiteX57" fmla="*/ 8747 w 10000"/>
                <a:gd name="connsiteY57" fmla="*/ 6498 h 10000"/>
                <a:gd name="connsiteX58" fmla="*/ 1253 w 10000"/>
                <a:gd name="connsiteY58" fmla="*/ 6498 h 10000"/>
                <a:gd name="connsiteX59" fmla="*/ 1253 w 10000"/>
                <a:gd name="connsiteY59" fmla="*/ 5997 h 10000"/>
                <a:gd name="connsiteX60" fmla="*/ 8747 w 10000"/>
                <a:gd name="connsiteY60" fmla="*/ 5997 h 10000"/>
                <a:gd name="connsiteX61" fmla="*/ 8747 w 10000"/>
                <a:gd name="connsiteY61" fmla="*/ 6498 h 10000"/>
                <a:gd name="connsiteX62" fmla="*/ 8747 w 10000"/>
                <a:gd name="connsiteY62" fmla="*/ 4995 h 10000"/>
                <a:gd name="connsiteX63" fmla="*/ 8747 w 10000"/>
                <a:gd name="connsiteY63" fmla="*/ 4995 h 10000"/>
                <a:gd name="connsiteX64" fmla="*/ 5208 w 10000"/>
                <a:gd name="connsiteY64" fmla="*/ 4995 h 10000"/>
                <a:gd name="connsiteX65" fmla="*/ 5208 w 10000"/>
                <a:gd name="connsiteY65" fmla="*/ 4494 h 10000"/>
                <a:gd name="connsiteX66" fmla="*/ 8747 w 10000"/>
                <a:gd name="connsiteY66" fmla="*/ 4494 h 10000"/>
                <a:gd name="connsiteX67" fmla="*/ 8747 w 10000"/>
                <a:gd name="connsiteY67" fmla="*/ 4995 h 10000"/>
                <a:gd name="connsiteX68" fmla="*/ 8747 w 10000"/>
                <a:gd name="connsiteY68" fmla="*/ 3502 h 10000"/>
                <a:gd name="connsiteX69" fmla="*/ 8747 w 10000"/>
                <a:gd name="connsiteY69" fmla="*/ 3502 h 10000"/>
                <a:gd name="connsiteX70" fmla="*/ 5208 w 10000"/>
                <a:gd name="connsiteY70" fmla="*/ 3502 h 10000"/>
                <a:gd name="connsiteX71" fmla="*/ 5208 w 10000"/>
                <a:gd name="connsiteY71" fmla="*/ 3006 h 10000"/>
                <a:gd name="connsiteX72" fmla="*/ 8747 w 10000"/>
                <a:gd name="connsiteY72" fmla="*/ 3006 h 10000"/>
                <a:gd name="connsiteX73" fmla="*/ 8747 w 10000"/>
                <a:gd name="connsiteY73" fmla="*/ 3502 h 10000"/>
                <a:gd name="connsiteX74" fmla="*/ 8747 w 10000"/>
                <a:gd name="connsiteY74" fmla="*/ 2004 h 10000"/>
                <a:gd name="connsiteX75" fmla="*/ 8747 w 10000"/>
                <a:gd name="connsiteY75" fmla="*/ 2004 h 10000"/>
                <a:gd name="connsiteX76" fmla="*/ 5208 w 10000"/>
                <a:gd name="connsiteY76" fmla="*/ 2004 h 10000"/>
                <a:gd name="connsiteX77" fmla="*/ 5208 w 10000"/>
                <a:gd name="connsiteY77" fmla="*/ 1503 h 10000"/>
                <a:gd name="connsiteX78" fmla="*/ 8747 w 10000"/>
                <a:gd name="connsiteY78" fmla="*/ 1503 h 10000"/>
                <a:gd name="connsiteX79" fmla="*/ 8747 w 10000"/>
                <a:gd name="connsiteY79"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2390 w 10000"/>
                <a:gd name="connsiteY9" fmla="*/ 3684 h 10000"/>
                <a:gd name="connsiteX10" fmla="*/ 2390 w 10000"/>
                <a:gd name="connsiteY10" fmla="*/ 3684 h 10000"/>
                <a:gd name="connsiteX11" fmla="*/ 2288 w 10000"/>
                <a:gd name="connsiteY11" fmla="*/ 3375 h 10000"/>
                <a:gd name="connsiteX12" fmla="*/ 2133 w 10000"/>
                <a:gd name="connsiteY12" fmla="*/ 3252 h 10000"/>
                <a:gd name="connsiteX13" fmla="*/ 2133 w 10000"/>
                <a:gd name="connsiteY13" fmla="*/ 3060 h 10000"/>
                <a:gd name="connsiteX14" fmla="*/ 2244 w 10000"/>
                <a:gd name="connsiteY14" fmla="*/ 2883 h 10000"/>
                <a:gd name="connsiteX15" fmla="*/ 2244 w 10000"/>
                <a:gd name="connsiteY15" fmla="*/ 2750 h 10000"/>
                <a:gd name="connsiteX16" fmla="*/ 2449 w 10000"/>
                <a:gd name="connsiteY16" fmla="*/ 2313 h 10000"/>
                <a:gd name="connsiteX17" fmla="*/ 2968 w 10000"/>
                <a:gd name="connsiteY17" fmla="*/ 2883 h 10000"/>
                <a:gd name="connsiteX18" fmla="*/ 3075 w 10000"/>
                <a:gd name="connsiteY18" fmla="*/ 2883 h 10000"/>
                <a:gd name="connsiteX19" fmla="*/ 3177 w 10000"/>
                <a:gd name="connsiteY19" fmla="*/ 3006 h 10000"/>
                <a:gd name="connsiteX20" fmla="*/ 2919 w 10000"/>
                <a:gd name="connsiteY20" fmla="*/ 3816 h 10000"/>
                <a:gd name="connsiteX21" fmla="*/ 3279 w 10000"/>
                <a:gd name="connsiteY21" fmla="*/ 3816 h 10000"/>
                <a:gd name="connsiteX22" fmla="*/ 3491 w 10000"/>
                <a:gd name="connsiteY22" fmla="*/ 2937 h 10000"/>
                <a:gd name="connsiteX23" fmla="*/ 3491 w 10000"/>
                <a:gd name="connsiteY23" fmla="*/ 2937 h 10000"/>
                <a:gd name="connsiteX24" fmla="*/ 3491 w 10000"/>
                <a:gd name="connsiteY24" fmla="*/ 2937 h 10000"/>
                <a:gd name="connsiteX25" fmla="*/ 3491 w 10000"/>
                <a:gd name="connsiteY25" fmla="*/ 2883 h 10000"/>
                <a:gd name="connsiteX26" fmla="*/ 2808 w 10000"/>
                <a:gd name="connsiteY26" fmla="*/ 1935 h 10000"/>
                <a:gd name="connsiteX27" fmla="*/ 2706 w 10000"/>
                <a:gd name="connsiteY27" fmla="*/ 1812 h 10000"/>
                <a:gd name="connsiteX28" fmla="*/ 1930 w 10000"/>
                <a:gd name="connsiteY28" fmla="*/ 2814 h 10000"/>
                <a:gd name="connsiteX29" fmla="*/ 2390 w 10000"/>
                <a:gd name="connsiteY29" fmla="*/ 3684 h 10000"/>
                <a:gd name="connsiteX30" fmla="*/ 9686 w 10000"/>
                <a:gd name="connsiteY30" fmla="*/ 0 h 10000"/>
                <a:gd name="connsiteX31" fmla="*/ 9686 w 10000"/>
                <a:gd name="connsiteY31" fmla="*/ 0 h 10000"/>
                <a:gd name="connsiteX32" fmla="*/ 262 w 10000"/>
                <a:gd name="connsiteY32" fmla="*/ 0 h 10000"/>
                <a:gd name="connsiteX33" fmla="*/ 0 w 10000"/>
                <a:gd name="connsiteY33" fmla="*/ 314 h 10000"/>
                <a:gd name="connsiteX34" fmla="*/ 0 w 10000"/>
                <a:gd name="connsiteY34" fmla="*/ 7932 h 10000"/>
                <a:gd name="connsiteX35" fmla="*/ 262 w 10000"/>
                <a:gd name="connsiteY35" fmla="*/ 8242 h 10000"/>
                <a:gd name="connsiteX36" fmla="*/ 9686 w 10000"/>
                <a:gd name="connsiteY36" fmla="*/ 8242 h 10000"/>
                <a:gd name="connsiteX37" fmla="*/ 10000 w 10000"/>
                <a:gd name="connsiteY37" fmla="*/ 7932 h 10000"/>
                <a:gd name="connsiteX38" fmla="*/ 10000 w 10000"/>
                <a:gd name="connsiteY38" fmla="*/ 314 h 10000"/>
                <a:gd name="connsiteX39" fmla="*/ 9686 w 10000"/>
                <a:gd name="connsiteY39" fmla="*/ 0 h 10000"/>
                <a:gd name="connsiteX40" fmla="*/ 1253 w 10000"/>
                <a:gd name="connsiteY40" fmla="*/ 1503 h 10000"/>
                <a:gd name="connsiteX41" fmla="*/ 1253 w 10000"/>
                <a:gd name="connsiteY41" fmla="*/ 1503 h 10000"/>
                <a:gd name="connsiteX42" fmla="*/ 4171 w 10000"/>
                <a:gd name="connsiteY42" fmla="*/ 1503 h 10000"/>
                <a:gd name="connsiteX43" fmla="*/ 4171 w 10000"/>
                <a:gd name="connsiteY43" fmla="*/ 4995 h 10000"/>
                <a:gd name="connsiteX44" fmla="*/ 3958 w 10000"/>
                <a:gd name="connsiteY44" fmla="*/ 4995 h 10000"/>
                <a:gd name="connsiteX45" fmla="*/ 3958 w 10000"/>
                <a:gd name="connsiteY45" fmla="*/ 4872 h 10000"/>
                <a:gd name="connsiteX46" fmla="*/ 3594 w 10000"/>
                <a:gd name="connsiteY46" fmla="*/ 4317 h 10000"/>
                <a:gd name="connsiteX47" fmla="*/ 3075 w 10000"/>
                <a:gd name="connsiteY47" fmla="*/ 4062 h 10000"/>
                <a:gd name="connsiteX48" fmla="*/ 2706 w 10000"/>
                <a:gd name="connsiteY48" fmla="*/ 4749 h 10000"/>
                <a:gd name="connsiteX49" fmla="*/ 2288 w 10000"/>
                <a:gd name="connsiteY49" fmla="*/ 4062 h 10000"/>
                <a:gd name="connsiteX50" fmla="*/ 1826 w 10000"/>
                <a:gd name="connsiteY50" fmla="*/ 4317 h 10000"/>
                <a:gd name="connsiteX51" fmla="*/ 1410 w 10000"/>
                <a:gd name="connsiteY51" fmla="*/ 4872 h 10000"/>
                <a:gd name="connsiteX52" fmla="*/ 1410 w 10000"/>
                <a:gd name="connsiteY52" fmla="*/ 4995 h 10000"/>
                <a:gd name="connsiteX53" fmla="*/ 1253 w 10000"/>
                <a:gd name="connsiteY53" fmla="*/ 4995 h 10000"/>
                <a:gd name="connsiteX54" fmla="*/ 1253 w 10000"/>
                <a:gd name="connsiteY54" fmla="*/ 1503 h 10000"/>
                <a:gd name="connsiteX55" fmla="*/ 8747 w 10000"/>
                <a:gd name="connsiteY55" fmla="*/ 6498 h 10000"/>
                <a:gd name="connsiteX56" fmla="*/ 8747 w 10000"/>
                <a:gd name="connsiteY56" fmla="*/ 6498 h 10000"/>
                <a:gd name="connsiteX57" fmla="*/ 1253 w 10000"/>
                <a:gd name="connsiteY57" fmla="*/ 6498 h 10000"/>
                <a:gd name="connsiteX58" fmla="*/ 1253 w 10000"/>
                <a:gd name="connsiteY58" fmla="*/ 5997 h 10000"/>
                <a:gd name="connsiteX59" fmla="*/ 8747 w 10000"/>
                <a:gd name="connsiteY59" fmla="*/ 5997 h 10000"/>
                <a:gd name="connsiteX60" fmla="*/ 8747 w 10000"/>
                <a:gd name="connsiteY60" fmla="*/ 6498 h 10000"/>
                <a:gd name="connsiteX61" fmla="*/ 8747 w 10000"/>
                <a:gd name="connsiteY61" fmla="*/ 4995 h 10000"/>
                <a:gd name="connsiteX62" fmla="*/ 8747 w 10000"/>
                <a:gd name="connsiteY62" fmla="*/ 4995 h 10000"/>
                <a:gd name="connsiteX63" fmla="*/ 5208 w 10000"/>
                <a:gd name="connsiteY63" fmla="*/ 4995 h 10000"/>
                <a:gd name="connsiteX64" fmla="*/ 5208 w 10000"/>
                <a:gd name="connsiteY64" fmla="*/ 4494 h 10000"/>
                <a:gd name="connsiteX65" fmla="*/ 8747 w 10000"/>
                <a:gd name="connsiteY65" fmla="*/ 4494 h 10000"/>
                <a:gd name="connsiteX66" fmla="*/ 8747 w 10000"/>
                <a:gd name="connsiteY66" fmla="*/ 4995 h 10000"/>
                <a:gd name="connsiteX67" fmla="*/ 8747 w 10000"/>
                <a:gd name="connsiteY67" fmla="*/ 3502 h 10000"/>
                <a:gd name="connsiteX68" fmla="*/ 8747 w 10000"/>
                <a:gd name="connsiteY68" fmla="*/ 3502 h 10000"/>
                <a:gd name="connsiteX69" fmla="*/ 5208 w 10000"/>
                <a:gd name="connsiteY69" fmla="*/ 3502 h 10000"/>
                <a:gd name="connsiteX70" fmla="*/ 5208 w 10000"/>
                <a:gd name="connsiteY70" fmla="*/ 3006 h 10000"/>
                <a:gd name="connsiteX71" fmla="*/ 8747 w 10000"/>
                <a:gd name="connsiteY71" fmla="*/ 3006 h 10000"/>
                <a:gd name="connsiteX72" fmla="*/ 8747 w 10000"/>
                <a:gd name="connsiteY72" fmla="*/ 3502 h 10000"/>
                <a:gd name="connsiteX73" fmla="*/ 8747 w 10000"/>
                <a:gd name="connsiteY73" fmla="*/ 2004 h 10000"/>
                <a:gd name="connsiteX74" fmla="*/ 8747 w 10000"/>
                <a:gd name="connsiteY74" fmla="*/ 2004 h 10000"/>
                <a:gd name="connsiteX75" fmla="*/ 5208 w 10000"/>
                <a:gd name="connsiteY75" fmla="*/ 2004 h 10000"/>
                <a:gd name="connsiteX76" fmla="*/ 5208 w 10000"/>
                <a:gd name="connsiteY76" fmla="*/ 1503 h 10000"/>
                <a:gd name="connsiteX77" fmla="*/ 8747 w 10000"/>
                <a:gd name="connsiteY77" fmla="*/ 1503 h 10000"/>
                <a:gd name="connsiteX78" fmla="*/ 8747 w 10000"/>
                <a:gd name="connsiteY78"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742 h 10000"/>
                <a:gd name="connsiteX4" fmla="*/ 6460 w 10000"/>
                <a:gd name="connsiteY4" fmla="*/ 8742 h 10000"/>
                <a:gd name="connsiteX5" fmla="*/ 6978 w 10000"/>
                <a:gd name="connsiteY5" fmla="*/ 9377 h 10000"/>
                <a:gd name="connsiteX6" fmla="*/ 6460 w 10000"/>
                <a:gd name="connsiteY6" fmla="*/ 10000 h 10000"/>
                <a:gd name="connsiteX7" fmla="*/ 5931 w 10000"/>
                <a:gd name="connsiteY7" fmla="*/ 9377 h 10000"/>
                <a:gd name="connsiteX8" fmla="*/ 2390 w 10000"/>
                <a:gd name="connsiteY8" fmla="*/ 3684 h 10000"/>
                <a:gd name="connsiteX9" fmla="*/ 2390 w 10000"/>
                <a:gd name="connsiteY9" fmla="*/ 3684 h 10000"/>
                <a:gd name="connsiteX10" fmla="*/ 2288 w 10000"/>
                <a:gd name="connsiteY10" fmla="*/ 3375 h 10000"/>
                <a:gd name="connsiteX11" fmla="*/ 2133 w 10000"/>
                <a:gd name="connsiteY11" fmla="*/ 3252 h 10000"/>
                <a:gd name="connsiteX12" fmla="*/ 2133 w 10000"/>
                <a:gd name="connsiteY12" fmla="*/ 3060 h 10000"/>
                <a:gd name="connsiteX13" fmla="*/ 2244 w 10000"/>
                <a:gd name="connsiteY13" fmla="*/ 2883 h 10000"/>
                <a:gd name="connsiteX14" fmla="*/ 2244 w 10000"/>
                <a:gd name="connsiteY14" fmla="*/ 2750 h 10000"/>
                <a:gd name="connsiteX15" fmla="*/ 2449 w 10000"/>
                <a:gd name="connsiteY15" fmla="*/ 2313 h 10000"/>
                <a:gd name="connsiteX16" fmla="*/ 2968 w 10000"/>
                <a:gd name="connsiteY16" fmla="*/ 2883 h 10000"/>
                <a:gd name="connsiteX17" fmla="*/ 3075 w 10000"/>
                <a:gd name="connsiteY17" fmla="*/ 2883 h 10000"/>
                <a:gd name="connsiteX18" fmla="*/ 3177 w 10000"/>
                <a:gd name="connsiteY18" fmla="*/ 3006 h 10000"/>
                <a:gd name="connsiteX19" fmla="*/ 2919 w 10000"/>
                <a:gd name="connsiteY19" fmla="*/ 3816 h 10000"/>
                <a:gd name="connsiteX20" fmla="*/ 3279 w 10000"/>
                <a:gd name="connsiteY20" fmla="*/ 3816 h 10000"/>
                <a:gd name="connsiteX21" fmla="*/ 3491 w 10000"/>
                <a:gd name="connsiteY21" fmla="*/ 2937 h 10000"/>
                <a:gd name="connsiteX22" fmla="*/ 3491 w 10000"/>
                <a:gd name="connsiteY22" fmla="*/ 2937 h 10000"/>
                <a:gd name="connsiteX23" fmla="*/ 3491 w 10000"/>
                <a:gd name="connsiteY23" fmla="*/ 2937 h 10000"/>
                <a:gd name="connsiteX24" fmla="*/ 3491 w 10000"/>
                <a:gd name="connsiteY24" fmla="*/ 2883 h 10000"/>
                <a:gd name="connsiteX25" fmla="*/ 2808 w 10000"/>
                <a:gd name="connsiteY25" fmla="*/ 1935 h 10000"/>
                <a:gd name="connsiteX26" fmla="*/ 2706 w 10000"/>
                <a:gd name="connsiteY26" fmla="*/ 1812 h 10000"/>
                <a:gd name="connsiteX27" fmla="*/ 1930 w 10000"/>
                <a:gd name="connsiteY27" fmla="*/ 2814 h 10000"/>
                <a:gd name="connsiteX28" fmla="*/ 2390 w 10000"/>
                <a:gd name="connsiteY28" fmla="*/ 3684 h 10000"/>
                <a:gd name="connsiteX29" fmla="*/ 9686 w 10000"/>
                <a:gd name="connsiteY29" fmla="*/ 0 h 10000"/>
                <a:gd name="connsiteX30" fmla="*/ 9686 w 10000"/>
                <a:gd name="connsiteY30" fmla="*/ 0 h 10000"/>
                <a:gd name="connsiteX31" fmla="*/ 262 w 10000"/>
                <a:gd name="connsiteY31" fmla="*/ 0 h 10000"/>
                <a:gd name="connsiteX32" fmla="*/ 0 w 10000"/>
                <a:gd name="connsiteY32" fmla="*/ 314 h 10000"/>
                <a:gd name="connsiteX33" fmla="*/ 0 w 10000"/>
                <a:gd name="connsiteY33" fmla="*/ 7932 h 10000"/>
                <a:gd name="connsiteX34" fmla="*/ 262 w 10000"/>
                <a:gd name="connsiteY34" fmla="*/ 8242 h 10000"/>
                <a:gd name="connsiteX35" fmla="*/ 9686 w 10000"/>
                <a:gd name="connsiteY35" fmla="*/ 8242 h 10000"/>
                <a:gd name="connsiteX36" fmla="*/ 10000 w 10000"/>
                <a:gd name="connsiteY36" fmla="*/ 7932 h 10000"/>
                <a:gd name="connsiteX37" fmla="*/ 10000 w 10000"/>
                <a:gd name="connsiteY37" fmla="*/ 314 h 10000"/>
                <a:gd name="connsiteX38" fmla="*/ 9686 w 10000"/>
                <a:gd name="connsiteY38" fmla="*/ 0 h 10000"/>
                <a:gd name="connsiteX39" fmla="*/ 1253 w 10000"/>
                <a:gd name="connsiteY39" fmla="*/ 1503 h 10000"/>
                <a:gd name="connsiteX40" fmla="*/ 1253 w 10000"/>
                <a:gd name="connsiteY40" fmla="*/ 1503 h 10000"/>
                <a:gd name="connsiteX41" fmla="*/ 4171 w 10000"/>
                <a:gd name="connsiteY41" fmla="*/ 1503 h 10000"/>
                <a:gd name="connsiteX42" fmla="*/ 4171 w 10000"/>
                <a:gd name="connsiteY42" fmla="*/ 4995 h 10000"/>
                <a:gd name="connsiteX43" fmla="*/ 3958 w 10000"/>
                <a:gd name="connsiteY43" fmla="*/ 4995 h 10000"/>
                <a:gd name="connsiteX44" fmla="*/ 3958 w 10000"/>
                <a:gd name="connsiteY44" fmla="*/ 4872 h 10000"/>
                <a:gd name="connsiteX45" fmla="*/ 3594 w 10000"/>
                <a:gd name="connsiteY45" fmla="*/ 4317 h 10000"/>
                <a:gd name="connsiteX46" fmla="*/ 3075 w 10000"/>
                <a:gd name="connsiteY46" fmla="*/ 4062 h 10000"/>
                <a:gd name="connsiteX47" fmla="*/ 2706 w 10000"/>
                <a:gd name="connsiteY47" fmla="*/ 4749 h 10000"/>
                <a:gd name="connsiteX48" fmla="*/ 2288 w 10000"/>
                <a:gd name="connsiteY48" fmla="*/ 4062 h 10000"/>
                <a:gd name="connsiteX49" fmla="*/ 1826 w 10000"/>
                <a:gd name="connsiteY49" fmla="*/ 4317 h 10000"/>
                <a:gd name="connsiteX50" fmla="*/ 1410 w 10000"/>
                <a:gd name="connsiteY50" fmla="*/ 4872 h 10000"/>
                <a:gd name="connsiteX51" fmla="*/ 1410 w 10000"/>
                <a:gd name="connsiteY51" fmla="*/ 4995 h 10000"/>
                <a:gd name="connsiteX52" fmla="*/ 1253 w 10000"/>
                <a:gd name="connsiteY52" fmla="*/ 4995 h 10000"/>
                <a:gd name="connsiteX53" fmla="*/ 1253 w 10000"/>
                <a:gd name="connsiteY53" fmla="*/ 1503 h 10000"/>
                <a:gd name="connsiteX54" fmla="*/ 8747 w 10000"/>
                <a:gd name="connsiteY54" fmla="*/ 6498 h 10000"/>
                <a:gd name="connsiteX55" fmla="*/ 8747 w 10000"/>
                <a:gd name="connsiteY55" fmla="*/ 6498 h 10000"/>
                <a:gd name="connsiteX56" fmla="*/ 1253 w 10000"/>
                <a:gd name="connsiteY56" fmla="*/ 6498 h 10000"/>
                <a:gd name="connsiteX57" fmla="*/ 1253 w 10000"/>
                <a:gd name="connsiteY57" fmla="*/ 5997 h 10000"/>
                <a:gd name="connsiteX58" fmla="*/ 8747 w 10000"/>
                <a:gd name="connsiteY58" fmla="*/ 5997 h 10000"/>
                <a:gd name="connsiteX59" fmla="*/ 8747 w 10000"/>
                <a:gd name="connsiteY59" fmla="*/ 6498 h 10000"/>
                <a:gd name="connsiteX60" fmla="*/ 8747 w 10000"/>
                <a:gd name="connsiteY60" fmla="*/ 4995 h 10000"/>
                <a:gd name="connsiteX61" fmla="*/ 8747 w 10000"/>
                <a:gd name="connsiteY61" fmla="*/ 4995 h 10000"/>
                <a:gd name="connsiteX62" fmla="*/ 5208 w 10000"/>
                <a:gd name="connsiteY62" fmla="*/ 4995 h 10000"/>
                <a:gd name="connsiteX63" fmla="*/ 5208 w 10000"/>
                <a:gd name="connsiteY63" fmla="*/ 4494 h 10000"/>
                <a:gd name="connsiteX64" fmla="*/ 8747 w 10000"/>
                <a:gd name="connsiteY64" fmla="*/ 4494 h 10000"/>
                <a:gd name="connsiteX65" fmla="*/ 8747 w 10000"/>
                <a:gd name="connsiteY65" fmla="*/ 4995 h 10000"/>
                <a:gd name="connsiteX66" fmla="*/ 8747 w 10000"/>
                <a:gd name="connsiteY66" fmla="*/ 3502 h 10000"/>
                <a:gd name="connsiteX67" fmla="*/ 8747 w 10000"/>
                <a:gd name="connsiteY67" fmla="*/ 3502 h 10000"/>
                <a:gd name="connsiteX68" fmla="*/ 5208 w 10000"/>
                <a:gd name="connsiteY68" fmla="*/ 3502 h 10000"/>
                <a:gd name="connsiteX69" fmla="*/ 5208 w 10000"/>
                <a:gd name="connsiteY69" fmla="*/ 3006 h 10000"/>
                <a:gd name="connsiteX70" fmla="*/ 8747 w 10000"/>
                <a:gd name="connsiteY70" fmla="*/ 3006 h 10000"/>
                <a:gd name="connsiteX71" fmla="*/ 8747 w 10000"/>
                <a:gd name="connsiteY71" fmla="*/ 3502 h 10000"/>
                <a:gd name="connsiteX72" fmla="*/ 8747 w 10000"/>
                <a:gd name="connsiteY72" fmla="*/ 2004 h 10000"/>
                <a:gd name="connsiteX73" fmla="*/ 8747 w 10000"/>
                <a:gd name="connsiteY73" fmla="*/ 2004 h 10000"/>
                <a:gd name="connsiteX74" fmla="*/ 5208 w 10000"/>
                <a:gd name="connsiteY74" fmla="*/ 2004 h 10000"/>
                <a:gd name="connsiteX75" fmla="*/ 5208 w 10000"/>
                <a:gd name="connsiteY75" fmla="*/ 1503 h 10000"/>
                <a:gd name="connsiteX76" fmla="*/ 8747 w 10000"/>
                <a:gd name="connsiteY76" fmla="*/ 1503 h 10000"/>
                <a:gd name="connsiteX77" fmla="*/ 8747 w 10000"/>
                <a:gd name="connsiteY77" fmla="*/ 2004 h 10000"/>
                <a:gd name="connsiteX0" fmla="*/ 5931 w 10000"/>
                <a:gd name="connsiteY0" fmla="*/ 9377 h 10000"/>
                <a:gd name="connsiteX1" fmla="*/ 6460 w 10000"/>
                <a:gd name="connsiteY1" fmla="*/ 9745 h 10000"/>
                <a:gd name="connsiteX2" fmla="*/ 6460 w 10000"/>
                <a:gd name="connsiteY2" fmla="*/ 8742 h 10000"/>
                <a:gd name="connsiteX3" fmla="*/ 6460 w 10000"/>
                <a:gd name="connsiteY3" fmla="*/ 8742 h 10000"/>
                <a:gd name="connsiteX4" fmla="*/ 6978 w 10000"/>
                <a:gd name="connsiteY4" fmla="*/ 9377 h 10000"/>
                <a:gd name="connsiteX5" fmla="*/ 6460 w 10000"/>
                <a:gd name="connsiteY5" fmla="*/ 10000 h 10000"/>
                <a:gd name="connsiteX6" fmla="*/ 5931 w 10000"/>
                <a:gd name="connsiteY6" fmla="*/ 9377 h 10000"/>
                <a:gd name="connsiteX7" fmla="*/ 2390 w 10000"/>
                <a:gd name="connsiteY7" fmla="*/ 3684 h 10000"/>
                <a:gd name="connsiteX8" fmla="*/ 2390 w 10000"/>
                <a:gd name="connsiteY8" fmla="*/ 3684 h 10000"/>
                <a:gd name="connsiteX9" fmla="*/ 2288 w 10000"/>
                <a:gd name="connsiteY9" fmla="*/ 3375 h 10000"/>
                <a:gd name="connsiteX10" fmla="*/ 2133 w 10000"/>
                <a:gd name="connsiteY10" fmla="*/ 3252 h 10000"/>
                <a:gd name="connsiteX11" fmla="*/ 2133 w 10000"/>
                <a:gd name="connsiteY11" fmla="*/ 3060 h 10000"/>
                <a:gd name="connsiteX12" fmla="*/ 2244 w 10000"/>
                <a:gd name="connsiteY12" fmla="*/ 2883 h 10000"/>
                <a:gd name="connsiteX13" fmla="*/ 2244 w 10000"/>
                <a:gd name="connsiteY13" fmla="*/ 2750 h 10000"/>
                <a:gd name="connsiteX14" fmla="*/ 2449 w 10000"/>
                <a:gd name="connsiteY14" fmla="*/ 2313 h 10000"/>
                <a:gd name="connsiteX15" fmla="*/ 2968 w 10000"/>
                <a:gd name="connsiteY15" fmla="*/ 2883 h 10000"/>
                <a:gd name="connsiteX16" fmla="*/ 3075 w 10000"/>
                <a:gd name="connsiteY16" fmla="*/ 2883 h 10000"/>
                <a:gd name="connsiteX17" fmla="*/ 3177 w 10000"/>
                <a:gd name="connsiteY17" fmla="*/ 3006 h 10000"/>
                <a:gd name="connsiteX18" fmla="*/ 2919 w 10000"/>
                <a:gd name="connsiteY18" fmla="*/ 3816 h 10000"/>
                <a:gd name="connsiteX19" fmla="*/ 3279 w 10000"/>
                <a:gd name="connsiteY19" fmla="*/ 3816 h 10000"/>
                <a:gd name="connsiteX20" fmla="*/ 3491 w 10000"/>
                <a:gd name="connsiteY20" fmla="*/ 2937 h 10000"/>
                <a:gd name="connsiteX21" fmla="*/ 3491 w 10000"/>
                <a:gd name="connsiteY21" fmla="*/ 2937 h 10000"/>
                <a:gd name="connsiteX22" fmla="*/ 3491 w 10000"/>
                <a:gd name="connsiteY22" fmla="*/ 2937 h 10000"/>
                <a:gd name="connsiteX23" fmla="*/ 3491 w 10000"/>
                <a:gd name="connsiteY23" fmla="*/ 2883 h 10000"/>
                <a:gd name="connsiteX24" fmla="*/ 2808 w 10000"/>
                <a:gd name="connsiteY24" fmla="*/ 1935 h 10000"/>
                <a:gd name="connsiteX25" fmla="*/ 2706 w 10000"/>
                <a:gd name="connsiteY25" fmla="*/ 1812 h 10000"/>
                <a:gd name="connsiteX26" fmla="*/ 1930 w 10000"/>
                <a:gd name="connsiteY26" fmla="*/ 2814 h 10000"/>
                <a:gd name="connsiteX27" fmla="*/ 2390 w 10000"/>
                <a:gd name="connsiteY27" fmla="*/ 3684 h 10000"/>
                <a:gd name="connsiteX28" fmla="*/ 9686 w 10000"/>
                <a:gd name="connsiteY28" fmla="*/ 0 h 10000"/>
                <a:gd name="connsiteX29" fmla="*/ 9686 w 10000"/>
                <a:gd name="connsiteY29" fmla="*/ 0 h 10000"/>
                <a:gd name="connsiteX30" fmla="*/ 262 w 10000"/>
                <a:gd name="connsiteY30" fmla="*/ 0 h 10000"/>
                <a:gd name="connsiteX31" fmla="*/ 0 w 10000"/>
                <a:gd name="connsiteY31" fmla="*/ 314 h 10000"/>
                <a:gd name="connsiteX32" fmla="*/ 0 w 10000"/>
                <a:gd name="connsiteY32" fmla="*/ 7932 h 10000"/>
                <a:gd name="connsiteX33" fmla="*/ 262 w 10000"/>
                <a:gd name="connsiteY33" fmla="*/ 8242 h 10000"/>
                <a:gd name="connsiteX34" fmla="*/ 9686 w 10000"/>
                <a:gd name="connsiteY34" fmla="*/ 8242 h 10000"/>
                <a:gd name="connsiteX35" fmla="*/ 10000 w 10000"/>
                <a:gd name="connsiteY35" fmla="*/ 7932 h 10000"/>
                <a:gd name="connsiteX36" fmla="*/ 10000 w 10000"/>
                <a:gd name="connsiteY36" fmla="*/ 314 h 10000"/>
                <a:gd name="connsiteX37" fmla="*/ 9686 w 10000"/>
                <a:gd name="connsiteY37" fmla="*/ 0 h 10000"/>
                <a:gd name="connsiteX38" fmla="*/ 1253 w 10000"/>
                <a:gd name="connsiteY38" fmla="*/ 1503 h 10000"/>
                <a:gd name="connsiteX39" fmla="*/ 1253 w 10000"/>
                <a:gd name="connsiteY39" fmla="*/ 1503 h 10000"/>
                <a:gd name="connsiteX40" fmla="*/ 4171 w 10000"/>
                <a:gd name="connsiteY40" fmla="*/ 1503 h 10000"/>
                <a:gd name="connsiteX41" fmla="*/ 4171 w 10000"/>
                <a:gd name="connsiteY41" fmla="*/ 4995 h 10000"/>
                <a:gd name="connsiteX42" fmla="*/ 3958 w 10000"/>
                <a:gd name="connsiteY42" fmla="*/ 4995 h 10000"/>
                <a:gd name="connsiteX43" fmla="*/ 3958 w 10000"/>
                <a:gd name="connsiteY43" fmla="*/ 4872 h 10000"/>
                <a:gd name="connsiteX44" fmla="*/ 3594 w 10000"/>
                <a:gd name="connsiteY44" fmla="*/ 4317 h 10000"/>
                <a:gd name="connsiteX45" fmla="*/ 3075 w 10000"/>
                <a:gd name="connsiteY45" fmla="*/ 4062 h 10000"/>
                <a:gd name="connsiteX46" fmla="*/ 2706 w 10000"/>
                <a:gd name="connsiteY46" fmla="*/ 4749 h 10000"/>
                <a:gd name="connsiteX47" fmla="*/ 2288 w 10000"/>
                <a:gd name="connsiteY47" fmla="*/ 4062 h 10000"/>
                <a:gd name="connsiteX48" fmla="*/ 1826 w 10000"/>
                <a:gd name="connsiteY48" fmla="*/ 4317 h 10000"/>
                <a:gd name="connsiteX49" fmla="*/ 1410 w 10000"/>
                <a:gd name="connsiteY49" fmla="*/ 4872 h 10000"/>
                <a:gd name="connsiteX50" fmla="*/ 1410 w 10000"/>
                <a:gd name="connsiteY50" fmla="*/ 4995 h 10000"/>
                <a:gd name="connsiteX51" fmla="*/ 1253 w 10000"/>
                <a:gd name="connsiteY51" fmla="*/ 4995 h 10000"/>
                <a:gd name="connsiteX52" fmla="*/ 1253 w 10000"/>
                <a:gd name="connsiteY52" fmla="*/ 1503 h 10000"/>
                <a:gd name="connsiteX53" fmla="*/ 8747 w 10000"/>
                <a:gd name="connsiteY53" fmla="*/ 6498 h 10000"/>
                <a:gd name="connsiteX54" fmla="*/ 8747 w 10000"/>
                <a:gd name="connsiteY54" fmla="*/ 6498 h 10000"/>
                <a:gd name="connsiteX55" fmla="*/ 1253 w 10000"/>
                <a:gd name="connsiteY55" fmla="*/ 6498 h 10000"/>
                <a:gd name="connsiteX56" fmla="*/ 1253 w 10000"/>
                <a:gd name="connsiteY56" fmla="*/ 5997 h 10000"/>
                <a:gd name="connsiteX57" fmla="*/ 8747 w 10000"/>
                <a:gd name="connsiteY57" fmla="*/ 5997 h 10000"/>
                <a:gd name="connsiteX58" fmla="*/ 8747 w 10000"/>
                <a:gd name="connsiteY58" fmla="*/ 6498 h 10000"/>
                <a:gd name="connsiteX59" fmla="*/ 8747 w 10000"/>
                <a:gd name="connsiteY59" fmla="*/ 4995 h 10000"/>
                <a:gd name="connsiteX60" fmla="*/ 8747 w 10000"/>
                <a:gd name="connsiteY60" fmla="*/ 4995 h 10000"/>
                <a:gd name="connsiteX61" fmla="*/ 5208 w 10000"/>
                <a:gd name="connsiteY61" fmla="*/ 4995 h 10000"/>
                <a:gd name="connsiteX62" fmla="*/ 5208 w 10000"/>
                <a:gd name="connsiteY62" fmla="*/ 4494 h 10000"/>
                <a:gd name="connsiteX63" fmla="*/ 8747 w 10000"/>
                <a:gd name="connsiteY63" fmla="*/ 4494 h 10000"/>
                <a:gd name="connsiteX64" fmla="*/ 8747 w 10000"/>
                <a:gd name="connsiteY64" fmla="*/ 4995 h 10000"/>
                <a:gd name="connsiteX65" fmla="*/ 8747 w 10000"/>
                <a:gd name="connsiteY65" fmla="*/ 3502 h 10000"/>
                <a:gd name="connsiteX66" fmla="*/ 8747 w 10000"/>
                <a:gd name="connsiteY66" fmla="*/ 3502 h 10000"/>
                <a:gd name="connsiteX67" fmla="*/ 5208 w 10000"/>
                <a:gd name="connsiteY67" fmla="*/ 3502 h 10000"/>
                <a:gd name="connsiteX68" fmla="*/ 5208 w 10000"/>
                <a:gd name="connsiteY68" fmla="*/ 3006 h 10000"/>
                <a:gd name="connsiteX69" fmla="*/ 8747 w 10000"/>
                <a:gd name="connsiteY69" fmla="*/ 3006 h 10000"/>
                <a:gd name="connsiteX70" fmla="*/ 8747 w 10000"/>
                <a:gd name="connsiteY70" fmla="*/ 3502 h 10000"/>
                <a:gd name="connsiteX71" fmla="*/ 8747 w 10000"/>
                <a:gd name="connsiteY71" fmla="*/ 2004 h 10000"/>
                <a:gd name="connsiteX72" fmla="*/ 8747 w 10000"/>
                <a:gd name="connsiteY72" fmla="*/ 2004 h 10000"/>
                <a:gd name="connsiteX73" fmla="*/ 5208 w 10000"/>
                <a:gd name="connsiteY73" fmla="*/ 2004 h 10000"/>
                <a:gd name="connsiteX74" fmla="*/ 5208 w 10000"/>
                <a:gd name="connsiteY74" fmla="*/ 1503 h 10000"/>
                <a:gd name="connsiteX75" fmla="*/ 8747 w 10000"/>
                <a:gd name="connsiteY75" fmla="*/ 1503 h 10000"/>
                <a:gd name="connsiteX76" fmla="*/ 8747 w 10000"/>
                <a:gd name="connsiteY76" fmla="*/ 2004 h 10000"/>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8742 h 10018"/>
                <a:gd name="connsiteX4" fmla="*/ 6460 w 10000"/>
                <a:gd name="connsiteY4" fmla="*/ 10000 h 10018"/>
                <a:gd name="connsiteX5" fmla="*/ 5931 w 10000"/>
                <a:gd name="connsiteY5" fmla="*/ 9377 h 10018"/>
                <a:gd name="connsiteX6" fmla="*/ 2390 w 10000"/>
                <a:gd name="connsiteY6" fmla="*/ 3684 h 10018"/>
                <a:gd name="connsiteX7" fmla="*/ 2390 w 10000"/>
                <a:gd name="connsiteY7" fmla="*/ 3684 h 10018"/>
                <a:gd name="connsiteX8" fmla="*/ 2288 w 10000"/>
                <a:gd name="connsiteY8" fmla="*/ 3375 h 10018"/>
                <a:gd name="connsiteX9" fmla="*/ 2133 w 10000"/>
                <a:gd name="connsiteY9" fmla="*/ 3252 h 10018"/>
                <a:gd name="connsiteX10" fmla="*/ 2133 w 10000"/>
                <a:gd name="connsiteY10" fmla="*/ 3060 h 10018"/>
                <a:gd name="connsiteX11" fmla="*/ 2244 w 10000"/>
                <a:gd name="connsiteY11" fmla="*/ 2883 h 10018"/>
                <a:gd name="connsiteX12" fmla="*/ 2244 w 10000"/>
                <a:gd name="connsiteY12" fmla="*/ 2750 h 10018"/>
                <a:gd name="connsiteX13" fmla="*/ 2449 w 10000"/>
                <a:gd name="connsiteY13" fmla="*/ 2313 h 10018"/>
                <a:gd name="connsiteX14" fmla="*/ 2968 w 10000"/>
                <a:gd name="connsiteY14" fmla="*/ 2883 h 10018"/>
                <a:gd name="connsiteX15" fmla="*/ 3075 w 10000"/>
                <a:gd name="connsiteY15" fmla="*/ 2883 h 10018"/>
                <a:gd name="connsiteX16" fmla="*/ 3177 w 10000"/>
                <a:gd name="connsiteY16" fmla="*/ 3006 h 10018"/>
                <a:gd name="connsiteX17" fmla="*/ 2919 w 10000"/>
                <a:gd name="connsiteY17" fmla="*/ 3816 h 10018"/>
                <a:gd name="connsiteX18" fmla="*/ 3279 w 10000"/>
                <a:gd name="connsiteY18" fmla="*/ 3816 h 10018"/>
                <a:gd name="connsiteX19" fmla="*/ 3491 w 10000"/>
                <a:gd name="connsiteY19" fmla="*/ 2937 h 10018"/>
                <a:gd name="connsiteX20" fmla="*/ 3491 w 10000"/>
                <a:gd name="connsiteY20" fmla="*/ 2937 h 10018"/>
                <a:gd name="connsiteX21" fmla="*/ 3491 w 10000"/>
                <a:gd name="connsiteY21" fmla="*/ 2937 h 10018"/>
                <a:gd name="connsiteX22" fmla="*/ 3491 w 10000"/>
                <a:gd name="connsiteY22" fmla="*/ 2883 h 10018"/>
                <a:gd name="connsiteX23" fmla="*/ 2808 w 10000"/>
                <a:gd name="connsiteY23" fmla="*/ 1935 h 10018"/>
                <a:gd name="connsiteX24" fmla="*/ 2706 w 10000"/>
                <a:gd name="connsiteY24" fmla="*/ 1812 h 10018"/>
                <a:gd name="connsiteX25" fmla="*/ 1930 w 10000"/>
                <a:gd name="connsiteY25" fmla="*/ 2814 h 10018"/>
                <a:gd name="connsiteX26" fmla="*/ 2390 w 10000"/>
                <a:gd name="connsiteY26" fmla="*/ 3684 h 10018"/>
                <a:gd name="connsiteX27" fmla="*/ 9686 w 10000"/>
                <a:gd name="connsiteY27" fmla="*/ 0 h 10018"/>
                <a:gd name="connsiteX28" fmla="*/ 9686 w 10000"/>
                <a:gd name="connsiteY28" fmla="*/ 0 h 10018"/>
                <a:gd name="connsiteX29" fmla="*/ 262 w 10000"/>
                <a:gd name="connsiteY29" fmla="*/ 0 h 10018"/>
                <a:gd name="connsiteX30" fmla="*/ 0 w 10000"/>
                <a:gd name="connsiteY30" fmla="*/ 314 h 10018"/>
                <a:gd name="connsiteX31" fmla="*/ 0 w 10000"/>
                <a:gd name="connsiteY31" fmla="*/ 7932 h 10018"/>
                <a:gd name="connsiteX32" fmla="*/ 262 w 10000"/>
                <a:gd name="connsiteY32" fmla="*/ 8242 h 10018"/>
                <a:gd name="connsiteX33" fmla="*/ 9686 w 10000"/>
                <a:gd name="connsiteY33" fmla="*/ 8242 h 10018"/>
                <a:gd name="connsiteX34" fmla="*/ 10000 w 10000"/>
                <a:gd name="connsiteY34" fmla="*/ 7932 h 10018"/>
                <a:gd name="connsiteX35" fmla="*/ 10000 w 10000"/>
                <a:gd name="connsiteY35" fmla="*/ 314 h 10018"/>
                <a:gd name="connsiteX36" fmla="*/ 9686 w 10000"/>
                <a:gd name="connsiteY36" fmla="*/ 0 h 10018"/>
                <a:gd name="connsiteX37" fmla="*/ 1253 w 10000"/>
                <a:gd name="connsiteY37" fmla="*/ 1503 h 10018"/>
                <a:gd name="connsiteX38" fmla="*/ 1253 w 10000"/>
                <a:gd name="connsiteY38" fmla="*/ 1503 h 10018"/>
                <a:gd name="connsiteX39" fmla="*/ 4171 w 10000"/>
                <a:gd name="connsiteY39" fmla="*/ 1503 h 10018"/>
                <a:gd name="connsiteX40" fmla="*/ 4171 w 10000"/>
                <a:gd name="connsiteY40" fmla="*/ 4995 h 10018"/>
                <a:gd name="connsiteX41" fmla="*/ 3958 w 10000"/>
                <a:gd name="connsiteY41" fmla="*/ 4995 h 10018"/>
                <a:gd name="connsiteX42" fmla="*/ 3958 w 10000"/>
                <a:gd name="connsiteY42" fmla="*/ 4872 h 10018"/>
                <a:gd name="connsiteX43" fmla="*/ 3594 w 10000"/>
                <a:gd name="connsiteY43" fmla="*/ 4317 h 10018"/>
                <a:gd name="connsiteX44" fmla="*/ 3075 w 10000"/>
                <a:gd name="connsiteY44" fmla="*/ 4062 h 10018"/>
                <a:gd name="connsiteX45" fmla="*/ 2706 w 10000"/>
                <a:gd name="connsiteY45" fmla="*/ 4749 h 10018"/>
                <a:gd name="connsiteX46" fmla="*/ 2288 w 10000"/>
                <a:gd name="connsiteY46" fmla="*/ 4062 h 10018"/>
                <a:gd name="connsiteX47" fmla="*/ 1826 w 10000"/>
                <a:gd name="connsiteY47" fmla="*/ 4317 h 10018"/>
                <a:gd name="connsiteX48" fmla="*/ 1410 w 10000"/>
                <a:gd name="connsiteY48" fmla="*/ 4872 h 10018"/>
                <a:gd name="connsiteX49" fmla="*/ 1410 w 10000"/>
                <a:gd name="connsiteY49" fmla="*/ 4995 h 10018"/>
                <a:gd name="connsiteX50" fmla="*/ 1253 w 10000"/>
                <a:gd name="connsiteY50" fmla="*/ 4995 h 10018"/>
                <a:gd name="connsiteX51" fmla="*/ 1253 w 10000"/>
                <a:gd name="connsiteY51" fmla="*/ 1503 h 10018"/>
                <a:gd name="connsiteX52" fmla="*/ 8747 w 10000"/>
                <a:gd name="connsiteY52" fmla="*/ 6498 h 10018"/>
                <a:gd name="connsiteX53" fmla="*/ 8747 w 10000"/>
                <a:gd name="connsiteY53" fmla="*/ 6498 h 10018"/>
                <a:gd name="connsiteX54" fmla="*/ 1253 w 10000"/>
                <a:gd name="connsiteY54" fmla="*/ 6498 h 10018"/>
                <a:gd name="connsiteX55" fmla="*/ 1253 w 10000"/>
                <a:gd name="connsiteY55" fmla="*/ 5997 h 10018"/>
                <a:gd name="connsiteX56" fmla="*/ 8747 w 10000"/>
                <a:gd name="connsiteY56" fmla="*/ 5997 h 10018"/>
                <a:gd name="connsiteX57" fmla="*/ 8747 w 10000"/>
                <a:gd name="connsiteY57" fmla="*/ 6498 h 10018"/>
                <a:gd name="connsiteX58" fmla="*/ 8747 w 10000"/>
                <a:gd name="connsiteY58" fmla="*/ 4995 h 10018"/>
                <a:gd name="connsiteX59" fmla="*/ 8747 w 10000"/>
                <a:gd name="connsiteY59" fmla="*/ 4995 h 10018"/>
                <a:gd name="connsiteX60" fmla="*/ 5208 w 10000"/>
                <a:gd name="connsiteY60" fmla="*/ 4995 h 10018"/>
                <a:gd name="connsiteX61" fmla="*/ 5208 w 10000"/>
                <a:gd name="connsiteY61" fmla="*/ 4494 h 10018"/>
                <a:gd name="connsiteX62" fmla="*/ 8747 w 10000"/>
                <a:gd name="connsiteY62" fmla="*/ 4494 h 10018"/>
                <a:gd name="connsiteX63" fmla="*/ 8747 w 10000"/>
                <a:gd name="connsiteY63" fmla="*/ 4995 h 10018"/>
                <a:gd name="connsiteX64" fmla="*/ 8747 w 10000"/>
                <a:gd name="connsiteY64" fmla="*/ 3502 h 10018"/>
                <a:gd name="connsiteX65" fmla="*/ 8747 w 10000"/>
                <a:gd name="connsiteY65" fmla="*/ 3502 h 10018"/>
                <a:gd name="connsiteX66" fmla="*/ 5208 w 10000"/>
                <a:gd name="connsiteY66" fmla="*/ 3502 h 10018"/>
                <a:gd name="connsiteX67" fmla="*/ 5208 w 10000"/>
                <a:gd name="connsiteY67" fmla="*/ 3006 h 10018"/>
                <a:gd name="connsiteX68" fmla="*/ 8747 w 10000"/>
                <a:gd name="connsiteY68" fmla="*/ 3006 h 10018"/>
                <a:gd name="connsiteX69" fmla="*/ 8747 w 10000"/>
                <a:gd name="connsiteY69" fmla="*/ 3502 h 10018"/>
                <a:gd name="connsiteX70" fmla="*/ 8747 w 10000"/>
                <a:gd name="connsiteY70" fmla="*/ 2004 h 10018"/>
                <a:gd name="connsiteX71" fmla="*/ 8747 w 10000"/>
                <a:gd name="connsiteY71" fmla="*/ 2004 h 10018"/>
                <a:gd name="connsiteX72" fmla="*/ 5208 w 10000"/>
                <a:gd name="connsiteY72" fmla="*/ 2004 h 10018"/>
                <a:gd name="connsiteX73" fmla="*/ 5208 w 10000"/>
                <a:gd name="connsiteY73" fmla="*/ 1503 h 10018"/>
                <a:gd name="connsiteX74" fmla="*/ 8747 w 10000"/>
                <a:gd name="connsiteY74" fmla="*/ 1503 h 10018"/>
                <a:gd name="connsiteX75" fmla="*/ 8747 w 10000"/>
                <a:gd name="connsiteY75" fmla="*/ 2004 h 10018"/>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10000 h 10018"/>
                <a:gd name="connsiteX4" fmla="*/ 5931 w 10000"/>
                <a:gd name="connsiteY4" fmla="*/ 9377 h 10018"/>
                <a:gd name="connsiteX5" fmla="*/ 2390 w 10000"/>
                <a:gd name="connsiteY5" fmla="*/ 3684 h 10018"/>
                <a:gd name="connsiteX6" fmla="*/ 2390 w 10000"/>
                <a:gd name="connsiteY6" fmla="*/ 3684 h 10018"/>
                <a:gd name="connsiteX7" fmla="*/ 2288 w 10000"/>
                <a:gd name="connsiteY7" fmla="*/ 3375 h 10018"/>
                <a:gd name="connsiteX8" fmla="*/ 2133 w 10000"/>
                <a:gd name="connsiteY8" fmla="*/ 3252 h 10018"/>
                <a:gd name="connsiteX9" fmla="*/ 2133 w 10000"/>
                <a:gd name="connsiteY9" fmla="*/ 3060 h 10018"/>
                <a:gd name="connsiteX10" fmla="*/ 2244 w 10000"/>
                <a:gd name="connsiteY10" fmla="*/ 2883 h 10018"/>
                <a:gd name="connsiteX11" fmla="*/ 2244 w 10000"/>
                <a:gd name="connsiteY11" fmla="*/ 2750 h 10018"/>
                <a:gd name="connsiteX12" fmla="*/ 2449 w 10000"/>
                <a:gd name="connsiteY12" fmla="*/ 2313 h 10018"/>
                <a:gd name="connsiteX13" fmla="*/ 2968 w 10000"/>
                <a:gd name="connsiteY13" fmla="*/ 2883 h 10018"/>
                <a:gd name="connsiteX14" fmla="*/ 3075 w 10000"/>
                <a:gd name="connsiteY14" fmla="*/ 2883 h 10018"/>
                <a:gd name="connsiteX15" fmla="*/ 3177 w 10000"/>
                <a:gd name="connsiteY15" fmla="*/ 3006 h 10018"/>
                <a:gd name="connsiteX16" fmla="*/ 2919 w 10000"/>
                <a:gd name="connsiteY16" fmla="*/ 3816 h 10018"/>
                <a:gd name="connsiteX17" fmla="*/ 3279 w 10000"/>
                <a:gd name="connsiteY17" fmla="*/ 3816 h 10018"/>
                <a:gd name="connsiteX18" fmla="*/ 3491 w 10000"/>
                <a:gd name="connsiteY18" fmla="*/ 2937 h 10018"/>
                <a:gd name="connsiteX19" fmla="*/ 3491 w 10000"/>
                <a:gd name="connsiteY19" fmla="*/ 2937 h 10018"/>
                <a:gd name="connsiteX20" fmla="*/ 3491 w 10000"/>
                <a:gd name="connsiteY20" fmla="*/ 2937 h 10018"/>
                <a:gd name="connsiteX21" fmla="*/ 3491 w 10000"/>
                <a:gd name="connsiteY21" fmla="*/ 2883 h 10018"/>
                <a:gd name="connsiteX22" fmla="*/ 2808 w 10000"/>
                <a:gd name="connsiteY22" fmla="*/ 1935 h 10018"/>
                <a:gd name="connsiteX23" fmla="*/ 2706 w 10000"/>
                <a:gd name="connsiteY23" fmla="*/ 1812 h 10018"/>
                <a:gd name="connsiteX24" fmla="*/ 1930 w 10000"/>
                <a:gd name="connsiteY24" fmla="*/ 2814 h 10018"/>
                <a:gd name="connsiteX25" fmla="*/ 2390 w 10000"/>
                <a:gd name="connsiteY25" fmla="*/ 3684 h 10018"/>
                <a:gd name="connsiteX26" fmla="*/ 9686 w 10000"/>
                <a:gd name="connsiteY26" fmla="*/ 0 h 10018"/>
                <a:gd name="connsiteX27" fmla="*/ 9686 w 10000"/>
                <a:gd name="connsiteY27" fmla="*/ 0 h 10018"/>
                <a:gd name="connsiteX28" fmla="*/ 262 w 10000"/>
                <a:gd name="connsiteY28" fmla="*/ 0 h 10018"/>
                <a:gd name="connsiteX29" fmla="*/ 0 w 10000"/>
                <a:gd name="connsiteY29" fmla="*/ 314 h 10018"/>
                <a:gd name="connsiteX30" fmla="*/ 0 w 10000"/>
                <a:gd name="connsiteY30" fmla="*/ 7932 h 10018"/>
                <a:gd name="connsiteX31" fmla="*/ 262 w 10000"/>
                <a:gd name="connsiteY31" fmla="*/ 8242 h 10018"/>
                <a:gd name="connsiteX32" fmla="*/ 9686 w 10000"/>
                <a:gd name="connsiteY32" fmla="*/ 8242 h 10018"/>
                <a:gd name="connsiteX33" fmla="*/ 10000 w 10000"/>
                <a:gd name="connsiteY33" fmla="*/ 7932 h 10018"/>
                <a:gd name="connsiteX34" fmla="*/ 10000 w 10000"/>
                <a:gd name="connsiteY34" fmla="*/ 314 h 10018"/>
                <a:gd name="connsiteX35" fmla="*/ 9686 w 10000"/>
                <a:gd name="connsiteY35" fmla="*/ 0 h 10018"/>
                <a:gd name="connsiteX36" fmla="*/ 1253 w 10000"/>
                <a:gd name="connsiteY36" fmla="*/ 1503 h 10018"/>
                <a:gd name="connsiteX37" fmla="*/ 1253 w 10000"/>
                <a:gd name="connsiteY37" fmla="*/ 1503 h 10018"/>
                <a:gd name="connsiteX38" fmla="*/ 4171 w 10000"/>
                <a:gd name="connsiteY38" fmla="*/ 1503 h 10018"/>
                <a:gd name="connsiteX39" fmla="*/ 4171 w 10000"/>
                <a:gd name="connsiteY39" fmla="*/ 4995 h 10018"/>
                <a:gd name="connsiteX40" fmla="*/ 3958 w 10000"/>
                <a:gd name="connsiteY40" fmla="*/ 4995 h 10018"/>
                <a:gd name="connsiteX41" fmla="*/ 3958 w 10000"/>
                <a:gd name="connsiteY41" fmla="*/ 4872 h 10018"/>
                <a:gd name="connsiteX42" fmla="*/ 3594 w 10000"/>
                <a:gd name="connsiteY42" fmla="*/ 4317 h 10018"/>
                <a:gd name="connsiteX43" fmla="*/ 3075 w 10000"/>
                <a:gd name="connsiteY43" fmla="*/ 4062 h 10018"/>
                <a:gd name="connsiteX44" fmla="*/ 2706 w 10000"/>
                <a:gd name="connsiteY44" fmla="*/ 4749 h 10018"/>
                <a:gd name="connsiteX45" fmla="*/ 2288 w 10000"/>
                <a:gd name="connsiteY45" fmla="*/ 4062 h 10018"/>
                <a:gd name="connsiteX46" fmla="*/ 1826 w 10000"/>
                <a:gd name="connsiteY46" fmla="*/ 4317 h 10018"/>
                <a:gd name="connsiteX47" fmla="*/ 1410 w 10000"/>
                <a:gd name="connsiteY47" fmla="*/ 4872 h 10018"/>
                <a:gd name="connsiteX48" fmla="*/ 1410 w 10000"/>
                <a:gd name="connsiteY48" fmla="*/ 4995 h 10018"/>
                <a:gd name="connsiteX49" fmla="*/ 1253 w 10000"/>
                <a:gd name="connsiteY49" fmla="*/ 4995 h 10018"/>
                <a:gd name="connsiteX50" fmla="*/ 1253 w 10000"/>
                <a:gd name="connsiteY50" fmla="*/ 1503 h 10018"/>
                <a:gd name="connsiteX51" fmla="*/ 8747 w 10000"/>
                <a:gd name="connsiteY51" fmla="*/ 6498 h 10018"/>
                <a:gd name="connsiteX52" fmla="*/ 8747 w 10000"/>
                <a:gd name="connsiteY52" fmla="*/ 6498 h 10018"/>
                <a:gd name="connsiteX53" fmla="*/ 1253 w 10000"/>
                <a:gd name="connsiteY53" fmla="*/ 6498 h 10018"/>
                <a:gd name="connsiteX54" fmla="*/ 1253 w 10000"/>
                <a:gd name="connsiteY54" fmla="*/ 5997 h 10018"/>
                <a:gd name="connsiteX55" fmla="*/ 8747 w 10000"/>
                <a:gd name="connsiteY55" fmla="*/ 5997 h 10018"/>
                <a:gd name="connsiteX56" fmla="*/ 8747 w 10000"/>
                <a:gd name="connsiteY56" fmla="*/ 6498 h 10018"/>
                <a:gd name="connsiteX57" fmla="*/ 8747 w 10000"/>
                <a:gd name="connsiteY57" fmla="*/ 4995 h 10018"/>
                <a:gd name="connsiteX58" fmla="*/ 8747 w 10000"/>
                <a:gd name="connsiteY58" fmla="*/ 4995 h 10018"/>
                <a:gd name="connsiteX59" fmla="*/ 5208 w 10000"/>
                <a:gd name="connsiteY59" fmla="*/ 4995 h 10018"/>
                <a:gd name="connsiteX60" fmla="*/ 5208 w 10000"/>
                <a:gd name="connsiteY60" fmla="*/ 4494 h 10018"/>
                <a:gd name="connsiteX61" fmla="*/ 8747 w 10000"/>
                <a:gd name="connsiteY61" fmla="*/ 4494 h 10018"/>
                <a:gd name="connsiteX62" fmla="*/ 8747 w 10000"/>
                <a:gd name="connsiteY62" fmla="*/ 4995 h 10018"/>
                <a:gd name="connsiteX63" fmla="*/ 8747 w 10000"/>
                <a:gd name="connsiteY63" fmla="*/ 3502 h 10018"/>
                <a:gd name="connsiteX64" fmla="*/ 8747 w 10000"/>
                <a:gd name="connsiteY64" fmla="*/ 3502 h 10018"/>
                <a:gd name="connsiteX65" fmla="*/ 5208 w 10000"/>
                <a:gd name="connsiteY65" fmla="*/ 3502 h 10018"/>
                <a:gd name="connsiteX66" fmla="*/ 5208 w 10000"/>
                <a:gd name="connsiteY66" fmla="*/ 3006 h 10018"/>
                <a:gd name="connsiteX67" fmla="*/ 8747 w 10000"/>
                <a:gd name="connsiteY67" fmla="*/ 3006 h 10018"/>
                <a:gd name="connsiteX68" fmla="*/ 8747 w 10000"/>
                <a:gd name="connsiteY68" fmla="*/ 3502 h 10018"/>
                <a:gd name="connsiteX69" fmla="*/ 8747 w 10000"/>
                <a:gd name="connsiteY69" fmla="*/ 2004 h 10018"/>
                <a:gd name="connsiteX70" fmla="*/ 8747 w 10000"/>
                <a:gd name="connsiteY70" fmla="*/ 2004 h 10018"/>
                <a:gd name="connsiteX71" fmla="*/ 5208 w 10000"/>
                <a:gd name="connsiteY71" fmla="*/ 2004 h 10018"/>
                <a:gd name="connsiteX72" fmla="*/ 5208 w 10000"/>
                <a:gd name="connsiteY72" fmla="*/ 1503 h 10018"/>
                <a:gd name="connsiteX73" fmla="*/ 8747 w 10000"/>
                <a:gd name="connsiteY73" fmla="*/ 1503 h 10018"/>
                <a:gd name="connsiteX74" fmla="*/ 8747 w 10000"/>
                <a:gd name="connsiteY74" fmla="*/ 2004 h 10018"/>
                <a:gd name="connsiteX0" fmla="*/ 5931 w 10000"/>
                <a:gd name="connsiteY0" fmla="*/ 9377 h 9759"/>
                <a:gd name="connsiteX1" fmla="*/ 6460 w 10000"/>
                <a:gd name="connsiteY1" fmla="*/ 9745 h 9759"/>
                <a:gd name="connsiteX2" fmla="*/ 6460 w 10000"/>
                <a:gd name="connsiteY2" fmla="*/ 8742 h 9759"/>
                <a:gd name="connsiteX3" fmla="*/ 5931 w 10000"/>
                <a:gd name="connsiteY3" fmla="*/ 9377 h 9759"/>
                <a:gd name="connsiteX4" fmla="*/ 2390 w 10000"/>
                <a:gd name="connsiteY4" fmla="*/ 3684 h 9759"/>
                <a:gd name="connsiteX5" fmla="*/ 2390 w 10000"/>
                <a:gd name="connsiteY5" fmla="*/ 3684 h 9759"/>
                <a:gd name="connsiteX6" fmla="*/ 2288 w 10000"/>
                <a:gd name="connsiteY6" fmla="*/ 3375 h 9759"/>
                <a:gd name="connsiteX7" fmla="*/ 2133 w 10000"/>
                <a:gd name="connsiteY7" fmla="*/ 3252 h 9759"/>
                <a:gd name="connsiteX8" fmla="*/ 2133 w 10000"/>
                <a:gd name="connsiteY8" fmla="*/ 3060 h 9759"/>
                <a:gd name="connsiteX9" fmla="*/ 2244 w 10000"/>
                <a:gd name="connsiteY9" fmla="*/ 2883 h 9759"/>
                <a:gd name="connsiteX10" fmla="*/ 2244 w 10000"/>
                <a:gd name="connsiteY10" fmla="*/ 2750 h 9759"/>
                <a:gd name="connsiteX11" fmla="*/ 2449 w 10000"/>
                <a:gd name="connsiteY11" fmla="*/ 2313 h 9759"/>
                <a:gd name="connsiteX12" fmla="*/ 2968 w 10000"/>
                <a:gd name="connsiteY12" fmla="*/ 2883 h 9759"/>
                <a:gd name="connsiteX13" fmla="*/ 3075 w 10000"/>
                <a:gd name="connsiteY13" fmla="*/ 2883 h 9759"/>
                <a:gd name="connsiteX14" fmla="*/ 3177 w 10000"/>
                <a:gd name="connsiteY14" fmla="*/ 3006 h 9759"/>
                <a:gd name="connsiteX15" fmla="*/ 2919 w 10000"/>
                <a:gd name="connsiteY15" fmla="*/ 3816 h 9759"/>
                <a:gd name="connsiteX16" fmla="*/ 3279 w 10000"/>
                <a:gd name="connsiteY16" fmla="*/ 3816 h 9759"/>
                <a:gd name="connsiteX17" fmla="*/ 3491 w 10000"/>
                <a:gd name="connsiteY17" fmla="*/ 2937 h 9759"/>
                <a:gd name="connsiteX18" fmla="*/ 3491 w 10000"/>
                <a:gd name="connsiteY18" fmla="*/ 2937 h 9759"/>
                <a:gd name="connsiteX19" fmla="*/ 3491 w 10000"/>
                <a:gd name="connsiteY19" fmla="*/ 2937 h 9759"/>
                <a:gd name="connsiteX20" fmla="*/ 3491 w 10000"/>
                <a:gd name="connsiteY20" fmla="*/ 2883 h 9759"/>
                <a:gd name="connsiteX21" fmla="*/ 2808 w 10000"/>
                <a:gd name="connsiteY21" fmla="*/ 1935 h 9759"/>
                <a:gd name="connsiteX22" fmla="*/ 2706 w 10000"/>
                <a:gd name="connsiteY22" fmla="*/ 1812 h 9759"/>
                <a:gd name="connsiteX23" fmla="*/ 1930 w 10000"/>
                <a:gd name="connsiteY23" fmla="*/ 2814 h 9759"/>
                <a:gd name="connsiteX24" fmla="*/ 2390 w 10000"/>
                <a:gd name="connsiteY24" fmla="*/ 3684 h 9759"/>
                <a:gd name="connsiteX25" fmla="*/ 9686 w 10000"/>
                <a:gd name="connsiteY25" fmla="*/ 0 h 9759"/>
                <a:gd name="connsiteX26" fmla="*/ 9686 w 10000"/>
                <a:gd name="connsiteY26" fmla="*/ 0 h 9759"/>
                <a:gd name="connsiteX27" fmla="*/ 262 w 10000"/>
                <a:gd name="connsiteY27" fmla="*/ 0 h 9759"/>
                <a:gd name="connsiteX28" fmla="*/ 0 w 10000"/>
                <a:gd name="connsiteY28" fmla="*/ 314 h 9759"/>
                <a:gd name="connsiteX29" fmla="*/ 0 w 10000"/>
                <a:gd name="connsiteY29" fmla="*/ 7932 h 9759"/>
                <a:gd name="connsiteX30" fmla="*/ 262 w 10000"/>
                <a:gd name="connsiteY30" fmla="*/ 8242 h 9759"/>
                <a:gd name="connsiteX31" fmla="*/ 9686 w 10000"/>
                <a:gd name="connsiteY31" fmla="*/ 8242 h 9759"/>
                <a:gd name="connsiteX32" fmla="*/ 10000 w 10000"/>
                <a:gd name="connsiteY32" fmla="*/ 7932 h 9759"/>
                <a:gd name="connsiteX33" fmla="*/ 10000 w 10000"/>
                <a:gd name="connsiteY33" fmla="*/ 314 h 9759"/>
                <a:gd name="connsiteX34" fmla="*/ 9686 w 10000"/>
                <a:gd name="connsiteY34" fmla="*/ 0 h 9759"/>
                <a:gd name="connsiteX35" fmla="*/ 1253 w 10000"/>
                <a:gd name="connsiteY35" fmla="*/ 1503 h 9759"/>
                <a:gd name="connsiteX36" fmla="*/ 1253 w 10000"/>
                <a:gd name="connsiteY36" fmla="*/ 1503 h 9759"/>
                <a:gd name="connsiteX37" fmla="*/ 4171 w 10000"/>
                <a:gd name="connsiteY37" fmla="*/ 1503 h 9759"/>
                <a:gd name="connsiteX38" fmla="*/ 4171 w 10000"/>
                <a:gd name="connsiteY38" fmla="*/ 4995 h 9759"/>
                <a:gd name="connsiteX39" fmla="*/ 3958 w 10000"/>
                <a:gd name="connsiteY39" fmla="*/ 4995 h 9759"/>
                <a:gd name="connsiteX40" fmla="*/ 3958 w 10000"/>
                <a:gd name="connsiteY40" fmla="*/ 4872 h 9759"/>
                <a:gd name="connsiteX41" fmla="*/ 3594 w 10000"/>
                <a:gd name="connsiteY41" fmla="*/ 4317 h 9759"/>
                <a:gd name="connsiteX42" fmla="*/ 3075 w 10000"/>
                <a:gd name="connsiteY42" fmla="*/ 4062 h 9759"/>
                <a:gd name="connsiteX43" fmla="*/ 2706 w 10000"/>
                <a:gd name="connsiteY43" fmla="*/ 4749 h 9759"/>
                <a:gd name="connsiteX44" fmla="*/ 2288 w 10000"/>
                <a:gd name="connsiteY44" fmla="*/ 4062 h 9759"/>
                <a:gd name="connsiteX45" fmla="*/ 1826 w 10000"/>
                <a:gd name="connsiteY45" fmla="*/ 4317 h 9759"/>
                <a:gd name="connsiteX46" fmla="*/ 1410 w 10000"/>
                <a:gd name="connsiteY46" fmla="*/ 4872 h 9759"/>
                <a:gd name="connsiteX47" fmla="*/ 1410 w 10000"/>
                <a:gd name="connsiteY47" fmla="*/ 4995 h 9759"/>
                <a:gd name="connsiteX48" fmla="*/ 1253 w 10000"/>
                <a:gd name="connsiteY48" fmla="*/ 4995 h 9759"/>
                <a:gd name="connsiteX49" fmla="*/ 1253 w 10000"/>
                <a:gd name="connsiteY49" fmla="*/ 1503 h 9759"/>
                <a:gd name="connsiteX50" fmla="*/ 8747 w 10000"/>
                <a:gd name="connsiteY50" fmla="*/ 6498 h 9759"/>
                <a:gd name="connsiteX51" fmla="*/ 8747 w 10000"/>
                <a:gd name="connsiteY51" fmla="*/ 6498 h 9759"/>
                <a:gd name="connsiteX52" fmla="*/ 1253 w 10000"/>
                <a:gd name="connsiteY52" fmla="*/ 6498 h 9759"/>
                <a:gd name="connsiteX53" fmla="*/ 1253 w 10000"/>
                <a:gd name="connsiteY53" fmla="*/ 5997 h 9759"/>
                <a:gd name="connsiteX54" fmla="*/ 8747 w 10000"/>
                <a:gd name="connsiteY54" fmla="*/ 5997 h 9759"/>
                <a:gd name="connsiteX55" fmla="*/ 8747 w 10000"/>
                <a:gd name="connsiteY55" fmla="*/ 6498 h 9759"/>
                <a:gd name="connsiteX56" fmla="*/ 8747 w 10000"/>
                <a:gd name="connsiteY56" fmla="*/ 4995 h 9759"/>
                <a:gd name="connsiteX57" fmla="*/ 8747 w 10000"/>
                <a:gd name="connsiteY57" fmla="*/ 4995 h 9759"/>
                <a:gd name="connsiteX58" fmla="*/ 5208 w 10000"/>
                <a:gd name="connsiteY58" fmla="*/ 4995 h 9759"/>
                <a:gd name="connsiteX59" fmla="*/ 5208 w 10000"/>
                <a:gd name="connsiteY59" fmla="*/ 4494 h 9759"/>
                <a:gd name="connsiteX60" fmla="*/ 8747 w 10000"/>
                <a:gd name="connsiteY60" fmla="*/ 4494 h 9759"/>
                <a:gd name="connsiteX61" fmla="*/ 8747 w 10000"/>
                <a:gd name="connsiteY61" fmla="*/ 4995 h 9759"/>
                <a:gd name="connsiteX62" fmla="*/ 8747 w 10000"/>
                <a:gd name="connsiteY62" fmla="*/ 3502 h 9759"/>
                <a:gd name="connsiteX63" fmla="*/ 8747 w 10000"/>
                <a:gd name="connsiteY63" fmla="*/ 3502 h 9759"/>
                <a:gd name="connsiteX64" fmla="*/ 5208 w 10000"/>
                <a:gd name="connsiteY64" fmla="*/ 3502 h 9759"/>
                <a:gd name="connsiteX65" fmla="*/ 5208 w 10000"/>
                <a:gd name="connsiteY65" fmla="*/ 3006 h 9759"/>
                <a:gd name="connsiteX66" fmla="*/ 8747 w 10000"/>
                <a:gd name="connsiteY66" fmla="*/ 3006 h 9759"/>
                <a:gd name="connsiteX67" fmla="*/ 8747 w 10000"/>
                <a:gd name="connsiteY67" fmla="*/ 3502 h 9759"/>
                <a:gd name="connsiteX68" fmla="*/ 8747 w 10000"/>
                <a:gd name="connsiteY68" fmla="*/ 2004 h 9759"/>
                <a:gd name="connsiteX69" fmla="*/ 8747 w 10000"/>
                <a:gd name="connsiteY69" fmla="*/ 2004 h 9759"/>
                <a:gd name="connsiteX70" fmla="*/ 5208 w 10000"/>
                <a:gd name="connsiteY70" fmla="*/ 2004 h 9759"/>
                <a:gd name="connsiteX71" fmla="*/ 5208 w 10000"/>
                <a:gd name="connsiteY71" fmla="*/ 1503 h 9759"/>
                <a:gd name="connsiteX72" fmla="*/ 8747 w 10000"/>
                <a:gd name="connsiteY72" fmla="*/ 1503 h 9759"/>
                <a:gd name="connsiteX73" fmla="*/ 8747 w 10000"/>
                <a:gd name="connsiteY73" fmla="*/ 2004 h 9759"/>
                <a:gd name="connsiteX0" fmla="*/ 5931 w 10000"/>
                <a:gd name="connsiteY0" fmla="*/ 9609 h 9609"/>
                <a:gd name="connsiteX1" fmla="*/ 6460 w 10000"/>
                <a:gd name="connsiteY1" fmla="*/ 8958 h 9609"/>
                <a:gd name="connsiteX2" fmla="*/ 5931 w 10000"/>
                <a:gd name="connsiteY2" fmla="*/ 9609 h 9609"/>
                <a:gd name="connsiteX3" fmla="*/ 2390 w 10000"/>
                <a:gd name="connsiteY3" fmla="*/ 3775 h 9609"/>
                <a:gd name="connsiteX4" fmla="*/ 2390 w 10000"/>
                <a:gd name="connsiteY4" fmla="*/ 3775 h 9609"/>
                <a:gd name="connsiteX5" fmla="*/ 2288 w 10000"/>
                <a:gd name="connsiteY5" fmla="*/ 3458 h 9609"/>
                <a:gd name="connsiteX6" fmla="*/ 2133 w 10000"/>
                <a:gd name="connsiteY6" fmla="*/ 3332 h 9609"/>
                <a:gd name="connsiteX7" fmla="*/ 2133 w 10000"/>
                <a:gd name="connsiteY7" fmla="*/ 3136 h 9609"/>
                <a:gd name="connsiteX8" fmla="*/ 2244 w 10000"/>
                <a:gd name="connsiteY8" fmla="*/ 2954 h 9609"/>
                <a:gd name="connsiteX9" fmla="*/ 2244 w 10000"/>
                <a:gd name="connsiteY9" fmla="*/ 2818 h 9609"/>
                <a:gd name="connsiteX10" fmla="*/ 2449 w 10000"/>
                <a:gd name="connsiteY10" fmla="*/ 2370 h 9609"/>
                <a:gd name="connsiteX11" fmla="*/ 2968 w 10000"/>
                <a:gd name="connsiteY11" fmla="*/ 2954 h 9609"/>
                <a:gd name="connsiteX12" fmla="*/ 3075 w 10000"/>
                <a:gd name="connsiteY12" fmla="*/ 2954 h 9609"/>
                <a:gd name="connsiteX13" fmla="*/ 3177 w 10000"/>
                <a:gd name="connsiteY13" fmla="*/ 3080 h 9609"/>
                <a:gd name="connsiteX14" fmla="*/ 2919 w 10000"/>
                <a:gd name="connsiteY14" fmla="*/ 3910 h 9609"/>
                <a:gd name="connsiteX15" fmla="*/ 3279 w 10000"/>
                <a:gd name="connsiteY15" fmla="*/ 3910 h 9609"/>
                <a:gd name="connsiteX16" fmla="*/ 3491 w 10000"/>
                <a:gd name="connsiteY16" fmla="*/ 3010 h 9609"/>
                <a:gd name="connsiteX17" fmla="*/ 3491 w 10000"/>
                <a:gd name="connsiteY17" fmla="*/ 3010 h 9609"/>
                <a:gd name="connsiteX18" fmla="*/ 3491 w 10000"/>
                <a:gd name="connsiteY18" fmla="*/ 3010 h 9609"/>
                <a:gd name="connsiteX19" fmla="*/ 3491 w 10000"/>
                <a:gd name="connsiteY19" fmla="*/ 2954 h 9609"/>
                <a:gd name="connsiteX20" fmla="*/ 2808 w 10000"/>
                <a:gd name="connsiteY20" fmla="*/ 1983 h 9609"/>
                <a:gd name="connsiteX21" fmla="*/ 2706 w 10000"/>
                <a:gd name="connsiteY21" fmla="*/ 1857 h 9609"/>
                <a:gd name="connsiteX22" fmla="*/ 1930 w 10000"/>
                <a:gd name="connsiteY22" fmla="*/ 2883 h 9609"/>
                <a:gd name="connsiteX23" fmla="*/ 2390 w 10000"/>
                <a:gd name="connsiteY23" fmla="*/ 3775 h 9609"/>
                <a:gd name="connsiteX24" fmla="*/ 9686 w 10000"/>
                <a:gd name="connsiteY24" fmla="*/ 0 h 9609"/>
                <a:gd name="connsiteX25" fmla="*/ 9686 w 10000"/>
                <a:gd name="connsiteY25" fmla="*/ 0 h 9609"/>
                <a:gd name="connsiteX26" fmla="*/ 262 w 10000"/>
                <a:gd name="connsiteY26" fmla="*/ 0 h 9609"/>
                <a:gd name="connsiteX27" fmla="*/ 0 w 10000"/>
                <a:gd name="connsiteY27" fmla="*/ 322 h 9609"/>
                <a:gd name="connsiteX28" fmla="*/ 0 w 10000"/>
                <a:gd name="connsiteY28" fmla="*/ 8128 h 9609"/>
                <a:gd name="connsiteX29" fmla="*/ 262 w 10000"/>
                <a:gd name="connsiteY29" fmla="*/ 8446 h 9609"/>
                <a:gd name="connsiteX30" fmla="*/ 9686 w 10000"/>
                <a:gd name="connsiteY30" fmla="*/ 8446 h 9609"/>
                <a:gd name="connsiteX31" fmla="*/ 10000 w 10000"/>
                <a:gd name="connsiteY31" fmla="*/ 8128 h 9609"/>
                <a:gd name="connsiteX32" fmla="*/ 10000 w 10000"/>
                <a:gd name="connsiteY32" fmla="*/ 322 h 9609"/>
                <a:gd name="connsiteX33" fmla="*/ 9686 w 10000"/>
                <a:gd name="connsiteY33" fmla="*/ 0 h 9609"/>
                <a:gd name="connsiteX34" fmla="*/ 1253 w 10000"/>
                <a:gd name="connsiteY34" fmla="*/ 1540 h 9609"/>
                <a:gd name="connsiteX35" fmla="*/ 1253 w 10000"/>
                <a:gd name="connsiteY35" fmla="*/ 1540 h 9609"/>
                <a:gd name="connsiteX36" fmla="*/ 4171 w 10000"/>
                <a:gd name="connsiteY36" fmla="*/ 1540 h 9609"/>
                <a:gd name="connsiteX37" fmla="*/ 4171 w 10000"/>
                <a:gd name="connsiteY37" fmla="*/ 5118 h 9609"/>
                <a:gd name="connsiteX38" fmla="*/ 3958 w 10000"/>
                <a:gd name="connsiteY38" fmla="*/ 5118 h 9609"/>
                <a:gd name="connsiteX39" fmla="*/ 3958 w 10000"/>
                <a:gd name="connsiteY39" fmla="*/ 4992 h 9609"/>
                <a:gd name="connsiteX40" fmla="*/ 3594 w 10000"/>
                <a:gd name="connsiteY40" fmla="*/ 4424 h 9609"/>
                <a:gd name="connsiteX41" fmla="*/ 3075 w 10000"/>
                <a:gd name="connsiteY41" fmla="*/ 4162 h 9609"/>
                <a:gd name="connsiteX42" fmla="*/ 2706 w 10000"/>
                <a:gd name="connsiteY42" fmla="*/ 4866 h 9609"/>
                <a:gd name="connsiteX43" fmla="*/ 2288 w 10000"/>
                <a:gd name="connsiteY43" fmla="*/ 4162 h 9609"/>
                <a:gd name="connsiteX44" fmla="*/ 1826 w 10000"/>
                <a:gd name="connsiteY44" fmla="*/ 4424 h 9609"/>
                <a:gd name="connsiteX45" fmla="*/ 1410 w 10000"/>
                <a:gd name="connsiteY45" fmla="*/ 4992 h 9609"/>
                <a:gd name="connsiteX46" fmla="*/ 1410 w 10000"/>
                <a:gd name="connsiteY46" fmla="*/ 5118 h 9609"/>
                <a:gd name="connsiteX47" fmla="*/ 1253 w 10000"/>
                <a:gd name="connsiteY47" fmla="*/ 5118 h 9609"/>
                <a:gd name="connsiteX48" fmla="*/ 1253 w 10000"/>
                <a:gd name="connsiteY48" fmla="*/ 1540 h 9609"/>
                <a:gd name="connsiteX49" fmla="*/ 8747 w 10000"/>
                <a:gd name="connsiteY49" fmla="*/ 6658 h 9609"/>
                <a:gd name="connsiteX50" fmla="*/ 8747 w 10000"/>
                <a:gd name="connsiteY50" fmla="*/ 6658 h 9609"/>
                <a:gd name="connsiteX51" fmla="*/ 1253 w 10000"/>
                <a:gd name="connsiteY51" fmla="*/ 6658 h 9609"/>
                <a:gd name="connsiteX52" fmla="*/ 1253 w 10000"/>
                <a:gd name="connsiteY52" fmla="*/ 6145 h 9609"/>
                <a:gd name="connsiteX53" fmla="*/ 8747 w 10000"/>
                <a:gd name="connsiteY53" fmla="*/ 6145 h 9609"/>
                <a:gd name="connsiteX54" fmla="*/ 8747 w 10000"/>
                <a:gd name="connsiteY54" fmla="*/ 6658 h 9609"/>
                <a:gd name="connsiteX55" fmla="*/ 8747 w 10000"/>
                <a:gd name="connsiteY55" fmla="*/ 5118 h 9609"/>
                <a:gd name="connsiteX56" fmla="*/ 8747 w 10000"/>
                <a:gd name="connsiteY56" fmla="*/ 5118 h 9609"/>
                <a:gd name="connsiteX57" fmla="*/ 5208 w 10000"/>
                <a:gd name="connsiteY57" fmla="*/ 5118 h 9609"/>
                <a:gd name="connsiteX58" fmla="*/ 5208 w 10000"/>
                <a:gd name="connsiteY58" fmla="*/ 4605 h 9609"/>
                <a:gd name="connsiteX59" fmla="*/ 8747 w 10000"/>
                <a:gd name="connsiteY59" fmla="*/ 4605 h 9609"/>
                <a:gd name="connsiteX60" fmla="*/ 8747 w 10000"/>
                <a:gd name="connsiteY60" fmla="*/ 5118 h 9609"/>
                <a:gd name="connsiteX61" fmla="*/ 8747 w 10000"/>
                <a:gd name="connsiteY61" fmla="*/ 3588 h 9609"/>
                <a:gd name="connsiteX62" fmla="*/ 8747 w 10000"/>
                <a:gd name="connsiteY62" fmla="*/ 3588 h 9609"/>
                <a:gd name="connsiteX63" fmla="*/ 5208 w 10000"/>
                <a:gd name="connsiteY63" fmla="*/ 3588 h 9609"/>
                <a:gd name="connsiteX64" fmla="*/ 5208 w 10000"/>
                <a:gd name="connsiteY64" fmla="*/ 3080 h 9609"/>
                <a:gd name="connsiteX65" fmla="*/ 8747 w 10000"/>
                <a:gd name="connsiteY65" fmla="*/ 3080 h 9609"/>
                <a:gd name="connsiteX66" fmla="*/ 8747 w 10000"/>
                <a:gd name="connsiteY66" fmla="*/ 3588 h 9609"/>
                <a:gd name="connsiteX67" fmla="*/ 8747 w 10000"/>
                <a:gd name="connsiteY67" fmla="*/ 2053 h 9609"/>
                <a:gd name="connsiteX68" fmla="*/ 8747 w 10000"/>
                <a:gd name="connsiteY68" fmla="*/ 2053 h 9609"/>
                <a:gd name="connsiteX69" fmla="*/ 5208 w 10000"/>
                <a:gd name="connsiteY69" fmla="*/ 2053 h 9609"/>
                <a:gd name="connsiteX70" fmla="*/ 5208 w 10000"/>
                <a:gd name="connsiteY70" fmla="*/ 1540 h 9609"/>
                <a:gd name="connsiteX71" fmla="*/ 8747 w 10000"/>
                <a:gd name="connsiteY71" fmla="*/ 1540 h 9609"/>
                <a:gd name="connsiteX72" fmla="*/ 8747 w 10000"/>
                <a:gd name="connsiteY72" fmla="*/ 2053 h 9609"/>
                <a:gd name="connsiteX0" fmla="*/ 2390 w 10000"/>
                <a:gd name="connsiteY0" fmla="*/ 3929 h 8790"/>
                <a:gd name="connsiteX1" fmla="*/ 2390 w 10000"/>
                <a:gd name="connsiteY1" fmla="*/ 3929 h 8790"/>
                <a:gd name="connsiteX2" fmla="*/ 2288 w 10000"/>
                <a:gd name="connsiteY2" fmla="*/ 3599 h 8790"/>
                <a:gd name="connsiteX3" fmla="*/ 2133 w 10000"/>
                <a:gd name="connsiteY3" fmla="*/ 3468 h 8790"/>
                <a:gd name="connsiteX4" fmla="*/ 2133 w 10000"/>
                <a:gd name="connsiteY4" fmla="*/ 3264 h 8790"/>
                <a:gd name="connsiteX5" fmla="*/ 2244 w 10000"/>
                <a:gd name="connsiteY5" fmla="*/ 3074 h 8790"/>
                <a:gd name="connsiteX6" fmla="*/ 2244 w 10000"/>
                <a:gd name="connsiteY6" fmla="*/ 2933 h 8790"/>
                <a:gd name="connsiteX7" fmla="*/ 2449 w 10000"/>
                <a:gd name="connsiteY7" fmla="*/ 2466 h 8790"/>
                <a:gd name="connsiteX8" fmla="*/ 2968 w 10000"/>
                <a:gd name="connsiteY8" fmla="*/ 3074 h 8790"/>
                <a:gd name="connsiteX9" fmla="*/ 3075 w 10000"/>
                <a:gd name="connsiteY9" fmla="*/ 3074 h 8790"/>
                <a:gd name="connsiteX10" fmla="*/ 3177 w 10000"/>
                <a:gd name="connsiteY10" fmla="*/ 3205 h 8790"/>
                <a:gd name="connsiteX11" fmla="*/ 2919 w 10000"/>
                <a:gd name="connsiteY11" fmla="*/ 4069 h 8790"/>
                <a:gd name="connsiteX12" fmla="*/ 3279 w 10000"/>
                <a:gd name="connsiteY12" fmla="*/ 4069 h 8790"/>
                <a:gd name="connsiteX13" fmla="*/ 3491 w 10000"/>
                <a:gd name="connsiteY13" fmla="*/ 3132 h 8790"/>
                <a:gd name="connsiteX14" fmla="*/ 3491 w 10000"/>
                <a:gd name="connsiteY14" fmla="*/ 3132 h 8790"/>
                <a:gd name="connsiteX15" fmla="*/ 3491 w 10000"/>
                <a:gd name="connsiteY15" fmla="*/ 3132 h 8790"/>
                <a:gd name="connsiteX16" fmla="*/ 3491 w 10000"/>
                <a:gd name="connsiteY16" fmla="*/ 3074 h 8790"/>
                <a:gd name="connsiteX17" fmla="*/ 2808 w 10000"/>
                <a:gd name="connsiteY17" fmla="*/ 2064 h 8790"/>
                <a:gd name="connsiteX18" fmla="*/ 2706 w 10000"/>
                <a:gd name="connsiteY18" fmla="*/ 1933 h 8790"/>
                <a:gd name="connsiteX19" fmla="*/ 1930 w 10000"/>
                <a:gd name="connsiteY19" fmla="*/ 3000 h 8790"/>
                <a:gd name="connsiteX20" fmla="*/ 2390 w 10000"/>
                <a:gd name="connsiteY20" fmla="*/ 3929 h 8790"/>
                <a:gd name="connsiteX21" fmla="*/ 9686 w 10000"/>
                <a:gd name="connsiteY21" fmla="*/ 0 h 8790"/>
                <a:gd name="connsiteX22" fmla="*/ 9686 w 10000"/>
                <a:gd name="connsiteY22" fmla="*/ 0 h 8790"/>
                <a:gd name="connsiteX23" fmla="*/ 262 w 10000"/>
                <a:gd name="connsiteY23" fmla="*/ 0 h 8790"/>
                <a:gd name="connsiteX24" fmla="*/ 0 w 10000"/>
                <a:gd name="connsiteY24" fmla="*/ 335 h 8790"/>
                <a:gd name="connsiteX25" fmla="*/ 0 w 10000"/>
                <a:gd name="connsiteY25" fmla="*/ 8459 h 8790"/>
                <a:gd name="connsiteX26" fmla="*/ 262 w 10000"/>
                <a:gd name="connsiteY26" fmla="*/ 8790 h 8790"/>
                <a:gd name="connsiteX27" fmla="*/ 9686 w 10000"/>
                <a:gd name="connsiteY27" fmla="*/ 8790 h 8790"/>
                <a:gd name="connsiteX28" fmla="*/ 10000 w 10000"/>
                <a:gd name="connsiteY28" fmla="*/ 8459 h 8790"/>
                <a:gd name="connsiteX29" fmla="*/ 10000 w 10000"/>
                <a:gd name="connsiteY29" fmla="*/ 335 h 8790"/>
                <a:gd name="connsiteX30" fmla="*/ 9686 w 10000"/>
                <a:gd name="connsiteY30" fmla="*/ 0 h 8790"/>
                <a:gd name="connsiteX31" fmla="*/ 1253 w 10000"/>
                <a:gd name="connsiteY31" fmla="*/ 1603 h 8790"/>
                <a:gd name="connsiteX32" fmla="*/ 1253 w 10000"/>
                <a:gd name="connsiteY32" fmla="*/ 1603 h 8790"/>
                <a:gd name="connsiteX33" fmla="*/ 4171 w 10000"/>
                <a:gd name="connsiteY33" fmla="*/ 1603 h 8790"/>
                <a:gd name="connsiteX34" fmla="*/ 4171 w 10000"/>
                <a:gd name="connsiteY34" fmla="*/ 5326 h 8790"/>
                <a:gd name="connsiteX35" fmla="*/ 3958 w 10000"/>
                <a:gd name="connsiteY35" fmla="*/ 5326 h 8790"/>
                <a:gd name="connsiteX36" fmla="*/ 3958 w 10000"/>
                <a:gd name="connsiteY36" fmla="*/ 5195 h 8790"/>
                <a:gd name="connsiteX37" fmla="*/ 3594 w 10000"/>
                <a:gd name="connsiteY37" fmla="*/ 4604 h 8790"/>
                <a:gd name="connsiteX38" fmla="*/ 3075 w 10000"/>
                <a:gd name="connsiteY38" fmla="*/ 4331 h 8790"/>
                <a:gd name="connsiteX39" fmla="*/ 2706 w 10000"/>
                <a:gd name="connsiteY39" fmla="*/ 5064 h 8790"/>
                <a:gd name="connsiteX40" fmla="*/ 2288 w 10000"/>
                <a:gd name="connsiteY40" fmla="*/ 4331 h 8790"/>
                <a:gd name="connsiteX41" fmla="*/ 1826 w 10000"/>
                <a:gd name="connsiteY41" fmla="*/ 4604 h 8790"/>
                <a:gd name="connsiteX42" fmla="*/ 1410 w 10000"/>
                <a:gd name="connsiteY42" fmla="*/ 5195 h 8790"/>
                <a:gd name="connsiteX43" fmla="*/ 1410 w 10000"/>
                <a:gd name="connsiteY43" fmla="*/ 5326 h 8790"/>
                <a:gd name="connsiteX44" fmla="*/ 1253 w 10000"/>
                <a:gd name="connsiteY44" fmla="*/ 5326 h 8790"/>
                <a:gd name="connsiteX45" fmla="*/ 1253 w 10000"/>
                <a:gd name="connsiteY45" fmla="*/ 1603 h 8790"/>
                <a:gd name="connsiteX46" fmla="*/ 8747 w 10000"/>
                <a:gd name="connsiteY46" fmla="*/ 6929 h 8790"/>
                <a:gd name="connsiteX47" fmla="*/ 8747 w 10000"/>
                <a:gd name="connsiteY47" fmla="*/ 6929 h 8790"/>
                <a:gd name="connsiteX48" fmla="*/ 1253 w 10000"/>
                <a:gd name="connsiteY48" fmla="*/ 6929 h 8790"/>
                <a:gd name="connsiteX49" fmla="*/ 1253 w 10000"/>
                <a:gd name="connsiteY49" fmla="*/ 6395 h 8790"/>
                <a:gd name="connsiteX50" fmla="*/ 8747 w 10000"/>
                <a:gd name="connsiteY50" fmla="*/ 6395 h 8790"/>
                <a:gd name="connsiteX51" fmla="*/ 8747 w 10000"/>
                <a:gd name="connsiteY51" fmla="*/ 6929 h 8790"/>
                <a:gd name="connsiteX52" fmla="*/ 8747 w 10000"/>
                <a:gd name="connsiteY52" fmla="*/ 5326 h 8790"/>
                <a:gd name="connsiteX53" fmla="*/ 8747 w 10000"/>
                <a:gd name="connsiteY53" fmla="*/ 5326 h 8790"/>
                <a:gd name="connsiteX54" fmla="*/ 5208 w 10000"/>
                <a:gd name="connsiteY54" fmla="*/ 5326 h 8790"/>
                <a:gd name="connsiteX55" fmla="*/ 5208 w 10000"/>
                <a:gd name="connsiteY55" fmla="*/ 4792 h 8790"/>
                <a:gd name="connsiteX56" fmla="*/ 8747 w 10000"/>
                <a:gd name="connsiteY56" fmla="*/ 4792 h 8790"/>
                <a:gd name="connsiteX57" fmla="*/ 8747 w 10000"/>
                <a:gd name="connsiteY57" fmla="*/ 5326 h 8790"/>
                <a:gd name="connsiteX58" fmla="*/ 8747 w 10000"/>
                <a:gd name="connsiteY58" fmla="*/ 3734 h 8790"/>
                <a:gd name="connsiteX59" fmla="*/ 8747 w 10000"/>
                <a:gd name="connsiteY59" fmla="*/ 3734 h 8790"/>
                <a:gd name="connsiteX60" fmla="*/ 5208 w 10000"/>
                <a:gd name="connsiteY60" fmla="*/ 3734 h 8790"/>
                <a:gd name="connsiteX61" fmla="*/ 5208 w 10000"/>
                <a:gd name="connsiteY61" fmla="*/ 3205 h 8790"/>
                <a:gd name="connsiteX62" fmla="*/ 8747 w 10000"/>
                <a:gd name="connsiteY62" fmla="*/ 3205 h 8790"/>
                <a:gd name="connsiteX63" fmla="*/ 8747 w 10000"/>
                <a:gd name="connsiteY63" fmla="*/ 3734 h 8790"/>
                <a:gd name="connsiteX64" fmla="*/ 8747 w 10000"/>
                <a:gd name="connsiteY64" fmla="*/ 2137 h 8790"/>
                <a:gd name="connsiteX65" fmla="*/ 8747 w 10000"/>
                <a:gd name="connsiteY65" fmla="*/ 2137 h 8790"/>
                <a:gd name="connsiteX66" fmla="*/ 5208 w 10000"/>
                <a:gd name="connsiteY66" fmla="*/ 2137 h 8790"/>
                <a:gd name="connsiteX67" fmla="*/ 5208 w 10000"/>
                <a:gd name="connsiteY67" fmla="*/ 1603 h 8790"/>
                <a:gd name="connsiteX68" fmla="*/ 8747 w 10000"/>
                <a:gd name="connsiteY68" fmla="*/ 1603 h 8790"/>
                <a:gd name="connsiteX69" fmla="*/ 8747 w 10000"/>
                <a:gd name="connsiteY69" fmla="*/ 2137 h 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8790">
                  <a:moveTo>
                    <a:pt x="2390" y="3929"/>
                  </a:moveTo>
                  <a:lnTo>
                    <a:pt x="2390" y="3929"/>
                  </a:lnTo>
                  <a:cubicBezTo>
                    <a:pt x="2346" y="3866"/>
                    <a:pt x="2346" y="3734"/>
                    <a:pt x="2288" y="3599"/>
                  </a:cubicBezTo>
                  <a:cubicBezTo>
                    <a:pt x="2244" y="3599"/>
                    <a:pt x="2186" y="3536"/>
                    <a:pt x="2133" y="3468"/>
                  </a:cubicBezTo>
                  <a:lnTo>
                    <a:pt x="2133" y="3264"/>
                  </a:lnTo>
                  <a:cubicBezTo>
                    <a:pt x="2133" y="3205"/>
                    <a:pt x="2186" y="3132"/>
                    <a:pt x="2244" y="3074"/>
                  </a:cubicBezTo>
                  <a:lnTo>
                    <a:pt x="2244" y="2933"/>
                  </a:lnTo>
                  <a:cubicBezTo>
                    <a:pt x="2244" y="2869"/>
                    <a:pt x="2244" y="2598"/>
                    <a:pt x="2449" y="2466"/>
                  </a:cubicBezTo>
                  <a:cubicBezTo>
                    <a:pt x="2449" y="2802"/>
                    <a:pt x="2706" y="3074"/>
                    <a:pt x="2968" y="3074"/>
                  </a:cubicBezTo>
                  <a:lnTo>
                    <a:pt x="3075" y="3074"/>
                  </a:lnTo>
                  <a:cubicBezTo>
                    <a:pt x="3123" y="3074"/>
                    <a:pt x="3177" y="3132"/>
                    <a:pt x="3177" y="3205"/>
                  </a:cubicBezTo>
                  <a:cubicBezTo>
                    <a:pt x="3177" y="3468"/>
                    <a:pt x="3123" y="3929"/>
                    <a:pt x="2919" y="4069"/>
                  </a:cubicBezTo>
                  <a:lnTo>
                    <a:pt x="3279" y="4069"/>
                  </a:lnTo>
                  <a:cubicBezTo>
                    <a:pt x="3439" y="3866"/>
                    <a:pt x="3491" y="3405"/>
                    <a:pt x="3491" y="3132"/>
                  </a:cubicBezTo>
                  <a:lnTo>
                    <a:pt x="3491" y="3132"/>
                  </a:lnTo>
                  <a:lnTo>
                    <a:pt x="3491" y="3132"/>
                  </a:lnTo>
                  <a:lnTo>
                    <a:pt x="3491" y="3074"/>
                  </a:lnTo>
                  <a:cubicBezTo>
                    <a:pt x="3491" y="2399"/>
                    <a:pt x="3226" y="2064"/>
                    <a:pt x="2808" y="2064"/>
                  </a:cubicBezTo>
                  <a:cubicBezTo>
                    <a:pt x="2773" y="2020"/>
                    <a:pt x="2741" y="1976"/>
                    <a:pt x="2706" y="1933"/>
                  </a:cubicBezTo>
                  <a:cubicBezTo>
                    <a:pt x="2346" y="1933"/>
                    <a:pt x="1930" y="2269"/>
                    <a:pt x="1930" y="3000"/>
                  </a:cubicBezTo>
                  <a:cubicBezTo>
                    <a:pt x="1930" y="3336"/>
                    <a:pt x="2031" y="3797"/>
                    <a:pt x="2390" y="3929"/>
                  </a:cubicBezTo>
                  <a:close/>
                  <a:moveTo>
                    <a:pt x="9686" y="0"/>
                  </a:moveTo>
                  <a:lnTo>
                    <a:pt x="9686" y="0"/>
                  </a:lnTo>
                  <a:lnTo>
                    <a:pt x="262" y="0"/>
                  </a:lnTo>
                  <a:cubicBezTo>
                    <a:pt x="102" y="0"/>
                    <a:pt x="0" y="131"/>
                    <a:pt x="0" y="335"/>
                  </a:cubicBezTo>
                  <a:lnTo>
                    <a:pt x="0" y="8459"/>
                  </a:lnTo>
                  <a:cubicBezTo>
                    <a:pt x="0" y="8658"/>
                    <a:pt x="102" y="8790"/>
                    <a:pt x="262" y="8790"/>
                  </a:cubicBezTo>
                  <a:lnTo>
                    <a:pt x="9686" y="8790"/>
                  </a:lnTo>
                  <a:cubicBezTo>
                    <a:pt x="9840" y="8790"/>
                    <a:pt x="10000" y="8658"/>
                    <a:pt x="10000" y="8459"/>
                  </a:cubicBezTo>
                  <a:lnTo>
                    <a:pt x="10000" y="335"/>
                  </a:lnTo>
                  <a:cubicBezTo>
                    <a:pt x="10000" y="131"/>
                    <a:pt x="9840" y="0"/>
                    <a:pt x="9686" y="0"/>
                  </a:cubicBezTo>
                  <a:close/>
                  <a:moveTo>
                    <a:pt x="1253" y="1603"/>
                  </a:moveTo>
                  <a:lnTo>
                    <a:pt x="1253" y="1603"/>
                  </a:lnTo>
                  <a:lnTo>
                    <a:pt x="4171" y="1603"/>
                  </a:lnTo>
                  <a:lnTo>
                    <a:pt x="4171" y="5326"/>
                  </a:lnTo>
                  <a:lnTo>
                    <a:pt x="3958" y="5326"/>
                  </a:lnTo>
                  <a:lnTo>
                    <a:pt x="3958" y="5195"/>
                  </a:lnTo>
                  <a:cubicBezTo>
                    <a:pt x="3900" y="4933"/>
                    <a:pt x="3753" y="4661"/>
                    <a:pt x="3594" y="4604"/>
                  </a:cubicBezTo>
                  <a:lnTo>
                    <a:pt x="3075" y="4331"/>
                  </a:lnTo>
                  <a:cubicBezTo>
                    <a:pt x="3075" y="4331"/>
                    <a:pt x="3022" y="4792"/>
                    <a:pt x="2706" y="5064"/>
                  </a:cubicBezTo>
                  <a:cubicBezTo>
                    <a:pt x="2346" y="4792"/>
                    <a:pt x="2288" y="4331"/>
                    <a:pt x="2288" y="4331"/>
                  </a:cubicBezTo>
                  <a:lnTo>
                    <a:pt x="1826" y="4604"/>
                  </a:lnTo>
                  <a:cubicBezTo>
                    <a:pt x="1613" y="4661"/>
                    <a:pt x="1457" y="4933"/>
                    <a:pt x="1410" y="5195"/>
                  </a:cubicBezTo>
                  <a:lnTo>
                    <a:pt x="1410" y="5326"/>
                  </a:lnTo>
                  <a:lnTo>
                    <a:pt x="1253" y="5326"/>
                  </a:lnTo>
                  <a:lnTo>
                    <a:pt x="1253" y="1603"/>
                  </a:lnTo>
                  <a:close/>
                  <a:moveTo>
                    <a:pt x="8747" y="6929"/>
                  </a:moveTo>
                  <a:lnTo>
                    <a:pt x="8747" y="6929"/>
                  </a:lnTo>
                  <a:lnTo>
                    <a:pt x="1253" y="6929"/>
                  </a:lnTo>
                  <a:lnTo>
                    <a:pt x="1253" y="6395"/>
                  </a:lnTo>
                  <a:lnTo>
                    <a:pt x="8747" y="6395"/>
                  </a:lnTo>
                  <a:lnTo>
                    <a:pt x="8747" y="6929"/>
                  </a:lnTo>
                  <a:close/>
                  <a:moveTo>
                    <a:pt x="8747" y="5326"/>
                  </a:moveTo>
                  <a:lnTo>
                    <a:pt x="8747" y="5326"/>
                  </a:lnTo>
                  <a:lnTo>
                    <a:pt x="5208" y="5326"/>
                  </a:lnTo>
                  <a:lnTo>
                    <a:pt x="5208" y="4792"/>
                  </a:lnTo>
                  <a:lnTo>
                    <a:pt x="8747" y="4792"/>
                  </a:lnTo>
                  <a:lnTo>
                    <a:pt x="8747" y="5326"/>
                  </a:lnTo>
                  <a:close/>
                  <a:moveTo>
                    <a:pt x="8747" y="3734"/>
                  </a:moveTo>
                  <a:lnTo>
                    <a:pt x="8747" y="3734"/>
                  </a:lnTo>
                  <a:lnTo>
                    <a:pt x="5208" y="3734"/>
                  </a:lnTo>
                  <a:lnTo>
                    <a:pt x="5208" y="3205"/>
                  </a:lnTo>
                  <a:lnTo>
                    <a:pt x="8747" y="3205"/>
                  </a:lnTo>
                  <a:lnTo>
                    <a:pt x="8747" y="3734"/>
                  </a:lnTo>
                  <a:close/>
                  <a:moveTo>
                    <a:pt x="8747" y="2137"/>
                  </a:moveTo>
                  <a:lnTo>
                    <a:pt x="8747" y="2137"/>
                  </a:lnTo>
                  <a:lnTo>
                    <a:pt x="5208" y="2137"/>
                  </a:lnTo>
                  <a:lnTo>
                    <a:pt x="5208" y="1603"/>
                  </a:lnTo>
                  <a:lnTo>
                    <a:pt x="8747" y="1603"/>
                  </a:lnTo>
                  <a:lnTo>
                    <a:pt x="8747" y="2137"/>
                  </a:lnTo>
                  <a:close/>
                </a:path>
              </a:pathLst>
            </a:custGeom>
            <a:solidFill>
              <a:schemeClr val="tx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33B874D3-288E-492C-B63C-978C426885D7}"/>
                </a:ext>
              </a:extLst>
            </p:cNvPr>
            <p:cNvCxnSpPr/>
            <p:nvPr/>
          </p:nvCxnSpPr>
          <p:spPr>
            <a:xfrm>
              <a:off x="6825977"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1CF12AF-8B34-44FD-B85C-D204BEC3C918}"/>
                </a:ext>
              </a:extLst>
            </p:cNvPr>
            <p:cNvSpPr/>
            <p:nvPr/>
          </p:nvSpPr>
          <p:spPr bwMode="gray">
            <a:xfrm>
              <a:off x="8975132" y="5048994"/>
              <a:ext cx="595972"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C2C2E"/>
                  </a:solidFill>
                  <a:effectLst/>
                  <a:uLnTx/>
                  <a:uFillTx/>
                  <a:latin typeface="Calibri"/>
                  <a:ea typeface="+mn-ea"/>
                  <a:cs typeface="+mn-cs"/>
                </a:rPr>
                <a:t>Data Services</a:t>
              </a:r>
            </a:p>
          </p:txBody>
        </p:sp>
        <p:cxnSp>
          <p:nvCxnSpPr>
            <p:cNvPr id="65" name="Straight Connector 64">
              <a:extLst>
                <a:ext uri="{FF2B5EF4-FFF2-40B4-BE49-F238E27FC236}">
                  <a16:creationId xmlns:a16="http://schemas.microsoft.com/office/drawing/2014/main" id="{6E0D0055-9E2E-4A0D-B294-39C4053FD31F}"/>
                </a:ext>
              </a:extLst>
            </p:cNvPr>
            <p:cNvCxnSpPr/>
            <p:nvPr/>
          </p:nvCxnSpPr>
          <p:spPr>
            <a:xfrm>
              <a:off x="5524652"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8655900" y="5058534"/>
              <a:ext cx="240839" cy="209291"/>
              <a:chOff x="5954917" y="4897762"/>
              <a:chExt cx="235499" cy="214228"/>
            </a:xfrm>
            <a:solidFill>
              <a:schemeClr val="tx1"/>
            </a:solidFill>
          </p:grpSpPr>
          <p:sp>
            <p:nvSpPr>
              <p:cNvPr id="68" name="Freeform 11">
                <a:extLst>
                  <a:ext uri="{FF2B5EF4-FFF2-40B4-BE49-F238E27FC236}">
                    <a16:creationId xmlns:a16="http://schemas.microsoft.com/office/drawing/2014/main" id="{29C848E7-9DBE-4634-AFBD-B53AC1361F73}"/>
                  </a:ext>
                </a:extLst>
              </p:cNvPr>
              <p:cNvSpPr>
                <a:spLocks noChangeAspect="1" noChangeArrowheads="1"/>
              </p:cNvSpPr>
              <p:nvPr/>
            </p:nvSpPr>
            <p:spPr bwMode="auto">
              <a:xfrm>
                <a:off x="6068640" y="4975816"/>
                <a:ext cx="121776" cy="136174"/>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grp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69" name="Group 68">
                <a:extLst>
                  <a:ext uri="{FF2B5EF4-FFF2-40B4-BE49-F238E27FC236}">
                    <a16:creationId xmlns:a16="http://schemas.microsoft.com/office/drawing/2014/main" id="{3E4C698C-E335-4EB7-ADAF-80A4F48485A0}"/>
                  </a:ext>
                </a:extLst>
              </p:cNvPr>
              <p:cNvGrpSpPr/>
              <p:nvPr/>
            </p:nvGrpSpPr>
            <p:grpSpPr>
              <a:xfrm>
                <a:off x="5954917" y="4897762"/>
                <a:ext cx="111172" cy="149478"/>
                <a:chOff x="2181125" y="4685588"/>
                <a:chExt cx="153111" cy="203145"/>
              </a:xfrm>
              <a:grpFill/>
            </p:grpSpPr>
            <p:sp>
              <p:nvSpPr>
                <p:cNvPr id="70" name="Freeform 1330">
                  <a:extLst>
                    <a:ext uri="{FF2B5EF4-FFF2-40B4-BE49-F238E27FC236}">
                      <a16:creationId xmlns:a16="http://schemas.microsoft.com/office/drawing/2014/main" id="{81ECABFF-CFB9-4242-8022-E5EB90CBBD06}"/>
                    </a:ext>
                  </a:extLst>
                </p:cNvPr>
                <p:cNvSpPr>
                  <a:spLocks/>
                </p:cNvSpPr>
                <p:nvPr/>
              </p:nvSpPr>
              <p:spPr bwMode="auto">
                <a:xfrm>
                  <a:off x="2263887" y="4685588"/>
                  <a:ext cx="70349" cy="67715"/>
                </a:xfrm>
                <a:custGeom>
                  <a:avLst/>
                  <a:gdLst/>
                  <a:ahLst/>
                  <a:cxnLst>
                    <a:cxn ang="0">
                      <a:pos x="26" y="52"/>
                    </a:cxn>
                    <a:cxn ang="0">
                      <a:pos x="0" y="26"/>
                    </a:cxn>
                    <a:cxn ang="0">
                      <a:pos x="25" y="0"/>
                    </a:cxn>
                    <a:cxn ang="0">
                      <a:pos x="52" y="26"/>
                    </a:cxn>
                    <a:cxn ang="0">
                      <a:pos x="26" y="52"/>
                    </a:cxn>
                  </a:cxnLst>
                  <a:rect l="0" t="0" r="r" b="b"/>
                  <a:pathLst>
                    <a:path w="52" h="52">
                      <a:moveTo>
                        <a:pt x="26" y="52"/>
                      </a:moveTo>
                      <a:cubicBezTo>
                        <a:pt x="12" y="52"/>
                        <a:pt x="0" y="40"/>
                        <a:pt x="0" y="26"/>
                      </a:cubicBezTo>
                      <a:cubicBezTo>
                        <a:pt x="0" y="11"/>
                        <a:pt x="11" y="1"/>
                        <a:pt x="25" y="0"/>
                      </a:cubicBezTo>
                      <a:cubicBezTo>
                        <a:pt x="40" y="0"/>
                        <a:pt x="51" y="11"/>
                        <a:pt x="52" y="26"/>
                      </a:cubicBezTo>
                      <a:cubicBezTo>
                        <a:pt x="52" y="39"/>
                        <a:pt x="39" y="52"/>
                        <a:pt x="26" y="52"/>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1331">
                  <a:extLst>
                    <a:ext uri="{FF2B5EF4-FFF2-40B4-BE49-F238E27FC236}">
                      <a16:creationId xmlns:a16="http://schemas.microsoft.com/office/drawing/2014/main" id="{82B46364-0F99-4C46-B592-5C2D02EBEB81}"/>
                    </a:ext>
                  </a:extLst>
                </p:cNvPr>
                <p:cNvSpPr>
                  <a:spLocks/>
                </p:cNvSpPr>
                <p:nvPr/>
              </p:nvSpPr>
              <p:spPr bwMode="auto">
                <a:xfrm>
                  <a:off x="2181125" y="4824780"/>
                  <a:ext cx="57934" cy="60192"/>
                </a:xfrm>
                <a:custGeom>
                  <a:avLst/>
                  <a:gdLst/>
                  <a:ahLst/>
                  <a:cxnLst>
                    <a:cxn ang="0">
                      <a:pos x="43" y="25"/>
                    </a:cxn>
                    <a:cxn ang="0">
                      <a:pos x="41" y="40"/>
                    </a:cxn>
                    <a:cxn ang="0">
                      <a:pos x="22" y="48"/>
                    </a:cxn>
                    <a:cxn ang="0">
                      <a:pos x="3" y="40"/>
                    </a:cxn>
                    <a:cxn ang="0">
                      <a:pos x="1" y="21"/>
                    </a:cxn>
                    <a:cxn ang="0">
                      <a:pos x="22" y="1"/>
                    </a:cxn>
                    <a:cxn ang="0">
                      <a:pos x="41" y="9"/>
                    </a:cxn>
                    <a:cxn ang="0">
                      <a:pos x="43" y="25"/>
                    </a:cxn>
                  </a:cxnLst>
                  <a:rect l="0" t="0" r="r" b="b"/>
                  <a:pathLst>
                    <a:path w="44" h="48">
                      <a:moveTo>
                        <a:pt x="43" y="25"/>
                      </a:moveTo>
                      <a:cubicBezTo>
                        <a:pt x="43" y="30"/>
                        <a:pt x="44" y="37"/>
                        <a:pt x="41" y="40"/>
                      </a:cubicBezTo>
                      <a:cubicBezTo>
                        <a:pt x="36" y="44"/>
                        <a:pt x="28" y="48"/>
                        <a:pt x="22" y="48"/>
                      </a:cubicBezTo>
                      <a:cubicBezTo>
                        <a:pt x="15" y="48"/>
                        <a:pt x="7" y="44"/>
                        <a:pt x="3" y="40"/>
                      </a:cubicBezTo>
                      <a:cubicBezTo>
                        <a:pt x="0" y="36"/>
                        <a:pt x="1" y="28"/>
                        <a:pt x="1" y="21"/>
                      </a:cubicBezTo>
                      <a:cubicBezTo>
                        <a:pt x="1" y="10"/>
                        <a:pt x="11" y="0"/>
                        <a:pt x="22" y="1"/>
                      </a:cubicBezTo>
                      <a:cubicBezTo>
                        <a:pt x="29" y="2"/>
                        <a:pt x="36" y="5"/>
                        <a:pt x="41" y="9"/>
                      </a:cubicBezTo>
                      <a:cubicBezTo>
                        <a:pt x="44" y="12"/>
                        <a:pt x="43" y="20"/>
                        <a:pt x="43" y="2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1332">
                  <a:extLst>
                    <a:ext uri="{FF2B5EF4-FFF2-40B4-BE49-F238E27FC236}">
                      <a16:creationId xmlns:a16="http://schemas.microsoft.com/office/drawing/2014/main" id="{EDC28641-1B5D-4ED8-88E6-036A4AF56544}"/>
                    </a:ext>
                  </a:extLst>
                </p:cNvPr>
                <p:cNvSpPr>
                  <a:spLocks/>
                </p:cNvSpPr>
                <p:nvPr/>
              </p:nvSpPr>
              <p:spPr bwMode="auto">
                <a:xfrm>
                  <a:off x="2255611" y="4787161"/>
                  <a:ext cx="45520" cy="37620"/>
                </a:xfrm>
                <a:custGeom>
                  <a:avLst/>
                  <a:gdLst/>
                  <a:ahLst/>
                  <a:cxnLst>
                    <a:cxn ang="0">
                      <a:pos x="0" y="31"/>
                    </a:cxn>
                    <a:cxn ang="0">
                      <a:pos x="0" y="0"/>
                    </a:cxn>
                    <a:cxn ang="0">
                      <a:pos x="31" y="0"/>
                    </a:cxn>
                    <a:cxn ang="0">
                      <a:pos x="31" y="31"/>
                    </a:cxn>
                    <a:cxn ang="0">
                      <a:pos x="0" y="31"/>
                    </a:cxn>
                  </a:cxnLst>
                  <a:rect l="0" t="0" r="r" b="b"/>
                  <a:pathLst>
                    <a:path w="31" h="31">
                      <a:moveTo>
                        <a:pt x="0" y="31"/>
                      </a:moveTo>
                      <a:cubicBezTo>
                        <a:pt x="0" y="21"/>
                        <a:pt x="0" y="11"/>
                        <a:pt x="0" y="0"/>
                      </a:cubicBezTo>
                      <a:cubicBezTo>
                        <a:pt x="10" y="0"/>
                        <a:pt x="20" y="0"/>
                        <a:pt x="31" y="0"/>
                      </a:cubicBezTo>
                      <a:cubicBezTo>
                        <a:pt x="31" y="10"/>
                        <a:pt x="31" y="20"/>
                        <a:pt x="31" y="31"/>
                      </a:cubicBezTo>
                      <a:cubicBezTo>
                        <a:pt x="21" y="31"/>
                        <a:pt x="11" y="31"/>
                        <a:pt x="0" y="3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1336">
                  <a:extLst>
                    <a:ext uri="{FF2B5EF4-FFF2-40B4-BE49-F238E27FC236}">
                      <a16:creationId xmlns:a16="http://schemas.microsoft.com/office/drawing/2014/main" id="{5224A069-CD3B-4F4F-96FA-1AE9DC7D93AD}"/>
                    </a:ext>
                  </a:extLst>
                </p:cNvPr>
                <p:cNvSpPr>
                  <a:spLocks/>
                </p:cNvSpPr>
                <p:nvPr/>
              </p:nvSpPr>
              <p:spPr bwMode="auto">
                <a:xfrm>
                  <a:off x="2203885" y="4710257"/>
                  <a:ext cx="45520" cy="41382"/>
                </a:xfrm>
                <a:custGeom>
                  <a:avLst/>
                  <a:gdLst/>
                  <a:ahLst/>
                  <a:cxnLst>
                    <a:cxn ang="0">
                      <a:pos x="34" y="33"/>
                    </a:cxn>
                    <a:cxn ang="0">
                      <a:pos x="0" y="33"/>
                    </a:cxn>
                    <a:cxn ang="0">
                      <a:pos x="17" y="0"/>
                    </a:cxn>
                    <a:cxn ang="0">
                      <a:pos x="34" y="33"/>
                    </a:cxn>
                  </a:cxnLst>
                  <a:rect l="0" t="0" r="r" b="b"/>
                  <a:pathLst>
                    <a:path w="34" h="33">
                      <a:moveTo>
                        <a:pt x="34" y="33"/>
                      </a:moveTo>
                      <a:cubicBezTo>
                        <a:pt x="22" y="33"/>
                        <a:pt x="12" y="33"/>
                        <a:pt x="0" y="33"/>
                      </a:cubicBezTo>
                      <a:cubicBezTo>
                        <a:pt x="6" y="22"/>
                        <a:pt x="11" y="12"/>
                        <a:pt x="17" y="0"/>
                      </a:cubicBezTo>
                      <a:cubicBezTo>
                        <a:pt x="23" y="11"/>
                        <a:pt x="28" y="22"/>
                        <a:pt x="34" y="3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1338">
                  <a:extLst>
                    <a:ext uri="{FF2B5EF4-FFF2-40B4-BE49-F238E27FC236}">
                      <a16:creationId xmlns:a16="http://schemas.microsoft.com/office/drawing/2014/main" id="{3E6E80D9-1F09-45EF-A7F1-7F1C5FF8B3F8}"/>
                    </a:ext>
                  </a:extLst>
                </p:cNvPr>
                <p:cNvSpPr>
                  <a:spLocks/>
                </p:cNvSpPr>
                <p:nvPr/>
              </p:nvSpPr>
              <p:spPr bwMode="auto">
                <a:xfrm>
                  <a:off x="2189401" y="4775874"/>
                  <a:ext cx="37244" cy="33857"/>
                </a:xfrm>
                <a:custGeom>
                  <a:avLst/>
                  <a:gdLst/>
                  <a:ahLst/>
                  <a:cxnLst>
                    <a:cxn ang="0">
                      <a:pos x="13" y="24"/>
                    </a:cxn>
                    <a:cxn ang="0">
                      <a:pos x="1" y="12"/>
                    </a:cxn>
                    <a:cxn ang="0">
                      <a:pos x="13" y="1"/>
                    </a:cxn>
                    <a:cxn ang="0">
                      <a:pos x="25" y="12"/>
                    </a:cxn>
                    <a:cxn ang="0">
                      <a:pos x="13" y="24"/>
                    </a:cxn>
                  </a:cxnLst>
                  <a:rect l="0" t="0" r="r" b="b"/>
                  <a:pathLst>
                    <a:path w="26" h="25">
                      <a:moveTo>
                        <a:pt x="13" y="24"/>
                      </a:moveTo>
                      <a:cubicBezTo>
                        <a:pt x="6" y="24"/>
                        <a:pt x="0" y="19"/>
                        <a:pt x="1" y="12"/>
                      </a:cubicBezTo>
                      <a:cubicBezTo>
                        <a:pt x="1" y="6"/>
                        <a:pt x="7" y="0"/>
                        <a:pt x="13" y="1"/>
                      </a:cubicBezTo>
                      <a:cubicBezTo>
                        <a:pt x="21" y="1"/>
                        <a:pt x="25" y="6"/>
                        <a:pt x="25" y="12"/>
                      </a:cubicBezTo>
                      <a:cubicBezTo>
                        <a:pt x="26" y="19"/>
                        <a:pt x="20" y="25"/>
                        <a:pt x="13" y="2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1340">
                  <a:extLst>
                    <a:ext uri="{FF2B5EF4-FFF2-40B4-BE49-F238E27FC236}">
                      <a16:creationId xmlns:a16="http://schemas.microsoft.com/office/drawing/2014/main" id="{E7E17237-5D89-4151-B25C-8783ACAFCAE6}"/>
                    </a:ext>
                  </a:extLst>
                </p:cNvPr>
                <p:cNvSpPr>
                  <a:spLocks/>
                </p:cNvSpPr>
                <p:nvPr/>
              </p:nvSpPr>
              <p:spPr bwMode="auto">
                <a:xfrm>
                  <a:off x="2251785" y="4858638"/>
                  <a:ext cx="33106" cy="30095"/>
                </a:xfrm>
                <a:custGeom>
                  <a:avLst/>
                  <a:gdLst/>
                  <a:ahLst/>
                  <a:cxnLst>
                    <a:cxn ang="0">
                      <a:pos x="24" y="11"/>
                    </a:cxn>
                    <a:cxn ang="0">
                      <a:pos x="12" y="25"/>
                    </a:cxn>
                    <a:cxn ang="0">
                      <a:pos x="0" y="12"/>
                    </a:cxn>
                    <a:cxn ang="0">
                      <a:pos x="13" y="0"/>
                    </a:cxn>
                    <a:cxn ang="0">
                      <a:pos x="24" y="11"/>
                    </a:cxn>
                  </a:cxnLst>
                  <a:rect l="0" t="0" r="r" b="b"/>
                  <a:pathLst>
                    <a:path w="24" h="25">
                      <a:moveTo>
                        <a:pt x="24" y="11"/>
                      </a:moveTo>
                      <a:cubicBezTo>
                        <a:pt x="24" y="19"/>
                        <a:pt x="18" y="25"/>
                        <a:pt x="12" y="25"/>
                      </a:cubicBezTo>
                      <a:cubicBezTo>
                        <a:pt x="6" y="25"/>
                        <a:pt x="0" y="18"/>
                        <a:pt x="0" y="12"/>
                      </a:cubicBezTo>
                      <a:cubicBezTo>
                        <a:pt x="0" y="5"/>
                        <a:pt x="6" y="0"/>
                        <a:pt x="13" y="0"/>
                      </a:cubicBezTo>
                      <a:cubicBezTo>
                        <a:pt x="20" y="1"/>
                        <a:pt x="24" y="5"/>
                        <a:pt x="24" y="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grpSp>
        <p:sp>
          <p:nvSpPr>
            <p:cNvPr id="76" name="Freeform 3">
              <a:extLst>
                <a:ext uri="{FF2B5EF4-FFF2-40B4-BE49-F238E27FC236}">
                  <a16:creationId xmlns:a16="http://schemas.microsoft.com/office/drawing/2014/main" id="{096F7ADF-386E-44D4-8CCE-98A30F62D116}"/>
                </a:ext>
              </a:extLst>
            </p:cNvPr>
            <p:cNvSpPr>
              <a:spLocks noChangeAspect="1" noChangeArrowheads="1"/>
            </p:cNvSpPr>
            <p:nvPr/>
          </p:nvSpPr>
          <p:spPr bwMode="auto">
            <a:xfrm>
              <a:off x="5701672" y="5046527"/>
              <a:ext cx="296539" cy="233305"/>
            </a:xfrm>
            <a:custGeom>
              <a:avLst/>
              <a:gdLst>
                <a:gd name="T0" fmla="*/ 2812 w 2848"/>
                <a:gd name="T1" fmla="*/ 2315 h 2316"/>
                <a:gd name="T2" fmla="*/ 35 w 2848"/>
                <a:gd name="T3" fmla="*/ 2177 h 2316"/>
                <a:gd name="T4" fmla="*/ 2789 w 2848"/>
                <a:gd name="T5" fmla="*/ 915 h 2316"/>
                <a:gd name="T6" fmla="*/ 2118 w 2848"/>
                <a:gd name="T7" fmla="*/ 371 h 2316"/>
                <a:gd name="T8" fmla="*/ 2465 w 2848"/>
                <a:gd name="T9" fmla="*/ 324 h 2316"/>
                <a:gd name="T10" fmla="*/ 2118 w 2848"/>
                <a:gd name="T11" fmla="*/ 185 h 2316"/>
                <a:gd name="T12" fmla="*/ 2095 w 2848"/>
                <a:gd name="T13" fmla="*/ 139 h 2316"/>
                <a:gd name="T14" fmla="*/ 2072 w 2848"/>
                <a:gd name="T15" fmla="*/ 776 h 2316"/>
                <a:gd name="T16" fmla="*/ 1447 w 2848"/>
                <a:gd name="T17" fmla="*/ 232 h 2316"/>
                <a:gd name="T18" fmla="*/ 1794 w 2848"/>
                <a:gd name="T19" fmla="*/ 185 h 2316"/>
                <a:gd name="T20" fmla="*/ 1447 w 2848"/>
                <a:gd name="T21" fmla="*/ 46 h 2316"/>
                <a:gd name="T22" fmla="*/ 1424 w 2848"/>
                <a:gd name="T23" fmla="*/ 0 h 2316"/>
                <a:gd name="T24" fmla="*/ 1401 w 2848"/>
                <a:gd name="T25" fmla="*/ 741 h 2316"/>
                <a:gd name="T26" fmla="*/ 775 w 2848"/>
                <a:gd name="T27" fmla="*/ 371 h 2316"/>
                <a:gd name="T28" fmla="*/ 1123 w 2848"/>
                <a:gd name="T29" fmla="*/ 324 h 2316"/>
                <a:gd name="T30" fmla="*/ 775 w 2848"/>
                <a:gd name="T31" fmla="*/ 185 h 2316"/>
                <a:gd name="T32" fmla="*/ 753 w 2848"/>
                <a:gd name="T33" fmla="*/ 139 h 2316"/>
                <a:gd name="T34" fmla="*/ 729 w 2848"/>
                <a:gd name="T35" fmla="*/ 787 h 2316"/>
                <a:gd name="T36" fmla="*/ 0 w 2848"/>
                <a:gd name="T37" fmla="*/ 938 h 2316"/>
                <a:gd name="T38" fmla="*/ 104 w 2848"/>
                <a:gd name="T39" fmla="*/ 1054 h 2316"/>
                <a:gd name="T40" fmla="*/ 173 w 2848"/>
                <a:gd name="T41" fmla="*/ 2130 h 2316"/>
                <a:gd name="T42" fmla="*/ 729 w 2848"/>
                <a:gd name="T43" fmla="*/ 1783 h 2316"/>
                <a:gd name="T44" fmla="*/ 1007 w 2848"/>
                <a:gd name="T45" fmla="*/ 2130 h 2316"/>
                <a:gd name="T46" fmla="*/ 1100 w 2848"/>
                <a:gd name="T47" fmla="*/ 1783 h 2316"/>
                <a:gd name="T48" fmla="*/ 1378 w 2848"/>
                <a:gd name="T49" fmla="*/ 2130 h 2316"/>
                <a:gd name="T50" fmla="*/ 1470 w 2848"/>
                <a:gd name="T51" fmla="*/ 1783 h 2316"/>
                <a:gd name="T52" fmla="*/ 1748 w 2848"/>
                <a:gd name="T53" fmla="*/ 2130 h 2316"/>
                <a:gd name="T54" fmla="*/ 1841 w 2848"/>
                <a:gd name="T55" fmla="*/ 1783 h 2316"/>
                <a:gd name="T56" fmla="*/ 2118 w 2848"/>
                <a:gd name="T57" fmla="*/ 2130 h 2316"/>
                <a:gd name="T58" fmla="*/ 2673 w 2848"/>
                <a:gd name="T59" fmla="*/ 1030 h 2316"/>
                <a:gd name="T60" fmla="*/ 2812 w 2848"/>
                <a:gd name="T61" fmla="*/ 1077 h 2316"/>
                <a:gd name="T62" fmla="*/ 2789 w 2848"/>
                <a:gd name="T63" fmla="*/ 915 h 2316"/>
                <a:gd name="T64" fmla="*/ 567 w 2848"/>
                <a:gd name="T65" fmla="*/ 1575 h 2316"/>
                <a:gd name="T66" fmla="*/ 2349 w 2848"/>
                <a:gd name="T67" fmla="*/ 1714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8" h="2316">
                  <a:moveTo>
                    <a:pt x="35" y="2315"/>
                  </a:moveTo>
                  <a:cubicBezTo>
                    <a:pt x="2812" y="2315"/>
                    <a:pt x="2812" y="2315"/>
                    <a:pt x="2812" y="2315"/>
                  </a:cubicBezTo>
                  <a:cubicBezTo>
                    <a:pt x="2812" y="2177"/>
                    <a:pt x="2812" y="2177"/>
                    <a:pt x="2812" y="2177"/>
                  </a:cubicBezTo>
                  <a:cubicBezTo>
                    <a:pt x="35" y="2177"/>
                    <a:pt x="35" y="2177"/>
                    <a:pt x="35" y="2177"/>
                  </a:cubicBezTo>
                  <a:lnTo>
                    <a:pt x="35" y="2315"/>
                  </a:lnTo>
                  <a:close/>
                  <a:moveTo>
                    <a:pt x="2789" y="915"/>
                  </a:moveTo>
                  <a:cubicBezTo>
                    <a:pt x="2766" y="915"/>
                    <a:pt x="2511" y="834"/>
                    <a:pt x="2118" y="787"/>
                  </a:cubicBezTo>
                  <a:cubicBezTo>
                    <a:pt x="2118" y="371"/>
                    <a:pt x="2118" y="371"/>
                    <a:pt x="2118" y="371"/>
                  </a:cubicBezTo>
                  <a:cubicBezTo>
                    <a:pt x="2153" y="371"/>
                    <a:pt x="2176" y="382"/>
                    <a:pt x="2200" y="382"/>
                  </a:cubicBezTo>
                  <a:cubicBezTo>
                    <a:pt x="2280" y="417"/>
                    <a:pt x="2314" y="452"/>
                    <a:pt x="2465" y="324"/>
                  </a:cubicBezTo>
                  <a:cubicBezTo>
                    <a:pt x="2384" y="324"/>
                    <a:pt x="2338" y="301"/>
                    <a:pt x="2303" y="278"/>
                  </a:cubicBezTo>
                  <a:cubicBezTo>
                    <a:pt x="2245" y="243"/>
                    <a:pt x="2211" y="197"/>
                    <a:pt x="2118" y="185"/>
                  </a:cubicBezTo>
                  <a:cubicBezTo>
                    <a:pt x="2118" y="162"/>
                    <a:pt x="2118" y="162"/>
                    <a:pt x="2118" y="162"/>
                  </a:cubicBezTo>
                  <a:cubicBezTo>
                    <a:pt x="2118" y="151"/>
                    <a:pt x="2107" y="139"/>
                    <a:pt x="2095" y="139"/>
                  </a:cubicBezTo>
                  <a:cubicBezTo>
                    <a:pt x="2084" y="139"/>
                    <a:pt x="2072" y="151"/>
                    <a:pt x="2072" y="162"/>
                  </a:cubicBezTo>
                  <a:cubicBezTo>
                    <a:pt x="2072" y="776"/>
                    <a:pt x="2072" y="776"/>
                    <a:pt x="2072" y="776"/>
                  </a:cubicBezTo>
                  <a:cubicBezTo>
                    <a:pt x="1887" y="764"/>
                    <a:pt x="1679" y="741"/>
                    <a:pt x="1447" y="741"/>
                  </a:cubicBezTo>
                  <a:cubicBezTo>
                    <a:pt x="1447" y="232"/>
                    <a:pt x="1447" y="232"/>
                    <a:pt x="1447" y="232"/>
                  </a:cubicBezTo>
                  <a:cubicBezTo>
                    <a:pt x="1482" y="232"/>
                    <a:pt x="1505" y="243"/>
                    <a:pt x="1528" y="243"/>
                  </a:cubicBezTo>
                  <a:cubicBezTo>
                    <a:pt x="1609" y="278"/>
                    <a:pt x="1644" y="313"/>
                    <a:pt x="1794" y="185"/>
                  </a:cubicBezTo>
                  <a:cubicBezTo>
                    <a:pt x="1713" y="185"/>
                    <a:pt x="1667" y="162"/>
                    <a:pt x="1632" y="139"/>
                  </a:cubicBezTo>
                  <a:cubicBezTo>
                    <a:pt x="1574" y="104"/>
                    <a:pt x="1540" y="58"/>
                    <a:pt x="1447" y="46"/>
                  </a:cubicBezTo>
                  <a:cubicBezTo>
                    <a:pt x="1447" y="23"/>
                    <a:pt x="1447" y="23"/>
                    <a:pt x="1447" y="23"/>
                  </a:cubicBezTo>
                  <a:cubicBezTo>
                    <a:pt x="1447" y="12"/>
                    <a:pt x="1435" y="0"/>
                    <a:pt x="1424" y="0"/>
                  </a:cubicBezTo>
                  <a:cubicBezTo>
                    <a:pt x="1412" y="0"/>
                    <a:pt x="1401" y="12"/>
                    <a:pt x="1401" y="23"/>
                  </a:cubicBezTo>
                  <a:cubicBezTo>
                    <a:pt x="1401" y="741"/>
                    <a:pt x="1401" y="741"/>
                    <a:pt x="1401" y="741"/>
                  </a:cubicBezTo>
                  <a:cubicBezTo>
                    <a:pt x="1169" y="741"/>
                    <a:pt x="961" y="764"/>
                    <a:pt x="775" y="776"/>
                  </a:cubicBezTo>
                  <a:cubicBezTo>
                    <a:pt x="775" y="371"/>
                    <a:pt x="775" y="371"/>
                    <a:pt x="775" y="371"/>
                  </a:cubicBezTo>
                  <a:cubicBezTo>
                    <a:pt x="810" y="371"/>
                    <a:pt x="833" y="382"/>
                    <a:pt x="857" y="382"/>
                  </a:cubicBezTo>
                  <a:cubicBezTo>
                    <a:pt x="938" y="417"/>
                    <a:pt x="972" y="452"/>
                    <a:pt x="1123" y="324"/>
                  </a:cubicBezTo>
                  <a:cubicBezTo>
                    <a:pt x="1042" y="324"/>
                    <a:pt x="996" y="301"/>
                    <a:pt x="961" y="278"/>
                  </a:cubicBezTo>
                  <a:cubicBezTo>
                    <a:pt x="903" y="243"/>
                    <a:pt x="868" y="197"/>
                    <a:pt x="775" y="185"/>
                  </a:cubicBezTo>
                  <a:cubicBezTo>
                    <a:pt x="775" y="162"/>
                    <a:pt x="775" y="162"/>
                    <a:pt x="775" y="162"/>
                  </a:cubicBezTo>
                  <a:cubicBezTo>
                    <a:pt x="775" y="151"/>
                    <a:pt x="764" y="139"/>
                    <a:pt x="753" y="139"/>
                  </a:cubicBezTo>
                  <a:cubicBezTo>
                    <a:pt x="741" y="139"/>
                    <a:pt x="729" y="151"/>
                    <a:pt x="729" y="162"/>
                  </a:cubicBezTo>
                  <a:cubicBezTo>
                    <a:pt x="729" y="787"/>
                    <a:pt x="729" y="787"/>
                    <a:pt x="729" y="787"/>
                  </a:cubicBezTo>
                  <a:cubicBezTo>
                    <a:pt x="336" y="834"/>
                    <a:pt x="81" y="915"/>
                    <a:pt x="58" y="915"/>
                  </a:cubicBezTo>
                  <a:cubicBezTo>
                    <a:pt x="0" y="938"/>
                    <a:pt x="0" y="938"/>
                    <a:pt x="0" y="938"/>
                  </a:cubicBezTo>
                  <a:cubicBezTo>
                    <a:pt x="35" y="1077"/>
                    <a:pt x="35" y="1077"/>
                    <a:pt x="35" y="1077"/>
                  </a:cubicBezTo>
                  <a:cubicBezTo>
                    <a:pt x="104" y="1054"/>
                    <a:pt x="104" y="1054"/>
                    <a:pt x="104" y="1054"/>
                  </a:cubicBezTo>
                  <a:cubicBezTo>
                    <a:pt x="104" y="1054"/>
                    <a:pt x="127" y="1042"/>
                    <a:pt x="173" y="1030"/>
                  </a:cubicBezTo>
                  <a:cubicBezTo>
                    <a:pt x="173" y="2130"/>
                    <a:pt x="173" y="2130"/>
                    <a:pt x="173" y="2130"/>
                  </a:cubicBezTo>
                  <a:cubicBezTo>
                    <a:pt x="729" y="2130"/>
                    <a:pt x="729" y="2130"/>
                    <a:pt x="729" y="2130"/>
                  </a:cubicBezTo>
                  <a:cubicBezTo>
                    <a:pt x="729" y="1783"/>
                    <a:pt x="729" y="1783"/>
                    <a:pt x="729" y="1783"/>
                  </a:cubicBezTo>
                  <a:cubicBezTo>
                    <a:pt x="1007" y="1783"/>
                    <a:pt x="1007" y="1783"/>
                    <a:pt x="1007" y="1783"/>
                  </a:cubicBezTo>
                  <a:cubicBezTo>
                    <a:pt x="1007" y="2130"/>
                    <a:pt x="1007" y="2130"/>
                    <a:pt x="1007" y="2130"/>
                  </a:cubicBezTo>
                  <a:cubicBezTo>
                    <a:pt x="1100" y="2130"/>
                    <a:pt x="1100" y="2130"/>
                    <a:pt x="1100" y="2130"/>
                  </a:cubicBezTo>
                  <a:cubicBezTo>
                    <a:pt x="1100" y="1783"/>
                    <a:pt x="1100" y="1783"/>
                    <a:pt x="1100" y="1783"/>
                  </a:cubicBezTo>
                  <a:cubicBezTo>
                    <a:pt x="1378" y="1783"/>
                    <a:pt x="1378" y="1783"/>
                    <a:pt x="1378" y="1783"/>
                  </a:cubicBezTo>
                  <a:cubicBezTo>
                    <a:pt x="1378" y="2130"/>
                    <a:pt x="1378" y="2130"/>
                    <a:pt x="1378" y="2130"/>
                  </a:cubicBezTo>
                  <a:cubicBezTo>
                    <a:pt x="1470" y="2130"/>
                    <a:pt x="1470" y="2130"/>
                    <a:pt x="1470" y="2130"/>
                  </a:cubicBezTo>
                  <a:cubicBezTo>
                    <a:pt x="1470" y="1783"/>
                    <a:pt x="1470" y="1783"/>
                    <a:pt x="1470" y="1783"/>
                  </a:cubicBezTo>
                  <a:cubicBezTo>
                    <a:pt x="1748" y="1783"/>
                    <a:pt x="1748" y="1783"/>
                    <a:pt x="1748" y="1783"/>
                  </a:cubicBezTo>
                  <a:cubicBezTo>
                    <a:pt x="1748" y="2130"/>
                    <a:pt x="1748" y="2130"/>
                    <a:pt x="1748" y="2130"/>
                  </a:cubicBezTo>
                  <a:cubicBezTo>
                    <a:pt x="1841" y="2130"/>
                    <a:pt x="1841" y="2130"/>
                    <a:pt x="1841" y="2130"/>
                  </a:cubicBezTo>
                  <a:cubicBezTo>
                    <a:pt x="1841" y="1783"/>
                    <a:pt x="1841" y="1783"/>
                    <a:pt x="1841" y="1783"/>
                  </a:cubicBezTo>
                  <a:cubicBezTo>
                    <a:pt x="2118" y="1783"/>
                    <a:pt x="2118" y="1783"/>
                    <a:pt x="2118" y="1783"/>
                  </a:cubicBezTo>
                  <a:cubicBezTo>
                    <a:pt x="2118" y="2130"/>
                    <a:pt x="2118" y="2130"/>
                    <a:pt x="2118" y="2130"/>
                  </a:cubicBezTo>
                  <a:cubicBezTo>
                    <a:pt x="2673" y="2130"/>
                    <a:pt x="2673" y="2130"/>
                    <a:pt x="2673" y="2130"/>
                  </a:cubicBezTo>
                  <a:cubicBezTo>
                    <a:pt x="2673" y="1030"/>
                    <a:pt x="2673" y="1030"/>
                    <a:pt x="2673" y="1030"/>
                  </a:cubicBezTo>
                  <a:cubicBezTo>
                    <a:pt x="2719" y="1042"/>
                    <a:pt x="2743" y="1054"/>
                    <a:pt x="2743" y="1054"/>
                  </a:cubicBezTo>
                  <a:cubicBezTo>
                    <a:pt x="2812" y="1077"/>
                    <a:pt x="2812" y="1077"/>
                    <a:pt x="2812" y="1077"/>
                  </a:cubicBezTo>
                  <a:cubicBezTo>
                    <a:pt x="2847" y="938"/>
                    <a:pt x="2847" y="938"/>
                    <a:pt x="2847" y="938"/>
                  </a:cubicBezTo>
                  <a:lnTo>
                    <a:pt x="2789" y="915"/>
                  </a:lnTo>
                  <a:close/>
                  <a:moveTo>
                    <a:pt x="498" y="1714"/>
                  </a:moveTo>
                  <a:cubicBezTo>
                    <a:pt x="567" y="1575"/>
                    <a:pt x="567" y="1575"/>
                    <a:pt x="567" y="1575"/>
                  </a:cubicBezTo>
                  <a:cubicBezTo>
                    <a:pt x="2280" y="1575"/>
                    <a:pt x="2280" y="1575"/>
                    <a:pt x="2280" y="1575"/>
                  </a:cubicBezTo>
                  <a:cubicBezTo>
                    <a:pt x="2349" y="1714"/>
                    <a:pt x="2349" y="1714"/>
                    <a:pt x="2349" y="1714"/>
                  </a:cubicBezTo>
                  <a:lnTo>
                    <a:pt x="498" y="1714"/>
                  </a:lnTo>
                  <a:close/>
                </a:path>
              </a:pathLst>
            </a:custGeom>
            <a:solidFill>
              <a:schemeClr val="tx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78" name="Straight Connector 77">
              <a:extLst>
                <a:ext uri="{FF2B5EF4-FFF2-40B4-BE49-F238E27FC236}">
                  <a16:creationId xmlns:a16="http://schemas.microsoft.com/office/drawing/2014/main" id="{5070E6FA-8648-4F9D-B36B-27F1B9C643A7}"/>
                </a:ext>
              </a:extLst>
            </p:cNvPr>
            <p:cNvCxnSpPr/>
            <p:nvPr/>
          </p:nvCxnSpPr>
          <p:spPr>
            <a:xfrm>
              <a:off x="4040669"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9" name="Freeform 12"/>
            <p:cNvSpPr>
              <a:spLocks noChangeAspect="1" noChangeArrowheads="1"/>
            </p:cNvSpPr>
            <p:nvPr/>
          </p:nvSpPr>
          <p:spPr bwMode="auto">
            <a:xfrm>
              <a:off x="2973556" y="5066844"/>
              <a:ext cx="268917" cy="192670"/>
            </a:xfrm>
            <a:custGeom>
              <a:avLst/>
              <a:gdLst>
                <a:gd name="T0" fmla="*/ 2072 w 2964"/>
                <a:gd name="T1" fmla="*/ 325 h 2224"/>
                <a:gd name="T2" fmla="*/ 2963 w 2964"/>
                <a:gd name="T3" fmla="*/ 82 h 2224"/>
                <a:gd name="T4" fmla="*/ 2511 w 2964"/>
                <a:gd name="T5" fmla="*/ 151 h 2224"/>
                <a:gd name="T6" fmla="*/ 2511 w 2964"/>
                <a:gd name="T7" fmla="*/ 58 h 2224"/>
                <a:gd name="T8" fmla="*/ 1482 w 2964"/>
                <a:gd name="T9" fmla="*/ 869 h 2224"/>
                <a:gd name="T10" fmla="*/ 1482 w 2964"/>
                <a:gd name="T11" fmla="*/ 463 h 2224"/>
                <a:gd name="T12" fmla="*/ 1482 w 2964"/>
                <a:gd name="T13" fmla="*/ 869 h 2224"/>
                <a:gd name="T14" fmla="*/ 1876 w 2964"/>
                <a:gd name="T15" fmla="*/ 568 h 2224"/>
                <a:gd name="T16" fmla="*/ 1088 w 2964"/>
                <a:gd name="T17" fmla="*/ 579 h 2224"/>
                <a:gd name="T18" fmla="*/ 1933 w 2964"/>
                <a:gd name="T19" fmla="*/ 1066 h 2224"/>
                <a:gd name="T20" fmla="*/ 1030 w 2964"/>
                <a:gd name="T21" fmla="*/ 845 h 2224"/>
                <a:gd name="T22" fmla="*/ 1297 w 2964"/>
                <a:gd name="T23" fmla="*/ 1447 h 2224"/>
                <a:gd name="T24" fmla="*/ 1644 w 2964"/>
                <a:gd name="T25" fmla="*/ 1668 h 2224"/>
                <a:gd name="T26" fmla="*/ 1933 w 2964"/>
                <a:gd name="T27" fmla="*/ 1378 h 2224"/>
                <a:gd name="T28" fmla="*/ 1030 w 2964"/>
                <a:gd name="T29" fmla="*/ 1123 h 2224"/>
                <a:gd name="T30" fmla="*/ 1528 w 2964"/>
                <a:gd name="T31" fmla="*/ 1575 h 2224"/>
                <a:gd name="T32" fmla="*/ 1528 w 2964"/>
                <a:gd name="T33" fmla="*/ 1621 h 2224"/>
                <a:gd name="T34" fmla="*/ 1436 w 2964"/>
                <a:gd name="T35" fmla="*/ 1575 h 2224"/>
                <a:gd name="T36" fmla="*/ 1343 w 2964"/>
                <a:gd name="T37" fmla="*/ 1575 h 2224"/>
                <a:gd name="T38" fmla="*/ 289 w 2964"/>
                <a:gd name="T39" fmla="*/ 1668 h 2224"/>
                <a:gd name="T40" fmla="*/ 637 w 2964"/>
                <a:gd name="T41" fmla="*/ 1447 h 2224"/>
                <a:gd name="T42" fmla="*/ 452 w 2964"/>
                <a:gd name="T43" fmla="*/ 1204 h 2224"/>
                <a:gd name="T44" fmla="*/ 266 w 2964"/>
                <a:gd name="T45" fmla="*/ 1447 h 2224"/>
                <a:gd name="T46" fmla="*/ 590 w 2964"/>
                <a:gd name="T47" fmla="*/ 1621 h 2224"/>
                <a:gd name="T48" fmla="*/ 313 w 2964"/>
                <a:gd name="T49" fmla="*/ 1575 h 2224"/>
                <a:gd name="T50" fmla="*/ 313 w 2964"/>
                <a:gd name="T51" fmla="*/ 1621 h 2224"/>
                <a:gd name="T52" fmla="*/ 2072 w 2964"/>
                <a:gd name="T53" fmla="*/ 660 h 2224"/>
                <a:gd name="T54" fmla="*/ 2326 w 2964"/>
                <a:gd name="T55" fmla="*/ 1181 h 2224"/>
                <a:gd name="T56" fmla="*/ 2696 w 2964"/>
                <a:gd name="T57" fmla="*/ 1181 h 2224"/>
                <a:gd name="T58" fmla="*/ 2963 w 2964"/>
                <a:gd name="T59" fmla="*/ 660 h 2224"/>
                <a:gd name="T60" fmla="*/ 2372 w 2964"/>
                <a:gd name="T61" fmla="*/ 1158 h 2224"/>
                <a:gd name="T62" fmla="*/ 2465 w 2964"/>
                <a:gd name="T63" fmla="*/ 1158 h 2224"/>
                <a:gd name="T64" fmla="*/ 2557 w 2964"/>
                <a:gd name="T65" fmla="*/ 1112 h 2224"/>
                <a:gd name="T66" fmla="*/ 2511 w 2964"/>
                <a:gd name="T67" fmla="*/ 1830 h 2224"/>
                <a:gd name="T68" fmla="*/ 2581 w 2964"/>
                <a:gd name="T69" fmla="*/ 1899 h 2224"/>
                <a:gd name="T70" fmla="*/ 1713 w 2964"/>
                <a:gd name="T71" fmla="*/ 1575 h 2224"/>
                <a:gd name="T72" fmla="*/ 1320 w 2964"/>
                <a:gd name="T73" fmla="*/ 1714 h 2224"/>
                <a:gd name="T74" fmla="*/ 683 w 2964"/>
                <a:gd name="T75" fmla="*/ 1575 h 2224"/>
                <a:gd name="T76" fmla="*/ 289 w 2964"/>
                <a:gd name="T77" fmla="*/ 1714 h 2224"/>
                <a:gd name="T78" fmla="*/ 70 w 2964"/>
                <a:gd name="T79" fmla="*/ 1575 h 2224"/>
                <a:gd name="T80" fmla="*/ 70 w 2964"/>
                <a:gd name="T81" fmla="*/ 2223 h 2224"/>
                <a:gd name="T82" fmla="*/ 2963 w 2964"/>
                <a:gd name="T83" fmla="*/ 1645 h 2224"/>
                <a:gd name="T84" fmla="*/ 336 w 2964"/>
                <a:gd name="T85" fmla="*/ 1899 h 2224"/>
                <a:gd name="T86" fmla="*/ 452 w 2964"/>
                <a:gd name="T87" fmla="*/ 2015 h 2224"/>
                <a:gd name="T88" fmla="*/ 1482 w 2964"/>
                <a:gd name="T89" fmla="*/ 1783 h 2224"/>
                <a:gd name="T90" fmla="*/ 2511 w 2964"/>
                <a:gd name="T91" fmla="*/ 2015 h 2224"/>
                <a:gd name="T92" fmla="*/ 2627 w 2964"/>
                <a:gd name="T93" fmla="*/ 1899 h 2224"/>
                <a:gd name="T94" fmla="*/ 891 w 2964"/>
                <a:gd name="T95" fmla="*/ 788 h 2224"/>
                <a:gd name="T96" fmla="*/ 0 w 2964"/>
                <a:gd name="T97" fmla="*/ 545 h 2224"/>
                <a:gd name="T98" fmla="*/ 58 w 2964"/>
                <a:gd name="T99" fmla="*/ 568 h 2224"/>
                <a:gd name="T100" fmla="*/ 833 w 2964"/>
                <a:gd name="T101" fmla="*/ 579 h 2224"/>
                <a:gd name="T102" fmla="*/ 58 w 2964"/>
                <a:gd name="T103" fmla="*/ 568 h 2224"/>
                <a:gd name="T104" fmla="*/ 891 w 2964"/>
                <a:gd name="T105" fmla="*/ 845 h 2224"/>
                <a:gd name="T106" fmla="*/ 0 w 2964"/>
                <a:gd name="T107" fmla="*/ 1066 h 2224"/>
                <a:gd name="T108" fmla="*/ 2072 w 2964"/>
                <a:gd name="T109" fmla="*/ 382 h 2224"/>
                <a:gd name="T110" fmla="*/ 2963 w 2964"/>
                <a:gd name="T11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4" h="2224">
                  <a:moveTo>
                    <a:pt x="2511" y="0"/>
                  </a:moveTo>
                  <a:cubicBezTo>
                    <a:pt x="2268" y="0"/>
                    <a:pt x="2072" y="35"/>
                    <a:pt x="2072" y="82"/>
                  </a:cubicBezTo>
                  <a:cubicBezTo>
                    <a:pt x="2072" y="325"/>
                    <a:pt x="2072" y="325"/>
                    <a:pt x="2072" y="325"/>
                  </a:cubicBezTo>
                  <a:cubicBezTo>
                    <a:pt x="2072" y="371"/>
                    <a:pt x="2268" y="406"/>
                    <a:pt x="2511" y="406"/>
                  </a:cubicBezTo>
                  <a:cubicBezTo>
                    <a:pt x="2766" y="406"/>
                    <a:pt x="2963" y="371"/>
                    <a:pt x="2963" y="325"/>
                  </a:cubicBezTo>
                  <a:cubicBezTo>
                    <a:pt x="2963" y="82"/>
                    <a:pt x="2963" y="82"/>
                    <a:pt x="2963" y="82"/>
                  </a:cubicBezTo>
                  <a:cubicBezTo>
                    <a:pt x="2963" y="35"/>
                    <a:pt x="2766" y="0"/>
                    <a:pt x="2511" y="0"/>
                  </a:cubicBezTo>
                  <a:close/>
                  <a:moveTo>
                    <a:pt x="2905" y="116"/>
                  </a:moveTo>
                  <a:cubicBezTo>
                    <a:pt x="2824" y="139"/>
                    <a:pt x="2685" y="151"/>
                    <a:pt x="2511" y="151"/>
                  </a:cubicBezTo>
                  <a:cubicBezTo>
                    <a:pt x="2349" y="151"/>
                    <a:pt x="2200" y="139"/>
                    <a:pt x="2130" y="116"/>
                  </a:cubicBezTo>
                  <a:cubicBezTo>
                    <a:pt x="2119" y="116"/>
                    <a:pt x="2119" y="105"/>
                    <a:pt x="2130" y="105"/>
                  </a:cubicBezTo>
                  <a:cubicBezTo>
                    <a:pt x="2200" y="82"/>
                    <a:pt x="2349" y="58"/>
                    <a:pt x="2511" y="58"/>
                  </a:cubicBezTo>
                  <a:cubicBezTo>
                    <a:pt x="2685" y="58"/>
                    <a:pt x="2824" y="82"/>
                    <a:pt x="2905" y="105"/>
                  </a:cubicBezTo>
                  <a:cubicBezTo>
                    <a:pt x="2916" y="105"/>
                    <a:pt x="2916" y="116"/>
                    <a:pt x="2905" y="116"/>
                  </a:cubicBezTo>
                  <a:close/>
                  <a:moveTo>
                    <a:pt x="1482" y="869"/>
                  </a:moveTo>
                  <a:cubicBezTo>
                    <a:pt x="1725" y="869"/>
                    <a:pt x="1933" y="834"/>
                    <a:pt x="1933" y="788"/>
                  </a:cubicBezTo>
                  <a:cubicBezTo>
                    <a:pt x="1933" y="545"/>
                    <a:pt x="1933" y="545"/>
                    <a:pt x="1933" y="545"/>
                  </a:cubicBezTo>
                  <a:cubicBezTo>
                    <a:pt x="1933" y="498"/>
                    <a:pt x="1725" y="463"/>
                    <a:pt x="1482" y="463"/>
                  </a:cubicBezTo>
                  <a:cubicBezTo>
                    <a:pt x="1239" y="463"/>
                    <a:pt x="1030" y="498"/>
                    <a:pt x="1030" y="545"/>
                  </a:cubicBezTo>
                  <a:cubicBezTo>
                    <a:pt x="1030" y="788"/>
                    <a:pt x="1030" y="788"/>
                    <a:pt x="1030" y="788"/>
                  </a:cubicBezTo>
                  <a:cubicBezTo>
                    <a:pt x="1030" y="834"/>
                    <a:pt x="1239" y="869"/>
                    <a:pt x="1482" y="869"/>
                  </a:cubicBezTo>
                  <a:close/>
                  <a:moveTo>
                    <a:pt x="1088" y="568"/>
                  </a:moveTo>
                  <a:cubicBezTo>
                    <a:pt x="1169" y="545"/>
                    <a:pt x="1320" y="521"/>
                    <a:pt x="1482" y="521"/>
                  </a:cubicBezTo>
                  <a:cubicBezTo>
                    <a:pt x="1644" y="521"/>
                    <a:pt x="1794" y="545"/>
                    <a:pt x="1876" y="568"/>
                  </a:cubicBezTo>
                  <a:lnTo>
                    <a:pt x="1876" y="579"/>
                  </a:lnTo>
                  <a:cubicBezTo>
                    <a:pt x="1794" y="602"/>
                    <a:pt x="1644" y="614"/>
                    <a:pt x="1482" y="614"/>
                  </a:cubicBezTo>
                  <a:cubicBezTo>
                    <a:pt x="1320" y="614"/>
                    <a:pt x="1169" y="602"/>
                    <a:pt x="1088" y="579"/>
                  </a:cubicBezTo>
                  <a:lnTo>
                    <a:pt x="1088" y="568"/>
                  </a:lnTo>
                  <a:close/>
                  <a:moveTo>
                    <a:pt x="1482" y="1147"/>
                  </a:moveTo>
                  <a:cubicBezTo>
                    <a:pt x="1725" y="1147"/>
                    <a:pt x="1933" y="1112"/>
                    <a:pt x="1933" y="1066"/>
                  </a:cubicBezTo>
                  <a:cubicBezTo>
                    <a:pt x="1933" y="845"/>
                    <a:pt x="1933" y="845"/>
                    <a:pt x="1933" y="845"/>
                  </a:cubicBezTo>
                  <a:cubicBezTo>
                    <a:pt x="1933" y="892"/>
                    <a:pt x="1725" y="927"/>
                    <a:pt x="1482" y="927"/>
                  </a:cubicBezTo>
                  <a:cubicBezTo>
                    <a:pt x="1239" y="927"/>
                    <a:pt x="1030" y="892"/>
                    <a:pt x="1030" y="845"/>
                  </a:cubicBezTo>
                  <a:cubicBezTo>
                    <a:pt x="1030" y="1066"/>
                    <a:pt x="1030" y="1066"/>
                    <a:pt x="1030" y="1066"/>
                  </a:cubicBezTo>
                  <a:cubicBezTo>
                    <a:pt x="1030" y="1112"/>
                    <a:pt x="1239" y="1147"/>
                    <a:pt x="1482" y="1147"/>
                  </a:cubicBezTo>
                  <a:close/>
                  <a:moveTo>
                    <a:pt x="1297" y="1447"/>
                  </a:moveTo>
                  <a:cubicBezTo>
                    <a:pt x="1297" y="1645"/>
                    <a:pt x="1297" y="1645"/>
                    <a:pt x="1297" y="1645"/>
                  </a:cubicBezTo>
                  <a:cubicBezTo>
                    <a:pt x="1297" y="1656"/>
                    <a:pt x="1308" y="1668"/>
                    <a:pt x="1320" y="1668"/>
                  </a:cubicBezTo>
                  <a:cubicBezTo>
                    <a:pt x="1644" y="1668"/>
                    <a:pt x="1644" y="1668"/>
                    <a:pt x="1644" y="1668"/>
                  </a:cubicBezTo>
                  <a:cubicBezTo>
                    <a:pt x="1656" y="1668"/>
                    <a:pt x="1667" y="1656"/>
                    <a:pt x="1667" y="1645"/>
                  </a:cubicBezTo>
                  <a:cubicBezTo>
                    <a:pt x="1667" y="1447"/>
                    <a:pt x="1667" y="1447"/>
                    <a:pt x="1667" y="1447"/>
                  </a:cubicBezTo>
                  <a:cubicBezTo>
                    <a:pt x="1817" y="1436"/>
                    <a:pt x="1933" y="1401"/>
                    <a:pt x="1933" y="1378"/>
                  </a:cubicBezTo>
                  <a:cubicBezTo>
                    <a:pt x="1933" y="1123"/>
                    <a:pt x="1933" y="1123"/>
                    <a:pt x="1933" y="1123"/>
                  </a:cubicBezTo>
                  <a:cubicBezTo>
                    <a:pt x="1933" y="1170"/>
                    <a:pt x="1725" y="1204"/>
                    <a:pt x="1482" y="1204"/>
                  </a:cubicBezTo>
                  <a:cubicBezTo>
                    <a:pt x="1239" y="1204"/>
                    <a:pt x="1030" y="1170"/>
                    <a:pt x="1030" y="1123"/>
                  </a:cubicBezTo>
                  <a:cubicBezTo>
                    <a:pt x="1030" y="1378"/>
                    <a:pt x="1030" y="1378"/>
                    <a:pt x="1030" y="1378"/>
                  </a:cubicBezTo>
                  <a:cubicBezTo>
                    <a:pt x="1030" y="1401"/>
                    <a:pt x="1146" y="1436"/>
                    <a:pt x="1297" y="1447"/>
                  </a:cubicBezTo>
                  <a:close/>
                  <a:moveTo>
                    <a:pt x="1528" y="1575"/>
                  </a:moveTo>
                  <a:cubicBezTo>
                    <a:pt x="1621" y="1575"/>
                    <a:pt x="1621" y="1575"/>
                    <a:pt x="1621" y="1575"/>
                  </a:cubicBezTo>
                  <a:cubicBezTo>
                    <a:pt x="1621" y="1621"/>
                    <a:pt x="1621" y="1621"/>
                    <a:pt x="1621" y="1621"/>
                  </a:cubicBezTo>
                  <a:cubicBezTo>
                    <a:pt x="1528" y="1621"/>
                    <a:pt x="1528" y="1621"/>
                    <a:pt x="1528" y="1621"/>
                  </a:cubicBezTo>
                  <a:lnTo>
                    <a:pt x="1528" y="1575"/>
                  </a:lnTo>
                  <a:close/>
                  <a:moveTo>
                    <a:pt x="1343" y="1575"/>
                  </a:moveTo>
                  <a:cubicBezTo>
                    <a:pt x="1436" y="1575"/>
                    <a:pt x="1436" y="1575"/>
                    <a:pt x="1436" y="1575"/>
                  </a:cubicBezTo>
                  <a:cubicBezTo>
                    <a:pt x="1436" y="1621"/>
                    <a:pt x="1436" y="1621"/>
                    <a:pt x="1436" y="1621"/>
                  </a:cubicBezTo>
                  <a:cubicBezTo>
                    <a:pt x="1343" y="1621"/>
                    <a:pt x="1343" y="1621"/>
                    <a:pt x="1343" y="1621"/>
                  </a:cubicBezTo>
                  <a:lnTo>
                    <a:pt x="1343" y="1575"/>
                  </a:lnTo>
                  <a:close/>
                  <a:moveTo>
                    <a:pt x="266" y="1447"/>
                  </a:moveTo>
                  <a:cubicBezTo>
                    <a:pt x="266" y="1645"/>
                    <a:pt x="266" y="1645"/>
                    <a:pt x="266" y="1645"/>
                  </a:cubicBezTo>
                  <a:cubicBezTo>
                    <a:pt x="266" y="1656"/>
                    <a:pt x="278" y="1668"/>
                    <a:pt x="289" y="1668"/>
                  </a:cubicBezTo>
                  <a:cubicBezTo>
                    <a:pt x="613" y="1668"/>
                    <a:pt x="613" y="1668"/>
                    <a:pt x="613" y="1668"/>
                  </a:cubicBezTo>
                  <a:cubicBezTo>
                    <a:pt x="625" y="1668"/>
                    <a:pt x="637" y="1656"/>
                    <a:pt x="637" y="1645"/>
                  </a:cubicBezTo>
                  <a:cubicBezTo>
                    <a:pt x="637" y="1447"/>
                    <a:pt x="637" y="1447"/>
                    <a:pt x="637" y="1447"/>
                  </a:cubicBezTo>
                  <a:cubicBezTo>
                    <a:pt x="787" y="1436"/>
                    <a:pt x="891" y="1401"/>
                    <a:pt x="891" y="1378"/>
                  </a:cubicBezTo>
                  <a:cubicBezTo>
                    <a:pt x="891" y="1123"/>
                    <a:pt x="891" y="1123"/>
                    <a:pt x="891" y="1123"/>
                  </a:cubicBezTo>
                  <a:cubicBezTo>
                    <a:pt x="891" y="1170"/>
                    <a:pt x="695" y="1204"/>
                    <a:pt x="452" y="1204"/>
                  </a:cubicBezTo>
                  <a:cubicBezTo>
                    <a:pt x="197" y="1204"/>
                    <a:pt x="0" y="1170"/>
                    <a:pt x="0" y="1123"/>
                  </a:cubicBezTo>
                  <a:cubicBezTo>
                    <a:pt x="0" y="1378"/>
                    <a:pt x="0" y="1378"/>
                    <a:pt x="0" y="1378"/>
                  </a:cubicBezTo>
                  <a:cubicBezTo>
                    <a:pt x="0" y="1401"/>
                    <a:pt x="104" y="1436"/>
                    <a:pt x="266" y="1447"/>
                  </a:cubicBezTo>
                  <a:close/>
                  <a:moveTo>
                    <a:pt x="498" y="1575"/>
                  </a:moveTo>
                  <a:cubicBezTo>
                    <a:pt x="590" y="1575"/>
                    <a:pt x="590" y="1575"/>
                    <a:pt x="590" y="1575"/>
                  </a:cubicBezTo>
                  <a:cubicBezTo>
                    <a:pt x="590" y="1621"/>
                    <a:pt x="590" y="1621"/>
                    <a:pt x="590" y="1621"/>
                  </a:cubicBezTo>
                  <a:cubicBezTo>
                    <a:pt x="498" y="1621"/>
                    <a:pt x="498" y="1621"/>
                    <a:pt x="498" y="1621"/>
                  </a:cubicBezTo>
                  <a:lnTo>
                    <a:pt x="498" y="1575"/>
                  </a:lnTo>
                  <a:close/>
                  <a:moveTo>
                    <a:pt x="313" y="1575"/>
                  </a:moveTo>
                  <a:cubicBezTo>
                    <a:pt x="405" y="1575"/>
                    <a:pt x="405" y="1575"/>
                    <a:pt x="405" y="1575"/>
                  </a:cubicBezTo>
                  <a:cubicBezTo>
                    <a:pt x="405" y="1621"/>
                    <a:pt x="405" y="1621"/>
                    <a:pt x="405" y="1621"/>
                  </a:cubicBezTo>
                  <a:cubicBezTo>
                    <a:pt x="313" y="1621"/>
                    <a:pt x="313" y="1621"/>
                    <a:pt x="313" y="1621"/>
                  </a:cubicBezTo>
                  <a:lnTo>
                    <a:pt x="313" y="1575"/>
                  </a:lnTo>
                  <a:close/>
                  <a:moveTo>
                    <a:pt x="2511" y="741"/>
                  </a:moveTo>
                  <a:cubicBezTo>
                    <a:pt x="2268" y="741"/>
                    <a:pt x="2072" y="707"/>
                    <a:pt x="2072" y="660"/>
                  </a:cubicBezTo>
                  <a:cubicBezTo>
                    <a:pt x="2072" y="915"/>
                    <a:pt x="2072" y="915"/>
                    <a:pt x="2072" y="915"/>
                  </a:cubicBezTo>
                  <a:cubicBezTo>
                    <a:pt x="2072" y="938"/>
                    <a:pt x="2176" y="973"/>
                    <a:pt x="2326" y="984"/>
                  </a:cubicBezTo>
                  <a:cubicBezTo>
                    <a:pt x="2326" y="1181"/>
                    <a:pt x="2326" y="1181"/>
                    <a:pt x="2326" y="1181"/>
                  </a:cubicBezTo>
                  <a:cubicBezTo>
                    <a:pt x="2326" y="1193"/>
                    <a:pt x="2338" y="1204"/>
                    <a:pt x="2349" y="1204"/>
                  </a:cubicBezTo>
                  <a:cubicBezTo>
                    <a:pt x="2673" y="1204"/>
                    <a:pt x="2673" y="1204"/>
                    <a:pt x="2673" y="1204"/>
                  </a:cubicBezTo>
                  <a:cubicBezTo>
                    <a:pt x="2685" y="1204"/>
                    <a:pt x="2696" y="1193"/>
                    <a:pt x="2696" y="1181"/>
                  </a:cubicBezTo>
                  <a:cubicBezTo>
                    <a:pt x="2696" y="984"/>
                    <a:pt x="2696" y="984"/>
                    <a:pt x="2696" y="984"/>
                  </a:cubicBezTo>
                  <a:cubicBezTo>
                    <a:pt x="2859" y="973"/>
                    <a:pt x="2963" y="938"/>
                    <a:pt x="2963" y="915"/>
                  </a:cubicBezTo>
                  <a:cubicBezTo>
                    <a:pt x="2963" y="660"/>
                    <a:pt x="2963" y="660"/>
                    <a:pt x="2963" y="660"/>
                  </a:cubicBezTo>
                  <a:cubicBezTo>
                    <a:pt x="2963" y="707"/>
                    <a:pt x="2766" y="741"/>
                    <a:pt x="2511" y="741"/>
                  </a:cubicBezTo>
                  <a:close/>
                  <a:moveTo>
                    <a:pt x="2465" y="1158"/>
                  </a:moveTo>
                  <a:cubicBezTo>
                    <a:pt x="2372" y="1158"/>
                    <a:pt x="2372" y="1158"/>
                    <a:pt x="2372" y="1158"/>
                  </a:cubicBezTo>
                  <a:cubicBezTo>
                    <a:pt x="2372" y="1112"/>
                    <a:pt x="2372" y="1112"/>
                    <a:pt x="2372" y="1112"/>
                  </a:cubicBezTo>
                  <a:cubicBezTo>
                    <a:pt x="2465" y="1112"/>
                    <a:pt x="2465" y="1112"/>
                    <a:pt x="2465" y="1112"/>
                  </a:cubicBezTo>
                  <a:lnTo>
                    <a:pt x="2465" y="1158"/>
                  </a:lnTo>
                  <a:close/>
                  <a:moveTo>
                    <a:pt x="2650" y="1158"/>
                  </a:moveTo>
                  <a:cubicBezTo>
                    <a:pt x="2557" y="1158"/>
                    <a:pt x="2557" y="1158"/>
                    <a:pt x="2557" y="1158"/>
                  </a:cubicBezTo>
                  <a:cubicBezTo>
                    <a:pt x="2557" y="1112"/>
                    <a:pt x="2557" y="1112"/>
                    <a:pt x="2557" y="1112"/>
                  </a:cubicBezTo>
                  <a:cubicBezTo>
                    <a:pt x="2650" y="1112"/>
                    <a:pt x="2650" y="1112"/>
                    <a:pt x="2650" y="1112"/>
                  </a:cubicBezTo>
                  <a:lnTo>
                    <a:pt x="2650" y="1158"/>
                  </a:lnTo>
                  <a:close/>
                  <a:moveTo>
                    <a:pt x="2511" y="1830"/>
                  </a:moveTo>
                  <a:cubicBezTo>
                    <a:pt x="2477" y="1830"/>
                    <a:pt x="2442" y="1864"/>
                    <a:pt x="2442" y="1899"/>
                  </a:cubicBezTo>
                  <a:cubicBezTo>
                    <a:pt x="2442" y="1934"/>
                    <a:pt x="2477" y="1969"/>
                    <a:pt x="2511" y="1969"/>
                  </a:cubicBezTo>
                  <a:cubicBezTo>
                    <a:pt x="2557" y="1969"/>
                    <a:pt x="2581" y="1934"/>
                    <a:pt x="2581" y="1899"/>
                  </a:cubicBezTo>
                  <a:cubicBezTo>
                    <a:pt x="2581" y="1864"/>
                    <a:pt x="2557" y="1830"/>
                    <a:pt x="2511" y="1830"/>
                  </a:cubicBezTo>
                  <a:close/>
                  <a:moveTo>
                    <a:pt x="2893" y="1575"/>
                  </a:moveTo>
                  <a:cubicBezTo>
                    <a:pt x="1713" y="1575"/>
                    <a:pt x="1713" y="1575"/>
                    <a:pt x="1713" y="1575"/>
                  </a:cubicBezTo>
                  <a:cubicBezTo>
                    <a:pt x="1713" y="1645"/>
                    <a:pt x="1713" y="1645"/>
                    <a:pt x="1713" y="1645"/>
                  </a:cubicBezTo>
                  <a:cubicBezTo>
                    <a:pt x="1713" y="1679"/>
                    <a:pt x="1679" y="1714"/>
                    <a:pt x="1644" y="1714"/>
                  </a:cubicBezTo>
                  <a:cubicBezTo>
                    <a:pt x="1320" y="1714"/>
                    <a:pt x="1320" y="1714"/>
                    <a:pt x="1320" y="1714"/>
                  </a:cubicBezTo>
                  <a:cubicBezTo>
                    <a:pt x="1285" y="1714"/>
                    <a:pt x="1250" y="1679"/>
                    <a:pt x="1250" y="1645"/>
                  </a:cubicBezTo>
                  <a:cubicBezTo>
                    <a:pt x="1250" y="1575"/>
                    <a:pt x="1250" y="1575"/>
                    <a:pt x="1250" y="1575"/>
                  </a:cubicBezTo>
                  <a:cubicBezTo>
                    <a:pt x="683" y="1575"/>
                    <a:pt x="683" y="1575"/>
                    <a:pt x="683" y="1575"/>
                  </a:cubicBezTo>
                  <a:cubicBezTo>
                    <a:pt x="683" y="1645"/>
                    <a:pt x="683" y="1645"/>
                    <a:pt x="683" y="1645"/>
                  </a:cubicBezTo>
                  <a:cubicBezTo>
                    <a:pt x="683" y="1679"/>
                    <a:pt x="648" y="1714"/>
                    <a:pt x="613" y="1714"/>
                  </a:cubicBezTo>
                  <a:cubicBezTo>
                    <a:pt x="289" y="1714"/>
                    <a:pt x="289" y="1714"/>
                    <a:pt x="289" y="1714"/>
                  </a:cubicBezTo>
                  <a:cubicBezTo>
                    <a:pt x="243" y="1714"/>
                    <a:pt x="220" y="1679"/>
                    <a:pt x="220" y="1645"/>
                  </a:cubicBezTo>
                  <a:cubicBezTo>
                    <a:pt x="220" y="1575"/>
                    <a:pt x="220" y="1575"/>
                    <a:pt x="220" y="1575"/>
                  </a:cubicBezTo>
                  <a:cubicBezTo>
                    <a:pt x="70" y="1575"/>
                    <a:pt x="70" y="1575"/>
                    <a:pt x="70" y="1575"/>
                  </a:cubicBezTo>
                  <a:cubicBezTo>
                    <a:pt x="35" y="1575"/>
                    <a:pt x="0" y="1610"/>
                    <a:pt x="0" y="1645"/>
                  </a:cubicBezTo>
                  <a:cubicBezTo>
                    <a:pt x="0" y="2154"/>
                    <a:pt x="0" y="2154"/>
                    <a:pt x="0" y="2154"/>
                  </a:cubicBezTo>
                  <a:cubicBezTo>
                    <a:pt x="0" y="2188"/>
                    <a:pt x="35" y="2223"/>
                    <a:pt x="70" y="2223"/>
                  </a:cubicBezTo>
                  <a:cubicBezTo>
                    <a:pt x="2893" y="2223"/>
                    <a:pt x="2893" y="2223"/>
                    <a:pt x="2893" y="2223"/>
                  </a:cubicBezTo>
                  <a:cubicBezTo>
                    <a:pt x="2928" y="2223"/>
                    <a:pt x="2963" y="2188"/>
                    <a:pt x="2963" y="2154"/>
                  </a:cubicBezTo>
                  <a:cubicBezTo>
                    <a:pt x="2963" y="1645"/>
                    <a:pt x="2963" y="1645"/>
                    <a:pt x="2963" y="1645"/>
                  </a:cubicBezTo>
                  <a:cubicBezTo>
                    <a:pt x="2963" y="1610"/>
                    <a:pt x="2928" y="1575"/>
                    <a:pt x="2893" y="1575"/>
                  </a:cubicBezTo>
                  <a:close/>
                  <a:moveTo>
                    <a:pt x="452" y="2015"/>
                  </a:moveTo>
                  <a:cubicBezTo>
                    <a:pt x="382" y="2015"/>
                    <a:pt x="336" y="1969"/>
                    <a:pt x="336" y="1899"/>
                  </a:cubicBezTo>
                  <a:cubicBezTo>
                    <a:pt x="336" y="1830"/>
                    <a:pt x="382" y="1783"/>
                    <a:pt x="452" y="1783"/>
                  </a:cubicBezTo>
                  <a:cubicBezTo>
                    <a:pt x="509" y="1783"/>
                    <a:pt x="567" y="1830"/>
                    <a:pt x="567" y="1899"/>
                  </a:cubicBezTo>
                  <a:cubicBezTo>
                    <a:pt x="567" y="1969"/>
                    <a:pt x="509" y="2015"/>
                    <a:pt x="452" y="2015"/>
                  </a:cubicBezTo>
                  <a:close/>
                  <a:moveTo>
                    <a:pt x="1482" y="2015"/>
                  </a:moveTo>
                  <a:cubicBezTo>
                    <a:pt x="1413" y="2015"/>
                    <a:pt x="1366" y="1969"/>
                    <a:pt x="1366" y="1899"/>
                  </a:cubicBezTo>
                  <a:cubicBezTo>
                    <a:pt x="1366" y="1830"/>
                    <a:pt x="1413" y="1783"/>
                    <a:pt x="1482" y="1783"/>
                  </a:cubicBezTo>
                  <a:cubicBezTo>
                    <a:pt x="1551" y="1783"/>
                    <a:pt x="1598" y="1830"/>
                    <a:pt x="1598" y="1899"/>
                  </a:cubicBezTo>
                  <a:cubicBezTo>
                    <a:pt x="1598" y="1969"/>
                    <a:pt x="1551" y="2015"/>
                    <a:pt x="1482" y="2015"/>
                  </a:cubicBezTo>
                  <a:close/>
                  <a:moveTo>
                    <a:pt x="2511" y="2015"/>
                  </a:moveTo>
                  <a:cubicBezTo>
                    <a:pt x="2453" y="2015"/>
                    <a:pt x="2396" y="1969"/>
                    <a:pt x="2396" y="1899"/>
                  </a:cubicBezTo>
                  <a:cubicBezTo>
                    <a:pt x="2396" y="1830"/>
                    <a:pt x="2453" y="1783"/>
                    <a:pt x="2511" y="1783"/>
                  </a:cubicBezTo>
                  <a:cubicBezTo>
                    <a:pt x="2581" y="1783"/>
                    <a:pt x="2627" y="1830"/>
                    <a:pt x="2627" y="1899"/>
                  </a:cubicBezTo>
                  <a:cubicBezTo>
                    <a:pt x="2627" y="1969"/>
                    <a:pt x="2581" y="2015"/>
                    <a:pt x="2511" y="2015"/>
                  </a:cubicBezTo>
                  <a:close/>
                  <a:moveTo>
                    <a:pt x="452" y="869"/>
                  </a:moveTo>
                  <a:cubicBezTo>
                    <a:pt x="695" y="869"/>
                    <a:pt x="891" y="834"/>
                    <a:pt x="891" y="788"/>
                  </a:cubicBezTo>
                  <a:cubicBezTo>
                    <a:pt x="891" y="545"/>
                    <a:pt x="891" y="545"/>
                    <a:pt x="891" y="545"/>
                  </a:cubicBezTo>
                  <a:cubicBezTo>
                    <a:pt x="891" y="498"/>
                    <a:pt x="695" y="463"/>
                    <a:pt x="452" y="463"/>
                  </a:cubicBezTo>
                  <a:cubicBezTo>
                    <a:pt x="197" y="463"/>
                    <a:pt x="0" y="498"/>
                    <a:pt x="0" y="545"/>
                  </a:cubicBezTo>
                  <a:cubicBezTo>
                    <a:pt x="0" y="788"/>
                    <a:pt x="0" y="788"/>
                    <a:pt x="0" y="788"/>
                  </a:cubicBezTo>
                  <a:cubicBezTo>
                    <a:pt x="0" y="834"/>
                    <a:pt x="197" y="869"/>
                    <a:pt x="452" y="869"/>
                  </a:cubicBezTo>
                  <a:close/>
                  <a:moveTo>
                    <a:pt x="58" y="568"/>
                  </a:moveTo>
                  <a:cubicBezTo>
                    <a:pt x="139" y="545"/>
                    <a:pt x="278" y="521"/>
                    <a:pt x="452" y="521"/>
                  </a:cubicBezTo>
                  <a:cubicBezTo>
                    <a:pt x="613" y="521"/>
                    <a:pt x="764" y="545"/>
                    <a:pt x="833" y="568"/>
                  </a:cubicBezTo>
                  <a:cubicBezTo>
                    <a:pt x="845" y="568"/>
                    <a:pt x="845" y="579"/>
                    <a:pt x="833" y="579"/>
                  </a:cubicBezTo>
                  <a:cubicBezTo>
                    <a:pt x="764" y="602"/>
                    <a:pt x="613" y="614"/>
                    <a:pt x="452" y="614"/>
                  </a:cubicBezTo>
                  <a:cubicBezTo>
                    <a:pt x="278" y="614"/>
                    <a:pt x="139" y="602"/>
                    <a:pt x="58" y="579"/>
                  </a:cubicBezTo>
                  <a:cubicBezTo>
                    <a:pt x="46" y="579"/>
                    <a:pt x="46" y="568"/>
                    <a:pt x="58" y="568"/>
                  </a:cubicBezTo>
                  <a:close/>
                  <a:moveTo>
                    <a:pt x="452" y="1147"/>
                  </a:moveTo>
                  <a:cubicBezTo>
                    <a:pt x="695" y="1147"/>
                    <a:pt x="891" y="1112"/>
                    <a:pt x="891" y="1066"/>
                  </a:cubicBezTo>
                  <a:cubicBezTo>
                    <a:pt x="891" y="845"/>
                    <a:pt x="891" y="845"/>
                    <a:pt x="891" y="845"/>
                  </a:cubicBezTo>
                  <a:cubicBezTo>
                    <a:pt x="891" y="892"/>
                    <a:pt x="695" y="927"/>
                    <a:pt x="452" y="927"/>
                  </a:cubicBezTo>
                  <a:cubicBezTo>
                    <a:pt x="197" y="927"/>
                    <a:pt x="0" y="892"/>
                    <a:pt x="0" y="845"/>
                  </a:cubicBezTo>
                  <a:cubicBezTo>
                    <a:pt x="0" y="1066"/>
                    <a:pt x="0" y="1066"/>
                    <a:pt x="0" y="1066"/>
                  </a:cubicBezTo>
                  <a:cubicBezTo>
                    <a:pt x="0" y="1112"/>
                    <a:pt x="197" y="1147"/>
                    <a:pt x="452" y="1147"/>
                  </a:cubicBezTo>
                  <a:close/>
                  <a:moveTo>
                    <a:pt x="2511" y="463"/>
                  </a:moveTo>
                  <a:cubicBezTo>
                    <a:pt x="2268" y="463"/>
                    <a:pt x="2072" y="429"/>
                    <a:pt x="2072" y="382"/>
                  </a:cubicBezTo>
                  <a:cubicBezTo>
                    <a:pt x="2072" y="602"/>
                    <a:pt x="2072" y="602"/>
                    <a:pt x="2072" y="602"/>
                  </a:cubicBezTo>
                  <a:cubicBezTo>
                    <a:pt x="2072" y="649"/>
                    <a:pt x="2268" y="684"/>
                    <a:pt x="2511" y="684"/>
                  </a:cubicBezTo>
                  <a:cubicBezTo>
                    <a:pt x="2766" y="684"/>
                    <a:pt x="2963" y="649"/>
                    <a:pt x="2963" y="602"/>
                  </a:cubicBezTo>
                  <a:cubicBezTo>
                    <a:pt x="2963" y="382"/>
                    <a:pt x="2963" y="382"/>
                    <a:pt x="2963" y="382"/>
                  </a:cubicBezTo>
                  <a:cubicBezTo>
                    <a:pt x="2963" y="429"/>
                    <a:pt x="2766" y="463"/>
                    <a:pt x="2511" y="463"/>
                  </a:cubicBezTo>
                  <a:close/>
                </a:path>
              </a:pathLst>
            </a:custGeom>
            <a:solidFill>
              <a:schemeClr val="tx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80" name="Rounded Rectangle 168">
              <a:extLst>
                <a:ext uri="{FF2B5EF4-FFF2-40B4-BE49-F238E27FC236}">
                  <a16:creationId xmlns:a16="http://schemas.microsoft.com/office/drawing/2014/main" id="{002CDA1F-F401-48F6-843D-7D2A3A951705}"/>
                </a:ext>
              </a:extLst>
            </p:cNvPr>
            <p:cNvSpPr/>
            <p:nvPr/>
          </p:nvSpPr>
          <p:spPr bwMode="gray">
            <a:xfrm>
              <a:off x="2832089" y="2925987"/>
              <a:ext cx="6882418" cy="1389771"/>
            </a:xfrm>
            <a:prstGeom prst="roundRect">
              <a:avLst>
                <a:gd name="adj" fmla="val 0"/>
              </a:avLst>
            </a:prstGeom>
            <a:solidFill>
              <a:schemeClr val="accent3">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0" rIns="0" bIns="0" numCol="1" spcCol="0" rtlCol="0" fromWordArt="0" anchor="t"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8D14">
                      <a:lumMod val="50000"/>
                    </a:srgbClr>
                  </a:solidFill>
                  <a:effectLst/>
                  <a:uLnTx/>
                  <a:uFillTx/>
                  <a:latin typeface="Calibri"/>
                  <a:ea typeface="+mn-ea"/>
                  <a:cs typeface="+mn-cs"/>
                </a:rPr>
                <a:t>Governance</a:t>
              </a:r>
              <a:r>
                <a:rPr kumimoji="0" lang="en-US" sz="1200" b="1" i="0" u="none" strike="noStrike" kern="1200" cap="none" spc="0" normalizeH="0" baseline="0" noProof="0" dirty="0">
                  <a:ln>
                    <a:noFill/>
                  </a:ln>
                  <a:solidFill>
                    <a:srgbClr val="FF8D14">
                      <a:lumMod val="50000"/>
                    </a:srgbClr>
                  </a:solidFill>
                  <a:effectLst/>
                  <a:uLnTx/>
                  <a:uFillTx/>
                  <a:latin typeface="Calibri"/>
                  <a:ea typeface="+mn-ea"/>
                  <a:cs typeface="+mn-cs"/>
                </a:rPr>
                <a:t>*</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603CC775-FDBB-4A15-9976-152202E75919}"/>
                </a:ext>
              </a:extLst>
            </p:cNvPr>
            <p:cNvSpPr/>
            <p:nvPr/>
          </p:nvSpPr>
          <p:spPr bwMode="gray">
            <a:xfrm>
              <a:off x="7942908" y="3883627"/>
              <a:ext cx="977078" cy="237976"/>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lumMod val="50000"/>
                    </a:schemeClr>
                  </a:solidFill>
                  <a:effectLst/>
                  <a:uLnTx/>
                  <a:uFillTx/>
                  <a:latin typeface="Calibri"/>
                  <a:ea typeface="+mn-ea"/>
                  <a:cs typeface="+mn-cs"/>
                </a:rPr>
                <a:t>Consensus</a:t>
              </a:r>
            </a:p>
          </p:txBody>
        </p:sp>
        <p:sp>
          <p:nvSpPr>
            <p:cNvPr id="82" name="Rectangle 81">
              <a:extLst>
                <a:ext uri="{FF2B5EF4-FFF2-40B4-BE49-F238E27FC236}">
                  <a16:creationId xmlns:a16="http://schemas.microsoft.com/office/drawing/2014/main" id="{CCAA19A6-9247-42AE-88E8-3E6253A07E69}"/>
                </a:ext>
              </a:extLst>
            </p:cNvPr>
            <p:cNvSpPr/>
            <p:nvPr/>
          </p:nvSpPr>
          <p:spPr bwMode="gray">
            <a:xfrm>
              <a:off x="3692967" y="3357730"/>
              <a:ext cx="1351731" cy="25055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lumMod val="50000"/>
                    </a:schemeClr>
                  </a:solidFill>
                  <a:effectLst/>
                  <a:uLnTx/>
                  <a:uFillTx/>
                  <a:latin typeface="Calibri"/>
                  <a:ea typeface="+mn-ea"/>
                  <a:cs typeface="+mn-cs"/>
                </a:rPr>
                <a:t>Smart Contracts</a:t>
              </a:r>
            </a:p>
          </p:txBody>
        </p:sp>
        <p:sp>
          <p:nvSpPr>
            <p:cNvPr id="83" name="Rectangle 82">
              <a:extLst>
                <a:ext uri="{FF2B5EF4-FFF2-40B4-BE49-F238E27FC236}">
                  <a16:creationId xmlns:a16="http://schemas.microsoft.com/office/drawing/2014/main" id="{91B5BE57-0902-4FDB-A23D-5FF5E13825AE}"/>
                </a:ext>
              </a:extLst>
            </p:cNvPr>
            <p:cNvSpPr/>
            <p:nvPr/>
          </p:nvSpPr>
          <p:spPr bwMode="gray">
            <a:xfrm>
              <a:off x="7942908" y="3346195"/>
              <a:ext cx="1255335" cy="258306"/>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lumMod val="50000"/>
                    </a:schemeClr>
                  </a:solidFill>
                  <a:effectLst/>
                  <a:uLnTx/>
                  <a:uFillTx/>
                  <a:latin typeface="Calibri"/>
                  <a:ea typeface="+mn-ea"/>
                  <a:cs typeface="+mn-cs"/>
                </a:rPr>
                <a:t>Confidentiality </a:t>
              </a:r>
              <a:endParaRPr kumimoji="0" lang="en-US" sz="1400" b="0" i="0" u="none" strike="noStrike" kern="1200" cap="none" spc="0" normalizeH="0" baseline="0" noProof="0" dirty="0">
                <a:ln>
                  <a:noFill/>
                </a:ln>
                <a:solidFill>
                  <a:schemeClr val="accent3">
                    <a:lumMod val="50000"/>
                  </a:schemeClr>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A2F2CF13-F6A0-4BC6-9EAB-556DE62235D3}"/>
                </a:ext>
              </a:extLst>
            </p:cNvPr>
            <p:cNvSpPr/>
            <p:nvPr/>
          </p:nvSpPr>
          <p:spPr bwMode="gray">
            <a:xfrm>
              <a:off x="2832087" y="2920589"/>
              <a:ext cx="6882419" cy="293504"/>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REST API       SDKs for Go, Java, and Node.js       OIC Adapters</a:t>
              </a:r>
            </a:p>
          </p:txBody>
        </p:sp>
        <p:sp>
          <p:nvSpPr>
            <p:cNvPr id="86" name="Freeform 2"/>
            <p:cNvSpPr>
              <a:spLocks noChangeAspect="1" noChangeArrowheads="1"/>
            </p:cNvSpPr>
            <p:nvPr/>
          </p:nvSpPr>
          <p:spPr bwMode="auto">
            <a:xfrm>
              <a:off x="3211327" y="3324059"/>
              <a:ext cx="304831" cy="302579"/>
            </a:xfrm>
            <a:custGeom>
              <a:avLst/>
              <a:gdLst>
                <a:gd name="T0" fmla="*/ 2824 w 2987"/>
                <a:gd name="T1" fmla="*/ 672 h 2964"/>
                <a:gd name="T2" fmla="*/ 2893 w 2987"/>
                <a:gd name="T3" fmla="*/ 533 h 2964"/>
                <a:gd name="T4" fmla="*/ 2847 w 2987"/>
                <a:gd name="T5" fmla="*/ 475 h 2964"/>
                <a:gd name="T6" fmla="*/ 2743 w 2987"/>
                <a:gd name="T7" fmla="*/ 567 h 2964"/>
                <a:gd name="T8" fmla="*/ 2639 w 2987"/>
                <a:gd name="T9" fmla="*/ 660 h 2964"/>
                <a:gd name="T10" fmla="*/ 2314 w 2987"/>
                <a:gd name="T11" fmla="*/ 0 h 2964"/>
                <a:gd name="T12" fmla="*/ 0 w 2987"/>
                <a:gd name="T13" fmla="*/ 463 h 2964"/>
                <a:gd name="T14" fmla="*/ 2314 w 2987"/>
                <a:gd name="T15" fmla="*/ 2963 h 2964"/>
                <a:gd name="T16" fmla="*/ 1760 w 2987"/>
                <a:gd name="T17" fmla="*/ 2407 h 2964"/>
                <a:gd name="T18" fmla="*/ 1748 w 2987"/>
                <a:gd name="T19" fmla="*/ 2396 h 2964"/>
                <a:gd name="T20" fmla="*/ 2407 w 2987"/>
                <a:gd name="T21" fmla="*/ 1551 h 2964"/>
                <a:gd name="T22" fmla="*/ 2812 w 2987"/>
                <a:gd name="T23" fmla="*/ 776 h 2964"/>
                <a:gd name="T24" fmla="*/ 2859 w 2987"/>
                <a:gd name="T25" fmla="*/ 903 h 2964"/>
                <a:gd name="T26" fmla="*/ 2662 w 2987"/>
                <a:gd name="T27" fmla="*/ 1493 h 2964"/>
                <a:gd name="T28" fmla="*/ 2870 w 2987"/>
                <a:gd name="T29" fmla="*/ 695 h 2964"/>
                <a:gd name="T30" fmla="*/ 857 w 2987"/>
                <a:gd name="T31" fmla="*/ 2453 h 2964"/>
                <a:gd name="T32" fmla="*/ 787 w 2987"/>
                <a:gd name="T33" fmla="*/ 2477 h 2964"/>
                <a:gd name="T34" fmla="*/ 533 w 2987"/>
                <a:gd name="T35" fmla="*/ 2477 h 2964"/>
                <a:gd name="T36" fmla="*/ 475 w 2987"/>
                <a:gd name="T37" fmla="*/ 2453 h 2964"/>
                <a:gd name="T38" fmla="*/ 602 w 2987"/>
                <a:gd name="T39" fmla="*/ 2291 h 2964"/>
                <a:gd name="T40" fmla="*/ 475 w 2987"/>
                <a:gd name="T41" fmla="*/ 2119 h 2964"/>
                <a:gd name="T42" fmla="*/ 533 w 2987"/>
                <a:gd name="T43" fmla="*/ 2095 h 2964"/>
                <a:gd name="T44" fmla="*/ 787 w 2987"/>
                <a:gd name="T45" fmla="*/ 2095 h 2964"/>
                <a:gd name="T46" fmla="*/ 857 w 2987"/>
                <a:gd name="T47" fmla="*/ 2119 h 2964"/>
                <a:gd name="T48" fmla="*/ 729 w 2987"/>
                <a:gd name="T49" fmla="*/ 2291 h 2964"/>
                <a:gd name="T50" fmla="*/ 1621 w 2987"/>
                <a:gd name="T51" fmla="*/ 2500 h 2964"/>
                <a:gd name="T52" fmla="*/ 1019 w 2987"/>
                <a:gd name="T53" fmla="*/ 2407 h 2964"/>
                <a:gd name="T54" fmla="*/ 1621 w 2987"/>
                <a:gd name="T55" fmla="*/ 2500 h 2964"/>
                <a:gd name="T56" fmla="*/ 463 w 2987"/>
                <a:gd name="T57" fmla="*/ 1852 h 2964"/>
                <a:gd name="T58" fmla="*/ 1621 w 2987"/>
                <a:gd name="T59" fmla="*/ 1760 h 2964"/>
                <a:gd name="T60" fmla="*/ 1852 w 2987"/>
                <a:gd name="T61" fmla="*/ 1528 h 2964"/>
                <a:gd name="T62" fmla="*/ 463 w 2987"/>
                <a:gd name="T63" fmla="*/ 1436 h 2964"/>
                <a:gd name="T64" fmla="*/ 1852 w 2987"/>
                <a:gd name="T65" fmla="*/ 1528 h 2964"/>
                <a:gd name="T66" fmla="*/ 463 w 2987"/>
                <a:gd name="T67" fmla="*/ 1204 h 2964"/>
                <a:gd name="T68" fmla="*/ 1852 w 2987"/>
                <a:gd name="T69" fmla="*/ 1111 h 2964"/>
                <a:gd name="T70" fmla="*/ 1852 w 2987"/>
                <a:gd name="T71" fmla="*/ 880 h 2964"/>
                <a:gd name="T72" fmla="*/ 463 w 2987"/>
                <a:gd name="T73" fmla="*/ 787 h 2964"/>
                <a:gd name="T74" fmla="*/ 1852 w 2987"/>
                <a:gd name="T75"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7" h="2964">
                  <a:moveTo>
                    <a:pt x="2870" y="695"/>
                  </a:moveTo>
                  <a:cubicBezTo>
                    <a:pt x="2824" y="672"/>
                    <a:pt x="2824" y="672"/>
                    <a:pt x="2824" y="672"/>
                  </a:cubicBezTo>
                  <a:cubicBezTo>
                    <a:pt x="2847" y="637"/>
                    <a:pt x="2847" y="637"/>
                    <a:pt x="2847" y="637"/>
                  </a:cubicBezTo>
                  <a:cubicBezTo>
                    <a:pt x="2893" y="533"/>
                    <a:pt x="2893" y="533"/>
                    <a:pt x="2893" y="533"/>
                  </a:cubicBezTo>
                  <a:cubicBezTo>
                    <a:pt x="2893" y="521"/>
                    <a:pt x="2893" y="498"/>
                    <a:pt x="2882" y="486"/>
                  </a:cubicBezTo>
                  <a:cubicBezTo>
                    <a:pt x="2847" y="475"/>
                    <a:pt x="2847" y="475"/>
                    <a:pt x="2847" y="475"/>
                  </a:cubicBezTo>
                  <a:cubicBezTo>
                    <a:pt x="2835" y="463"/>
                    <a:pt x="2812" y="475"/>
                    <a:pt x="2812" y="486"/>
                  </a:cubicBezTo>
                  <a:cubicBezTo>
                    <a:pt x="2743" y="567"/>
                    <a:pt x="2743" y="567"/>
                    <a:pt x="2743" y="567"/>
                  </a:cubicBezTo>
                  <a:cubicBezTo>
                    <a:pt x="2708" y="625"/>
                    <a:pt x="2708" y="625"/>
                    <a:pt x="2708" y="625"/>
                  </a:cubicBezTo>
                  <a:cubicBezTo>
                    <a:pt x="2685" y="625"/>
                    <a:pt x="2662" y="648"/>
                    <a:pt x="2639" y="660"/>
                  </a:cubicBezTo>
                  <a:cubicBezTo>
                    <a:pt x="2569" y="764"/>
                    <a:pt x="2430" y="972"/>
                    <a:pt x="2314" y="1158"/>
                  </a:cubicBezTo>
                  <a:cubicBezTo>
                    <a:pt x="2314" y="0"/>
                    <a:pt x="2314" y="0"/>
                    <a:pt x="2314" y="0"/>
                  </a:cubicBezTo>
                  <a:cubicBezTo>
                    <a:pt x="463" y="0"/>
                    <a:pt x="463" y="0"/>
                    <a:pt x="463" y="0"/>
                  </a:cubicBezTo>
                  <a:cubicBezTo>
                    <a:pt x="0" y="463"/>
                    <a:pt x="0" y="463"/>
                    <a:pt x="0" y="463"/>
                  </a:cubicBezTo>
                  <a:cubicBezTo>
                    <a:pt x="0" y="2963"/>
                    <a:pt x="0" y="2963"/>
                    <a:pt x="0" y="2963"/>
                  </a:cubicBezTo>
                  <a:cubicBezTo>
                    <a:pt x="2314" y="2963"/>
                    <a:pt x="2314" y="2963"/>
                    <a:pt x="2314" y="2963"/>
                  </a:cubicBezTo>
                  <a:cubicBezTo>
                    <a:pt x="2314" y="1690"/>
                    <a:pt x="2314" y="1690"/>
                    <a:pt x="2314" y="1690"/>
                  </a:cubicBezTo>
                  <a:cubicBezTo>
                    <a:pt x="2049" y="2107"/>
                    <a:pt x="1817" y="2396"/>
                    <a:pt x="1760" y="2407"/>
                  </a:cubicBezTo>
                  <a:cubicBezTo>
                    <a:pt x="1748" y="2407"/>
                    <a:pt x="1748" y="2407"/>
                    <a:pt x="1748" y="2407"/>
                  </a:cubicBezTo>
                  <a:lnTo>
                    <a:pt x="1748" y="2396"/>
                  </a:lnTo>
                  <a:cubicBezTo>
                    <a:pt x="1737" y="2338"/>
                    <a:pt x="1899" y="1922"/>
                    <a:pt x="2165" y="1413"/>
                  </a:cubicBezTo>
                  <a:cubicBezTo>
                    <a:pt x="2407" y="1551"/>
                    <a:pt x="2407" y="1551"/>
                    <a:pt x="2407" y="1551"/>
                  </a:cubicBezTo>
                  <a:cubicBezTo>
                    <a:pt x="2442" y="1493"/>
                    <a:pt x="2477" y="1436"/>
                    <a:pt x="2511" y="1378"/>
                  </a:cubicBezTo>
                  <a:cubicBezTo>
                    <a:pt x="2627" y="1169"/>
                    <a:pt x="2754" y="903"/>
                    <a:pt x="2812" y="776"/>
                  </a:cubicBezTo>
                  <a:cubicBezTo>
                    <a:pt x="2824" y="776"/>
                    <a:pt x="2824" y="776"/>
                    <a:pt x="2824" y="776"/>
                  </a:cubicBezTo>
                  <a:cubicBezTo>
                    <a:pt x="2870" y="799"/>
                    <a:pt x="2882" y="857"/>
                    <a:pt x="2859" y="903"/>
                  </a:cubicBezTo>
                  <a:cubicBezTo>
                    <a:pt x="2801" y="1030"/>
                    <a:pt x="2708" y="1204"/>
                    <a:pt x="2627" y="1366"/>
                  </a:cubicBezTo>
                  <a:cubicBezTo>
                    <a:pt x="2592" y="1413"/>
                    <a:pt x="2616" y="1470"/>
                    <a:pt x="2662" y="1493"/>
                  </a:cubicBezTo>
                  <a:cubicBezTo>
                    <a:pt x="2766" y="1308"/>
                    <a:pt x="2870" y="1088"/>
                    <a:pt x="2940" y="938"/>
                  </a:cubicBezTo>
                  <a:cubicBezTo>
                    <a:pt x="2986" y="857"/>
                    <a:pt x="2951" y="752"/>
                    <a:pt x="2870" y="695"/>
                  </a:cubicBezTo>
                  <a:close/>
                  <a:moveTo>
                    <a:pt x="857" y="2407"/>
                  </a:moveTo>
                  <a:cubicBezTo>
                    <a:pt x="868" y="2418"/>
                    <a:pt x="868" y="2442"/>
                    <a:pt x="857" y="2453"/>
                  </a:cubicBezTo>
                  <a:cubicBezTo>
                    <a:pt x="833" y="2477"/>
                    <a:pt x="833" y="2477"/>
                    <a:pt x="833" y="2477"/>
                  </a:cubicBezTo>
                  <a:cubicBezTo>
                    <a:pt x="822" y="2488"/>
                    <a:pt x="799" y="2488"/>
                    <a:pt x="787" y="2477"/>
                  </a:cubicBezTo>
                  <a:cubicBezTo>
                    <a:pt x="660" y="2349"/>
                    <a:pt x="660" y="2349"/>
                    <a:pt x="660" y="2349"/>
                  </a:cubicBezTo>
                  <a:cubicBezTo>
                    <a:pt x="533" y="2477"/>
                    <a:pt x="533" y="2477"/>
                    <a:pt x="533" y="2477"/>
                  </a:cubicBezTo>
                  <a:cubicBezTo>
                    <a:pt x="521" y="2488"/>
                    <a:pt x="509" y="2488"/>
                    <a:pt x="498" y="2477"/>
                  </a:cubicBezTo>
                  <a:cubicBezTo>
                    <a:pt x="475" y="2453"/>
                    <a:pt x="475" y="2453"/>
                    <a:pt x="475" y="2453"/>
                  </a:cubicBezTo>
                  <a:cubicBezTo>
                    <a:pt x="463" y="2442"/>
                    <a:pt x="463" y="2418"/>
                    <a:pt x="475" y="2407"/>
                  </a:cubicBezTo>
                  <a:cubicBezTo>
                    <a:pt x="602" y="2291"/>
                    <a:pt x="602" y="2291"/>
                    <a:pt x="602" y="2291"/>
                  </a:cubicBezTo>
                  <a:cubicBezTo>
                    <a:pt x="475" y="2165"/>
                    <a:pt x="475" y="2165"/>
                    <a:pt x="475" y="2165"/>
                  </a:cubicBezTo>
                  <a:cubicBezTo>
                    <a:pt x="463" y="2153"/>
                    <a:pt x="463" y="2130"/>
                    <a:pt x="475" y="2119"/>
                  </a:cubicBezTo>
                  <a:cubicBezTo>
                    <a:pt x="498" y="2095"/>
                    <a:pt x="498" y="2095"/>
                    <a:pt x="498" y="2095"/>
                  </a:cubicBezTo>
                  <a:cubicBezTo>
                    <a:pt x="509" y="2084"/>
                    <a:pt x="521" y="2084"/>
                    <a:pt x="533" y="2095"/>
                  </a:cubicBezTo>
                  <a:cubicBezTo>
                    <a:pt x="660" y="2222"/>
                    <a:pt x="660" y="2223"/>
                    <a:pt x="660" y="2223"/>
                  </a:cubicBezTo>
                  <a:cubicBezTo>
                    <a:pt x="787" y="2095"/>
                    <a:pt x="787" y="2095"/>
                    <a:pt x="787" y="2095"/>
                  </a:cubicBezTo>
                  <a:cubicBezTo>
                    <a:pt x="799" y="2084"/>
                    <a:pt x="822" y="2084"/>
                    <a:pt x="833" y="2095"/>
                  </a:cubicBezTo>
                  <a:cubicBezTo>
                    <a:pt x="857" y="2119"/>
                    <a:pt x="857" y="2119"/>
                    <a:pt x="857" y="2119"/>
                  </a:cubicBezTo>
                  <a:cubicBezTo>
                    <a:pt x="868" y="2130"/>
                    <a:pt x="868" y="2153"/>
                    <a:pt x="857" y="2165"/>
                  </a:cubicBezTo>
                  <a:cubicBezTo>
                    <a:pt x="729" y="2291"/>
                    <a:pt x="729" y="2291"/>
                    <a:pt x="729" y="2291"/>
                  </a:cubicBezTo>
                  <a:lnTo>
                    <a:pt x="857" y="2407"/>
                  </a:lnTo>
                  <a:close/>
                  <a:moveTo>
                    <a:pt x="1621" y="2500"/>
                  </a:moveTo>
                  <a:cubicBezTo>
                    <a:pt x="1019" y="2500"/>
                    <a:pt x="1019" y="2500"/>
                    <a:pt x="1019" y="2500"/>
                  </a:cubicBezTo>
                  <a:cubicBezTo>
                    <a:pt x="1019" y="2407"/>
                    <a:pt x="1019" y="2407"/>
                    <a:pt x="1019" y="2407"/>
                  </a:cubicBezTo>
                  <a:cubicBezTo>
                    <a:pt x="1621" y="2407"/>
                    <a:pt x="1621" y="2407"/>
                    <a:pt x="1621" y="2407"/>
                  </a:cubicBezTo>
                  <a:lnTo>
                    <a:pt x="1621" y="2500"/>
                  </a:lnTo>
                  <a:close/>
                  <a:moveTo>
                    <a:pt x="1621" y="1852"/>
                  </a:moveTo>
                  <a:cubicBezTo>
                    <a:pt x="463" y="1852"/>
                    <a:pt x="463" y="1852"/>
                    <a:pt x="463" y="1852"/>
                  </a:cubicBezTo>
                  <a:cubicBezTo>
                    <a:pt x="463" y="1760"/>
                    <a:pt x="463" y="1760"/>
                    <a:pt x="463" y="1760"/>
                  </a:cubicBezTo>
                  <a:cubicBezTo>
                    <a:pt x="1621" y="1760"/>
                    <a:pt x="1621" y="1760"/>
                    <a:pt x="1621" y="1760"/>
                  </a:cubicBezTo>
                  <a:lnTo>
                    <a:pt x="1621" y="185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path>
              </a:pathLst>
            </a:custGeom>
            <a:solidFill>
              <a:schemeClr val="accent3">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87" name="Freeform 11"/>
            <p:cNvSpPr>
              <a:spLocks noChangeAspect="1" noChangeArrowheads="1"/>
            </p:cNvSpPr>
            <p:nvPr/>
          </p:nvSpPr>
          <p:spPr bwMode="auto">
            <a:xfrm>
              <a:off x="7527840" y="3291582"/>
              <a:ext cx="258695" cy="367532"/>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solidFill>
              <a:schemeClr val="accent3">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88" name="Freeform 238">
              <a:extLst>
                <a:ext uri="{FF2B5EF4-FFF2-40B4-BE49-F238E27FC236}">
                  <a16:creationId xmlns:a16="http://schemas.microsoft.com/office/drawing/2014/main" id="{66D835BC-DDE5-4C9C-82DD-216AD08399B2}"/>
                </a:ext>
              </a:extLst>
            </p:cNvPr>
            <p:cNvSpPr>
              <a:spLocks noChangeAspect="1" noEditPoints="1"/>
            </p:cNvSpPr>
            <p:nvPr/>
          </p:nvSpPr>
          <p:spPr bwMode="auto">
            <a:xfrm>
              <a:off x="7501057" y="3873838"/>
              <a:ext cx="312260" cy="257554"/>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3">
                <a:lumMod val="75000"/>
              </a:schemeClr>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E2654888-C620-40A1-91AA-D77300FC5C2D}"/>
                </a:ext>
              </a:extLst>
            </p:cNvPr>
            <p:cNvSpPr/>
            <p:nvPr/>
          </p:nvSpPr>
          <p:spPr bwMode="gray">
            <a:xfrm>
              <a:off x="3692967" y="3889159"/>
              <a:ext cx="1460219" cy="24223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lumMod val="50000"/>
                    </a:schemeClr>
                  </a:solidFill>
                  <a:effectLst/>
                  <a:uLnTx/>
                  <a:uFillTx/>
                  <a:latin typeface="Calibri"/>
                  <a:ea typeface="+mn-ea"/>
                  <a:cs typeface="+mn-cs"/>
                </a:rPr>
                <a:t>Distributed Ledger</a:t>
              </a:r>
            </a:p>
          </p:txBody>
        </p:sp>
        <p:grpSp>
          <p:nvGrpSpPr>
            <p:cNvPr id="105" name="Group 104"/>
            <p:cNvGrpSpPr/>
            <p:nvPr/>
          </p:nvGrpSpPr>
          <p:grpSpPr>
            <a:xfrm>
              <a:off x="2832088" y="4316835"/>
              <a:ext cx="6882418" cy="285120"/>
              <a:chOff x="2832088" y="4702837"/>
              <a:chExt cx="6882418" cy="285120"/>
            </a:xfrm>
          </p:grpSpPr>
          <p:sp>
            <p:nvSpPr>
              <p:cNvPr id="91" name="Rectangle 90">
                <a:extLst>
                  <a:ext uri="{FF2B5EF4-FFF2-40B4-BE49-F238E27FC236}">
                    <a16:creationId xmlns:a16="http://schemas.microsoft.com/office/drawing/2014/main" id="{EF97C12A-F7AF-EE49-9981-7B89F0E40D6A}"/>
                  </a:ext>
                </a:extLst>
              </p:cNvPr>
              <p:cNvSpPr/>
              <p:nvPr/>
            </p:nvSpPr>
            <p:spPr bwMode="gray">
              <a:xfrm>
                <a:off x="2832088" y="4702837"/>
                <a:ext cx="6882418" cy="28512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Open Source Hyperledger Fabric</a:t>
                </a:r>
              </a:p>
            </p:txBody>
          </p:sp>
          <p:pic>
            <p:nvPicPr>
              <p:cNvPr id="92" name="Picture 91">
                <a:extLst>
                  <a:ext uri="{FF2B5EF4-FFF2-40B4-BE49-F238E27FC236}">
                    <a16:creationId xmlns:a16="http://schemas.microsoft.com/office/drawing/2014/main" id="{46C7AA13-8A5C-8840-B043-1CA99DCE2D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87588" y="4736229"/>
                <a:ext cx="585727" cy="218337"/>
              </a:xfrm>
              <a:prstGeom prst="rect">
                <a:avLst/>
              </a:prstGeom>
            </p:spPr>
          </p:pic>
          <p:pic>
            <p:nvPicPr>
              <p:cNvPr id="93" name="Picture 92">
                <a:extLst>
                  <a:ext uri="{FF2B5EF4-FFF2-40B4-BE49-F238E27FC236}">
                    <a16:creationId xmlns:a16="http://schemas.microsoft.com/office/drawing/2014/main" id="{CCEEB58C-D5DE-1140-A556-E397D7B9A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0101" y="4739264"/>
                <a:ext cx="987281" cy="212266"/>
              </a:xfrm>
              <a:prstGeom prst="rect">
                <a:avLst/>
              </a:prstGeom>
              <a:solidFill>
                <a:schemeClr val="bg1"/>
              </a:solidFill>
            </p:spPr>
          </p:pic>
        </p:grpSp>
        <p:sp>
          <p:nvSpPr>
            <p:cNvPr id="95" name="TextBox 94"/>
            <p:cNvSpPr txBox="1"/>
            <p:nvPr/>
          </p:nvSpPr>
          <p:spPr>
            <a:xfrm>
              <a:off x="5175248" y="5681565"/>
              <a:ext cx="2150544" cy="243066"/>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58595B"/>
                  </a:solidFill>
                  <a:effectLst/>
                  <a:uLnTx/>
                  <a:uFillTx/>
                  <a:latin typeface="Calibri"/>
                  <a:ea typeface="+mn-ea"/>
                  <a:cs typeface="+mn-cs"/>
                </a:rPr>
                <a:t>Oracle-managed PaaS</a:t>
              </a:r>
            </a:p>
          </p:txBody>
        </p:sp>
        <p:sp>
          <p:nvSpPr>
            <p:cNvPr id="97" name="Freeform 96">
              <a:extLst>
                <a:ext uri="{FF2B5EF4-FFF2-40B4-BE49-F238E27FC236}">
                  <a16:creationId xmlns:a16="http://schemas.microsoft.com/office/drawing/2014/main" id="{B130DD09-28DC-4081-8946-580D124672E1}"/>
                </a:ext>
              </a:extLst>
            </p:cNvPr>
            <p:cNvSpPr>
              <a:spLocks noChangeAspect="1" noEditPoints="1"/>
            </p:cNvSpPr>
            <p:nvPr/>
          </p:nvSpPr>
          <p:spPr bwMode="auto">
            <a:xfrm>
              <a:off x="3153123" y="3824059"/>
              <a:ext cx="421238" cy="357112"/>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solidFill>
              <a:schemeClr val="accent3">
                <a:lumMod val="75000"/>
              </a:schemeClr>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98" name="Straight Arrow Connector 97"/>
            <p:cNvCxnSpPr>
              <a:cxnSpLocks/>
            </p:cNvCxnSpPr>
            <p:nvPr/>
          </p:nvCxnSpPr>
          <p:spPr>
            <a:xfrm>
              <a:off x="6265590" y="4738500"/>
              <a:ext cx="0" cy="205034"/>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Elbow Connector 99"/>
            <p:cNvCxnSpPr>
              <a:cxnSpLocks/>
              <a:stCxn id="95" idx="1"/>
              <a:endCxn id="95" idx="3"/>
            </p:cNvCxnSpPr>
            <p:nvPr/>
          </p:nvCxnSpPr>
          <p:spPr>
            <a:xfrm rot="10800000" flipH="1">
              <a:off x="5175248" y="5803098"/>
              <a:ext cx="2150544" cy="12700"/>
            </a:xfrm>
            <a:prstGeom prst="bentConnector5">
              <a:avLst>
                <a:gd name="adj1" fmla="val -119870"/>
                <a:gd name="adj2" fmla="val 26196890"/>
                <a:gd name="adj3" fmla="val 221671"/>
              </a:avLst>
            </a:prstGeom>
            <a:noFill/>
            <a:ln w="63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cxnSp>
      </p:grpSp>
      <p:sp>
        <p:nvSpPr>
          <p:cNvPr id="111" name="Rectangle 110">
            <a:extLst>
              <a:ext uri="{FF2B5EF4-FFF2-40B4-BE49-F238E27FC236}">
                <a16:creationId xmlns:a16="http://schemas.microsoft.com/office/drawing/2014/main" id="{FE89D0D8-2C90-40DE-BAED-8C4DCC064F42}"/>
              </a:ext>
            </a:extLst>
          </p:cNvPr>
          <p:cNvSpPr/>
          <p:nvPr/>
        </p:nvSpPr>
        <p:spPr bwMode="gray">
          <a:xfrm>
            <a:off x="7708265" y="2482807"/>
            <a:ext cx="1337214" cy="118335"/>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6"/>
              </a:solidFill>
              <a:effectLst/>
              <a:uLnTx/>
              <a:uFillTx/>
              <a:latin typeface="Calibri"/>
              <a:ea typeface="+mn-ea"/>
              <a:cs typeface="+mn-cs"/>
            </a:endParaRP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6"/>
                </a:solidFill>
                <a:effectLst/>
                <a:uLnTx/>
                <a:uFillTx/>
                <a:latin typeface="Calibri"/>
                <a:ea typeface="+mn-ea"/>
                <a:cs typeface="+mn-cs"/>
              </a:rPr>
              <a:t>On-Premises Apps</a:t>
            </a:r>
          </a:p>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6"/>
              </a:solidFill>
              <a:effectLst/>
              <a:uLnTx/>
              <a:uFillTx/>
              <a:latin typeface="Calibri"/>
              <a:ea typeface="+mn-ea"/>
              <a:cs typeface="+mn-cs"/>
            </a:endParaRPr>
          </a:p>
        </p:txBody>
      </p:sp>
      <p:cxnSp>
        <p:nvCxnSpPr>
          <p:cNvPr id="138" name="Straight Arrow Connector 137"/>
          <p:cNvCxnSpPr/>
          <p:nvPr/>
        </p:nvCxnSpPr>
        <p:spPr>
          <a:xfrm>
            <a:off x="3446339" y="2624601"/>
            <a:ext cx="0" cy="276635"/>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37" name="Freeform 3"/>
          <p:cNvSpPr>
            <a:spLocks noChangeAspect="1" noChangeArrowheads="1"/>
          </p:cNvSpPr>
          <p:nvPr/>
        </p:nvSpPr>
        <p:spPr bwMode="auto">
          <a:xfrm>
            <a:off x="2704170" y="1789566"/>
            <a:ext cx="1495271" cy="841090"/>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5"/>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16" name="Rectangle 115">
            <a:extLst>
              <a:ext uri="{FF2B5EF4-FFF2-40B4-BE49-F238E27FC236}">
                <a16:creationId xmlns:a16="http://schemas.microsoft.com/office/drawing/2014/main" id="{57DB6C82-C8B1-40A3-A33F-9BB54F430249}"/>
              </a:ext>
            </a:extLst>
          </p:cNvPr>
          <p:cNvSpPr>
            <a:spLocks/>
          </p:cNvSpPr>
          <p:nvPr/>
        </p:nvSpPr>
        <p:spPr bwMode="gray">
          <a:xfrm>
            <a:off x="3920884" y="2383538"/>
            <a:ext cx="234467" cy="136048"/>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1200" cap="none" spc="0" normalizeH="0" baseline="0" noProof="0" dirty="0">
                <a:ln>
                  <a:noFill/>
                </a:ln>
                <a:solidFill>
                  <a:srgbClr val="FFFFFF"/>
                </a:solidFill>
                <a:effectLst/>
                <a:uLnTx/>
                <a:uFillTx/>
                <a:latin typeface="Calibri"/>
                <a:ea typeface="+mn-ea"/>
                <a:cs typeface="+mn-cs"/>
              </a:rPr>
              <a:t>SCM</a:t>
            </a:r>
            <a:endParaRPr kumimoji="0" lang="en-US" sz="11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17" name="Freeform 6">
            <a:extLst>
              <a:ext uri="{FF2B5EF4-FFF2-40B4-BE49-F238E27FC236}">
                <a16:creationId xmlns:a16="http://schemas.microsoft.com/office/drawing/2014/main" id="{56C85020-91F8-4D5E-8906-AA976F91F788}"/>
              </a:ext>
            </a:extLst>
          </p:cNvPr>
          <p:cNvSpPr>
            <a:spLocks noChangeAspect="1" noChangeArrowheads="1"/>
          </p:cNvSpPr>
          <p:nvPr/>
        </p:nvSpPr>
        <p:spPr bwMode="auto">
          <a:xfrm>
            <a:off x="3432110" y="2271586"/>
            <a:ext cx="143179" cy="110174"/>
          </a:xfrm>
          <a:custGeom>
            <a:avLst/>
            <a:gdLst>
              <a:gd name="T0" fmla="*/ 1693 w 1694"/>
              <a:gd name="T1" fmla="*/ 317 h 1429"/>
              <a:gd name="T2" fmla="*/ 1535 w 1694"/>
              <a:gd name="T3" fmla="*/ 1269 h 1429"/>
              <a:gd name="T4" fmla="*/ 1449 w 1694"/>
              <a:gd name="T5" fmla="*/ 503 h 1429"/>
              <a:gd name="T6" fmla="*/ 159 w 1694"/>
              <a:gd name="T7" fmla="*/ 589 h 1429"/>
              <a:gd name="T8" fmla="*/ 0 w 1694"/>
              <a:gd name="T9" fmla="*/ 1269 h 1429"/>
              <a:gd name="T10" fmla="*/ 464 w 1694"/>
              <a:gd name="T11" fmla="*/ 0 h 1429"/>
              <a:gd name="T12" fmla="*/ 583 w 1694"/>
              <a:gd name="T13" fmla="*/ 99 h 1429"/>
              <a:gd name="T14" fmla="*/ 1535 w 1694"/>
              <a:gd name="T15" fmla="*/ 159 h 1429"/>
              <a:gd name="T16" fmla="*/ 517 w 1694"/>
              <a:gd name="T17" fmla="*/ 938 h 1429"/>
              <a:gd name="T18" fmla="*/ 503 w 1694"/>
              <a:gd name="T19" fmla="*/ 912 h 1429"/>
              <a:gd name="T20" fmla="*/ 483 w 1694"/>
              <a:gd name="T21" fmla="*/ 872 h 1429"/>
              <a:gd name="T22" fmla="*/ 497 w 1694"/>
              <a:gd name="T23" fmla="*/ 846 h 1429"/>
              <a:gd name="T24" fmla="*/ 589 w 1694"/>
              <a:gd name="T25" fmla="*/ 859 h 1429"/>
              <a:gd name="T26" fmla="*/ 616 w 1694"/>
              <a:gd name="T27" fmla="*/ 872 h 1429"/>
              <a:gd name="T28" fmla="*/ 629 w 1694"/>
              <a:gd name="T29" fmla="*/ 952 h 1429"/>
              <a:gd name="T30" fmla="*/ 649 w 1694"/>
              <a:gd name="T31" fmla="*/ 859 h 1429"/>
              <a:gd name="T32" fmla="*/ 649 w 1694"/>
              <a:gd name="T33" fmla="*/ 859 h 1429"/>
              <a:gd name="T34" fmla="*/ 556 w 1694"/>
              <a:gd name="T35" fmla="*/ 746 h 1429"/>
              <a:gd name="T36" fmla="*/ 517 w 1694"/>
              <a:gd name="T37" fmla="*/ 938 h 1429"/>
              <a:gd name="T38" fmla="*/ 1482 w 1694"/>
              <a:gd name="T39" fmla="*/ 589 h 1429"/>
              <a:gd name="T40" fmla="*/ 1449 w 1694"/>
              <a:gd name="T41" fmla="*/ 1428 h 1429"/>
              <a:gd name="T42" fmla="*/ 212 w 1694"/>
              <a:gd name="T43" fmla="*/ 1395 h 1429"/>
              <a:gd name="T44" fmla="*/ 245 w 1694"/>
              <a:gd name="T45" fmla="*/ 556 h 1429"/>
              <a:gd name="T46" fmla="*/ 1482 w 1694"/>
              <a:gd name="T47" fmla="*/ 589 h 1429"/>
              <a:gd name="T48" fmla="*/ 371 w 1694"/>
              <a:gd name="T49" fmla="*/ 1084 h 1429"/>
              <a:gd name="T50" fmla="*/ 397 w 1694"/>
              <a:gd name="T51" fmla="*/ 1071 h 1429"/>
              <a:gd name="T52" fmla="*/ 503 w 1694"/>
              <a:gd name="T53" fmla="*/ 985 h 1429"/>
              <a:gd name="T54" fmla="*/ 609 w 1694"/>
              <a:gd name="T55" fmla="*/ 985 h 1429"/>
              <a:gd name="T56" fmla="*/ 715 w 1694"/>
              <a:gd name="T57" fmla="*/ 1071 h 1429"/>
              <a:gd name="T58" fmla="*/ 742 w 1694"/>
              <a:gd name="T59" fmla="*/ 1084 h 1429"/>
              <a:gd name="T60" fmla="*/ 371 w 1694"/>
              <a:gd name="T61" fmla="*/ 714 h 1429"/>
              <a:gd name="T62" fmla="*/ 1323 w 1694"/>
              <a:gd name="T63" fmla="*/ 1190 h 1429"/>
              <a:gd name="T64" fmla="*/ 371 w 1694"/>
              <a:gd name="T65" fmla="*/ 1190 h 1429"/>
              <a:gd name="T66" fmla="*/ 1323 w 1694"/>
              <a:gd name="T67" fmla="*/ 1243 h 1429"/>
              <a:gd name="T68" fmla="*/ 1323 w 1694"/>
              <a:gd name="T69" fmla="*/ 1031 h 1429"/>
              <a:gd name="T70" fmla="*/ 873 w 1694"/>
              <a:gd name="T71" fmla="*/ 1031 h 1429"/>
              <a:gd name="T72" fmla="*/ 1323 w 1694"/>
              <a:gd name="T73" fmla="*/ 1084 h 1429"/>
              <a:gd name="T74" fmla="*/ 1323 w 1694"/>
              <a:gd name="T75" fmla="*/ 872 h 1429"/>
              <a:gd name="T76" fmla="*/ 873 w 1694"/>
              <a:gd name="T77" fmla="*/ 872 h 1429"/>
              <a:gd name="T78" fmla="*/ 1323 w 1694"/>
              <a:gd name="T79" fmla="*/ 925 h 1429"/>
              <a:gd name="T80" fmla="*/ 1323 w 1694"/>
              <a:gd name="T81" fmla="*/ 714 h 1429"/>
              <a:gd name="T82" fmla="*/ 873 w 1694"/>
              <a:gd name="T83" fmla="*/ 714 h 1429"/>
              <a:gd name="T84" fmla="*/ 1323 w 1694"/>
              <a:gd name="T85" fmla="*/ 766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4" h="1429">
                <a:moveTo>
                  <a:pt x="1693" y="317"/>
                </a:moveTo>
                <a:lnTo>
                  <a:pt x="1693" y="317"/>
                </a:lnTo>
                <a:cubicBezTo>
                  <a:pt x="1693" y="1269"/>
                  <a:pt x="1693" y="1269"/>
                  <a:pt x="1693" y="1269"/>
                </a:cubicBezTo>
                <a:cubicBezTo>
                  <a:pt x="1535" y="1269"/>
                  <a:pt x="1535" y="1269"/>
                  <a:pt x="1535" y="1269"/>
                </a:cubicBezTo>
                <a:cubicBezTo>
                  <a:pt x="1535" y="589"/>
                  <a:pt x="1535" y="589"/>
                  <a:pt x="1535" y="589"/>
                </a:cubicBezTo>
                <a:cubicBezTo>
                  <a:pt x="1535" y="542"/>
                  <a:pt x="1495" y="503"/>
                  <a:pt x="1449" y="503"/>
                </a:cubicBezTo>
                <a:cubicBezTo>
                  <a:pt x="245" y="503"/>
                  <a:pt x="245" y="503"/>
                  <a:pt x="245" y="503"/>
                </a:cubicBezTo>
                <a:cubicBezTo>
                  <a:pt x="199" y="503"/>
                  <a:pt x="159" y="542"/>
                  <a:pt x="159" y="589"/>
                </a:cubicBezTo>
                <a:cubicBezTo>
                  <a:pt x="159" y="1269"/>
                  <a:pt x="159" y="1269"/>
                  <a:pt x="159" y="1269"/>
                </a:cubicBezTo>
                <a:cubicBezTo>
                  <a:pt x="0" y="1269"/>
                  <a:pt x="0" y="1269"/>
                  <a:pt x="0" y="1269"/>
                </a:cubicBezTo>
                <a:cubicBezTo>
                  <a:pt x="0" y="0"/>
                  <a:pt x="0" y="0"/>
                  <a:pt x="0" y="0"/>
                </a:cubicBezTo>
                <a:cubicBezTo>
                  <a:pt x="464" y="0"/>
                  <a:pt x="464" y="0"/>
                  <a:pt x="464" y="0"/>
                </a:cubicBezTo>
                <a:cubicBezTo>
                  <a:pt x="503" y="0"/>
                  <a:pt x="543" y="20"/>
                  <a:pt x="556" y="59"/>
                </a:cubicBezTo>
                <a:cubicBezTo>
                  <a:pt x="583" y="99"/>
                  <a:pt x="583" y="99"/>
                  <a:pt x="583" y="99"/>
                </a:cubicBezTo>
                <a:cubicBezTo>
                  <a:pt x="596" y="139"/>
                  <a:pt x="636" y="159"/>
                  <a:pt x="675" y="159"/>
                </a:cubicBezTo>
                <a:cubicBezTo>
                  <a:pt x="1535" y="159"/>
                  <a:pt x="1535" y="159"/>
                  <a:pt x="1535" y="159"/>
                </a:cubicBezTo>
                <a:cubicBezTo>
                  <a:pt x="1620" y="159"/>
                  <a:pt x="1693" y="231"/>
                  <a:pt x="1693" y="317"/>
                </a:cubicBezTo>
                <a:close/>
                <a:moveTo>
                  <a:pt x="517" y="938"/>
                </a:moveTo>
                <a:lnTo>
                  <a:pt x="517" y="938"/>
                </a:lnTo>
                <a:cubicBezTo>
                  <a:pt x="510" y="932"/>
                  <a:pt x="510" y="919"/>
                  <a:pt x="503" y="912"/>
                </a:cubicBezTo>
                <a:cubicBezTo>
                  <a:pt x="497" y="905"/>
                  <a:pt x="490" y="899"/>
                  <a:pt x="490" y="892"/>
                </a:cubicBezTo>
                <a:cubicBezTo>
                  <a:pt x="483" y="872"/>
                  <a:pt x="483" y="872"/>
                  <a:pt x="483" y="872"/>
                </a:cubicBezTo>
                <a:cubicBezTo>
                  <a:pt x="483" y="866"/>
                  <a:pt x="490" y="859"/>
                  <a:pt x="497" y="859"/>
                </a:cubicBezTo>
                <a:cubicBezTo>
                  <a:pt x="497" y="852"/>
                  <a:pt x="497" y="846"/>
                  <a:pt x="497" y="846"/>
                </a:cubicBezTo>
                <a:cubicBezTo>
                  <a:pt x="497" y="839"/>
                  <a:pt x="497" y="813"/>
                  <a:pt x="530" y="799"/>
                </a:cubicBezTo>
                <a:cubicBezTo>
                  <a:pt x="530" y="833"/>
                  <a:pt x="556" y="859"/>
                  <a:pt x="589" y="859"/>
                </a:cubicBezTo>
                <a:cubicBezTo>
                  <a:pt x="603" y="859"/>
                  <a:pt x="603" y="859"/>
                  <a:pt x="603" y="859"/>
                </a:cubicBezTo>
                <a:cubicBezTo>
                  <a:pt x="609" y="859"/>
                  <a:pt x="616" y="866"/>
                  <a:pt x="616" y="872"/>
                </a:cubicBezTo>
                <a:cubicBezTo>
                  <a:pt x="616" y="899"/>
                  <a:pt x="609" y="938"/>
                  <a:pt x="583" y="952"/>
                </a:cubicBezTo>
                <a:cubicBezTo>
                  <a:pt x="629" y="952"/>
                  <a:pt x="629" y="952"/>
                  <a:pt x="629" y="952"/>
                </a:cubicBezTo>
                <a:cubicBezTo>
                  <a:pt x="642" y="932"/>
                  <a:pt x="649" y="886"/>
                  <a:pt x="649" y="859"/>
                </a:cubicBezTo>
                <a:lnTo>
                  <a:pt x="649" y="859"/>
                </a:lnTo>
                <a:lnTo>
                  <a:pt x="649" y="859"/>
                </a:lnTo>
                <a:lnTo>
                  <a:pt x="649" y="859"/>
                </a:lnTo>
                <a:cubicBezTo>
                  <a:pt x="649" y="793"/>
                  <a:pt x="616" y="760"/>
                  <a:pt x="570" y="760"/>
                </a:cubicBezTo>
                <a:cubicBezTo>
                  <a:pt x="556" y="746"/>
                  <a:pt x="556" y="746"/>
                  <a:pt x="556" y="746"/>
                </a:cubicBezTo>
                <a:cubicBezTo>
                  <a:pt x="517" y="746"/>
                  <a:pt x="464" y="780"/>
                  <a:pt x="464" y="852"/>
                </a:cubicBezTo>
                <a:cubicBezTo>
                  <a:pt x="464" y="886"/>
                  <a:pt x="477" y="925"/>
                  <a:pt x="517" y="938"/>
                </a:cubicBezTo>
                <a:close/>
                <a:moveTo>
                  <a:pt x="1482" y="589"/>
                </a:moveTo>
                <a:lnTo>
                  <a:pt x="1482" y="589"/>
                </a:lnTo>
                <a:cubicBezTo>
                  <a:pt x="1482" y="1395"/>
                  <a:pt x="1482" y="1395"/>
                  <a:pt x="1482" y="1395"/>
                </a:cubicBezTo>
                <a:cubicBezTo>
                  <a:pt x="1482" y="1415"/>
                  <a:pt x="1468" y="1428"/>
                  <a:pt x="1449" y="1428"/>
                </a:cubicBezTo>
                <a:cubicBezTo>
                  <a:pt x="245" y="1428"/>
                  <a:pt x="245" y="1428"/>
                  <a:pt x="245" y="1428"/>
                </a:cubicBezTo>
                <a:cubicBezTo>
                  <a:pt x="226" y="1428"/>
                  <a:pt x="212" y="1415"/>
                  <a:pt x="212" y="1395"/>
                </a:cubicBezTo>
                <a:cubicBezTo>
                  <a:pt x="212" y="589"/>
                  <a:pt x="212" y="589"/>
                  <a:pt x="212" y="589"/>
                </a:cubicBezTo>
                <a:cubicBezTo>
                  <a:pt x="212" y="569"/>
                  <a:pt x="226" y="556"/>
                  <a:pt x="245" y="556"/>
                </a:cubicBezTo>
                <a:cubicBezTo>
                  <a:pt x="1449" y="556"/>
                  <a:pt x="1449" y="556"/>
                  <a:pt x="1449" y="556"/>
                </a:cubicBezTo>
                <a:cubicBezTo>
                  <a:pt x="1468" y="556"/>
                  <a:pt x="1482" y="569"/>
                  <a:pt x="1482" y="589"/>
                </a:cubicBezTo>
                <a:close/>
                <a:moveTo>
                  <a:pt x="371" y="1084"/>
                </a:moveTo>
                <a:lnTo>
                  <a:pt x="371" y="1084"/>
                </a:lnTo>
                <a:cubicBezTo>
                  <a:pt x="397" y="1084"/>
                  <a:pt x="397" y="1084"/>
                  <a:pt x="397" y="1084"/>
                </a:cubicBezTo>
                <a:cubicBezTo>
                  <a:pt x="397" y="1071"/>
                  <a:pt x="397" y="1071"/>
                  <a:pt x="397" y="1071"/>
                </a:cubicBezTo>
                <a:cubicBezTo>
                  <a:pt x="397" y="1044"/>
                  <a:pt x="417" y="1018"/>
                  <a:pt x="444" y="1011"/>
                </a:cubicBezTo>
                <a:cubicBezTo>
                  <a:pt x="503" y="985"/>
                  <a:pt x="503" y="985"/>
                  <a:pt x="503" y="985"/>
                </a:cubicBezTo>
                <a:cubicBezTo>
                  <a:pt x="503" y="985"/>
                  <a:pt x="517" y="1031"/>
                  <a:pt x="556" y="1057"/>
                </a:cubicBezTo>
                <a:cubicBezTo>
                  <a:pt x="596" y="1031"/>
                  <a:pt x="609" y="985"/>
                  <a:pt x="609" y="985"/>
                </a:cubicBezTo>
                <a:cubicBezTo>
                  <a:pt x="669" y="1011"/>
                  <a:pt x="669" y="1011"/>
                  <a:pt x="669" y="1011"/>
                </a:cubicBezTo>
                <a:cubicBezTo>
                  <a:pt x="695" y="1018"/>
                  <a:pt x="715" y="1044"/>
                  <a:pt x="715" y="1071"/>
                </a:cubicBezTo>
                <a:cubicBezTo>
                  <a:pt x="715" y="1084"/>
                  <a:pt x="715" y="1084"/>
                  <a:pt x="715" y="1084"/>
                </a:cubicBezTo>
                <a:cubicBezTo>
                  <a:pt x="742" y="1084"/>
                  <a:pt x="742" y="1084"/>
                  <a:pt x="742" y="1084"/>
                </a:cubicBezTo>
                <a:cubicBezTo>
                  <a:pt x="742" y="714"/>
                  <a:pt x="742" y="714"/>
                  <a:pt x="742" y="714"/>
                </a:cubicBezTo>
                <a:cubicBezTo>
                  <a:pt x="371" y="714"/>
                  <a:pt x="371" y="714"/>
                  <a:pt x="371" y="714"/>
                </a:cubicBezTo>
                <a:lnTo>
                  <a:pt x="371" y="1084"/>
                </a:lnTo>
                <a:close/>
                <a:moveTo>
                  <a:pt x="1323" y="1190"/>
                </a:moveTo>
                <a:lnTo>
                  <a:pt x="1323" y="1190"/>
                </a:lnTo>
                <a:cubicBezTo>
                  <a:pt x="371" y="1190"/>
                  <a:pt x="371" y="1190"/>
                  <a:pt x="371" y="1190"/>
                </a:cubicBezTo>
                <a:cubicBezTo>
                  <a:pt x="371" y="1243"/>
                  <a:pt x="371" y="1243"/>
                  <a:pt x="371" y="1243"/>
                </a:cubicBezTo>
                <a:cubicBezTo>
                  <a:pt x="1323" y="1243"/>
                  <a:pt x="1323" y="1243"/>
                  <a:pt x="1323" y="1243"/>
                </a:cubicBezTo>
                <a:lnTo>
                  <a:pt x="1323" y="1190"/>
                </a:lnTo>
                <a:close/>
                <a:moveTo>
                  <a:pt x="1323" y="1031"/>
                </a:moveTo>
                <a:lnTo>
                  <a:pt x="1323" y="1031"/>
                </a:lnTo>
                <a:cubicBezTo>
                  <a:pt x="873" y="1031"/>
                  <a:pt x="873" y="1031"/>
                  <a:pt x="873" y="1031"/>
                </a:cubicBezTo>
                <a:cubicBezTo>
                  <a:pt x="873" y="1084"/>
                  <a:pt x="873" y="1084"/>
                  <a:pt x="873" y="1084"/>
                </a:cubicBezTo>
                <a:cubicBezTo>
                  <a:pt x="1323" y="1084"/>
                  <a:pt x="1323" y="1084"/>
                  <a:pt x="1323" y="1084"/>
                </a:cubicBezTo>
                <a:lnTo>
                  <a:pt x="1323" y="1031"/>
                </a:lnTo>
                <a:close/>
                <a:moveTo>
                  <a:pt x="1323" y="872"/>
                </a:moveTo>
                <a:lnTo>
                  <a:pt x="1323" y="872"/>
                </a:lnTo>
                <a:cubicBezTo>
                  <a:pt x="873" y="872"/>
                  <a:pt x="873" y="872"/>
                  <a:pt x="873" y="872"/>
                </a:cubicBezTo>
                <a:cubicBezTo>
                  <a:pt x="873" y="925"/>
                  <a:pt x="873" y="925"/>
                  <a:pt x="873" y="925"/>
                </a:cubicBezTo>
                <a:cubicBezTo>
                  <a:pt x="1323" y="925"/>
                  <a:pt x="1323" y="925"/>
                  <a:pt x="1323" y="925"/>
                </a:cubicBezTo>
                <a:lnTo>
                  <a:pt x="1323" y="872"/>
                </a:lnTo>
                <a:close/>
                <a:moveTo>
                  <a:pt x="1323" y="714"/>
                </a:moveTo>
                <a:lnTo>
                  <a:pt x="1323" y="714"/>
                </a:lnTo>
                <a:cubicBezTo>
                  <a:pt x="873" y="714"/>
                  <a:pt x="873" y="714"/>
                  <a:pt x="873" y="714"/>
                </a:cubicBezTo>
                <a:cubicBezTo>
                  <a:pt x="873" y="766"/>
                  <a:pt x="873" y="766"/>
                  <a:pt x="873" y="766"/>
                </a:cubicBezTo>
                <a:cubicBezTo>
                  <a:pt x="1323" y="766"/>
                  <a:pt x="1323" y="766"/>
                  <a:pt x="1323" y="766"/>
                </a:cubicBezTo>
                <a:lnTo>
                  <a:pt x="1323" y="714"/>
                </a:ln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148" name="Group 147"/>
          <p:cNvGrpSpPr/>
          <p:nvPr/>
        </p:nvGrpSpPr>
        <p:grpSpPr>
          <a:xfrm>
            <a:off x="3687866" y="2261700"/>
            <a:ext cx="97355" cy="115407"/>
            <a:chOff x="4160772" y="2056575"/>
            <a:chExt cx="117799" cy="139643"/>
          </a:xfrm>
          <a:solidFill>
            <a:schemeClr val="bg1"/>
          </a:solidFill>
        </p:grpSpPr>
        <p:sp>
          <p:nvSpPr>
            <p:cNvPr id="127" name="Freeform 15">
              <a:extLst>
                <a:ext uri="{FF2B5EF4-FFF2-40B4-BE49-F238E27FC236}">
                  <a16:creationId xmlns:a16="http://schemas.microsoft.com/office/drawing/2014/main" id="{0A7B1F16-8BE0-4AA3-8E44-09CAE53A97BD}"/>
                </a:ext>
              </a:extLst>
            </p:cNvPr>
            <p:cNvSpPr>
              <a:spLocks noChangeArrowheads="1"/>
            </p:cNvSpPr>
            <p:nvPr/>
          </p:nvSpPr>
          <p:spPr bwMode="auto">
            <a:xfrm>
              <a:off x="4173955" y="2071834"/>
              <a:ext cx="13605" cy="12408"/>
            </a:xfrm>
            <a:custGeom>
              <a:avLst/>
              <a:gdLst>
                <a:gd name="T0" fmla="*/ 719 w 720"/>
                <a:gd name="T1" fmla="*/ 0 h 720"/>
                <a:gd name="T2" fmla="*/ 0 w 720"/>
                <a:gd name="T3" fmla="*/ 0 h 720"/>
                <a:gd name="T4" fmla="*/ 0 w 720"/>
                <a:gd name="T5" fmla="*/ 719 h 720"/>
                <a:gd name="T6" fmla="*/ 719 w 720"/>
                <a:gd name="T7" fmla="*/ 719 h 720"/>
                <a:gd name="T8" fmla="*/ 719 w 720"/>
                <a:gd name="T9" fmla="*/ 0 h 720"/>
              </a:gdLst>
              <a:ahLst/>
              <a:cxnLst>
                <a:cxn ang="0">
                  <a:pos x="T0" y="T1"/>
                </a:cxn>
                <a:cxn ang="0">
                  <a:pos x="T2" y="T3"/>
                </a:cxn>
                <a:cxn ang="0">
                  <a:pos x="T4" y="T5"/>
                </a:cxn>
                <a:cxn ang="0">
                  <a:pos x="T6" y="T7"/>
                </a:cxn>
                <a:cxn ang="0">
                  <a:pos x="T8" y="T9"/>
                </a:cxn>
              </a:cxnLst>
              <a:rect l="0" t="0" r="r" b="b"/>
              <a:pathLst>
                <a:path w="720" h="720">
                  <a:moveTo>
                    <a:pt x="719" y="0"/>
                  </a:moveTo>
                  <a:lnTo>
                    <a:pt x="0" y="0"/>
                  </a:lnTo>
                  <a:lnTo>
                    <a:pt x="0" y="719"/>
                  </a:lnTo>
                  <a:lnTo>
                    <a:pt x="719" y="719"/>
                  </a:lnTo>
                  <a:lnTo>
                    <a:pt x="719"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6">
              <a:extLst>
                <a:ext uri="{FF2B5EF4-FFF2-40B4-BE49-F238E27FC236}">
                  <a16:creationId xmlns:a16="http://schemas.microsoft.com/office/drawing/2014/main" id="{CEC74A75-351D-4F1C-82DC-C5C35B0E8C45}"/>
                </a:ext>
              </a:extLst>
            </p:cNvPr>
            <p:cNvSpPr>
              <a:spLocks noChangeArrowheads="1"/>
            </p:cNvSpPr>
            <p:nvPr/>
          </p:nvSpPr>
          <p:spPr bwMode="auto">
            <a:xfrm>
              <a:off x="4161955" y="2115530"/>
              <a:ext cx="11831" cy="9710"/>
            </a:xfrm>
            <a:custGeom>
              <a:avLst/>
              <a:gdLst>
                <a:gd name="T0" fmla="*/ 469 w 626"/>
                <a:gd name="T1" fmla="*/ 281 h 564"/>
                <a:gd name="T2" fmla="*/ 625 w 626"/>
                <a:gd name="T3" fmla="*/ 563 h 564"/>
                <a:gd name="T4" fmla="*/ 469 w 626"/>
                <a:gd name="T5" fmla="*/ 563 h 564"/>
                <a:gd name="T6" fmla="*/ 313 w 626"/>
                <a:gd name="T7" fmla="*/ 563 h 564"/>
                <a:gd name="T8" fmla="*/ 0 w 626"/>
                <a:gd name="T9" fmla="*/ 563 h 564"/>
                <a:gd name="T10" fmla="*/ 156 w 626"/>
                <a:gd name="T11" fmla="*/ 281 h 564"/>
                <a:gd name="T12" fmla="*/ 313 w 626"/>
                <a:gd name="T13" fmla="*/ 0 h 564"/>
                <a:gd name="T14" fmla="*/ 469 w 626"/>
                <a:gd name="T15" fmla="*/ 28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564">
                  <a:moveTo>
                    <a:pt x="469" y="281"/>
                  </a:moveTo>
                  <a:lnTo>
                    <a:pt x="625" y="563"/>
                  </a:lnTo>
                  <a:lnTo>
                    <a:pt x="469" y="563"/>
                  </a:lnTo>
                  <a:lnTo>
                    <a:pt x="313" y="563"/>
                  </a:lnTo>
                  <a:lnTo>
                    <a:pt x="0" y="563"/>
                  </a:lnTo>
                  <a:lnTo>
                    <a:pt x="156" y="281"/>
                  </a:lnTo>
                  <a:lnTo>
                    <a:pt x="313" y="0"/>
                  </a:lnTo>
                  <a:lnTo>
                    <a:pt x="469" y="281"/>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7">
              <a:extLst>
                <a:ext uri="{FF2B5EF4-FFF2-40B4-BE49-F238E27FC236}">
                  <a16:creationId xmlns:a16="http://schemas.microsoft.com/office/drawing/2014/main" id="{3E139302-9D79-4832-BEB3-0069FC654F4D}"/>
                </a:ext>
              </a:extLst>
            </p:cNvPr>
            <p:cNvSpPr>
              <a:spLocks noChangeArrowheads="1"/>
            </p:cNvSpPr>
            <p:nvPr/>
          </p:nvSpPr>
          <p:spPr bwMode="auto">
            <a:xfrm>
              <a:off x="4160772" y="2090484"/>
              <a:ext cx="14788" cy="12408"/>
            </a:xfrm>
            <a:custGeom>
              <a:avLst/>
              <a:gdLst>
                <a:gd name="T0" fmla="*/ 593 w 782"/>
                <a:gd name="T1" fmla="*/ 375 h 719"/>
                <a:gd name="T2" fmla="*/ 781 w 782"/>
                <a:gd name="T3" fmla="*/ 718 h 719"/>
                <a:gd name="T4" fmla="*/ 593 w 782"/>
                <a:gd name="T5" fmla="*/ 718 h 719"/>
                <a:gd name="T6" fmla="*/ 375 w 782"/>
                <a:gd name="T7" fmla="*/ 718 h 719"/>
                <a:gd name="T8" fmla="*/ 0 w 782"/>
                <a:gd name="T9" fmla="*/ 718 h 719"/>
                <a:gd name="T10" fmla="*/ 187 w 782"/>
                <a:gd name="T11" fmla="*/ 375 h 719"/>
                <a:gd name="T12" fmla="*/ 375 w 782"/>
                <a:gd name="T13" fmla="*/ 0 h 719"/>
                <a:gd name="T14" fmla="*/ 593 w 782"/>
                <a:gd name="T15" fmla="*/ 375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19">
                  <a:moveTo>
                    <a:pt x="593" y="375"/>
                  </a:moveTo>
                  <a:lnTo>
                    <a:pt x="781" y="718"/>
                  </a:lnTo>
                  <a:lnTo>
                    <a:pt x="593" y="718"/>
                  </a:lnTo>
                  <a:lnTo>
                    <a:pt x="375" y="718"/>
                  </a:lnTo>
                  <a:lnTo>
                    <a:pt x="0" y="718"/>
                  </a:lnTo>
                  <a:lnTo>
                    <a:pt x="187" y="375"/>
                  </a:lnTo>
                  <a:lnTo>
                    <a:pt x="375" y="0"/>
                  </a:lnTo>
                  <a:lnTo>
                    <a:pt x="593" y="37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8">
              <a:extLst>
                <a:ext uri="{FF2B5EF4-FFF2-40B4-BE49-F238E27FC236}">
                  <a16:creationId xmlns:a16="http://schemas.microsoft.com/office/drawing/2014/main" id="{EFBB5EA9-A28B-4841-BCDD-3C2A16710CA3}"/>
                </a:ext>
              </a:extLst>
            </p:cNvPr>
            <p:cNvSpPr>
              <a:spLocks noChangeArrowheads="1"/>
            </p:cNvSpPr>
            <p:nvPr/>
          </p:nvSpPr>
          <p:spPr bwMode="auto">
            <a:xfrm>
              <a:off x="4252375" y="2114991"/>
              <a:ext cx="26196" cy="23351"/>
            </a:xfrm>
            <a:custGeom>
              <a:avLst/>
              <a:gdLst>
                <a:gd name="T0" fmla="*/ 1375 w 1376"/>
                <a:gd name="T1" fmla="*/ 656 h 1344"/>
                <a:gd name="T2" fmla="*/ 1363 w 1376"/>
                <a:gd name="T3" fmla="*/ 795 h 1344"/>
                <a:gd name="T4" fmla="*/ 1328 w 1376"/>
                <a:gd name="T5" fmla="*/ 929 h 1344"/>
                <a:gd name="T6" fmla="*/ 1286 w 1376"/>
                <a:gd name="T7" fmla="*/ 1022 h 1344"/>
                <a:gd name="T8" fmla="*/ 1251 w 1376"/>
                <a:gd name="T9" fmla="*/ 1079 h 1344"/>
                <a:gd name="T10" fmla="*/ 1210 w 1376"/>
                <a:gd name="T11" fmla="*/ 1131 h 1344"/>
                <a:gd name="T12" fmla="*/ 1163 w 1376"/>
                <a:gd name="T13" fmla="*/ 1178 h 1344"/>
                <a:gd name="T14" fmla="*/ 1111 w 1376"/>
                <a:gd name="T15" fmla="*/ 1219 h 1344"/>
                <a:gd name="T16" fmla="*/ 1054 w 1376"/>
                <a:gd name="T17" fmla="*/ 1254 h 1344"/>
                <a:gd name="T18" fmla="*/ 961 w 1376"/>
                <a:gd name="T19" fmla="*/ 1296 h 1344"/>
                <a:gd name="T20" fmla="*/ 827 w 1376"/>
                <a:gd name="T21" fmla="*/ 1332 h 1344"/>
                <a:gd name="T22" fmla="*/ 687 w 1376"/>
                <a:gd name="T23" fmla="*/ 1343 h 1344"/>
                <a:gd name="T24" fmla="*/ 553 w 1376"/>
                <a:gd name="T25" fmla="*/ 1332 h 1344"/>
                <a:gd name="T26" fmla="*/ 460 w 1376"/>
                <a:gd name="T27" fmla="*/ 1307 h 1344"/>
                <a:gd name="T28" fmla="*/ 401 w 1376"/>
                <a:gd name="T29" fmla="*/ 1284 h 1344"/>
                <a:gd name="T30" fmla="*/ 346 w 1376"/>
                <a:gd name="T31" fmla="*/ 1254 h 1344"/>
                <a:gd name="T32" fmla="*/ 268 w 1376"/>
                <a:gd name="T33" fmla="*/ 1199 h 1344"/>
                <a:gd name="T34" fmla="*/ 174 w 1376"/>
                <a:gd name="T35" fmla="*/ 1106 h 1344"/>
                <a:gd name="T36" fmla="*/ 95 w 1376"/>
                <a:gd name="T37" fmla="*/ 992 h 1344"/>
                <a:gd name="T38" fmla="*/ 37 w 1376"/>
                <a:gd name="T39" fmla="*/ 863 h 1344"/>
                <a:gd name="T40" fmla="*/ 17 w 1376"/>
                <a:gd name="T41" fmla="*/ 795 h 1344"/>
                <a:gd name="T42" fmla="*/ 5 w 1376"/>
                <a:gd name="T43" fmla="*/ 726 h 1344"/>
                <a:gd name="T44" fmla="*/ 0 w 1376"/>
                <a:gd name="T45" fmla="*/ 656 h 1344"/>
                <a:gd name="T46" fmla="*/ 5 w 1376"/>
                <a:gd name="T47" fmla="*/ 587 h 1344"/>
                <a:gd name="T48" fmla="*/ 17 w 1376"/>
                <a:gd name="T49" fmla="*/ 521 h 1344"/>
                <a:gd name="T50" fmla="*/ 37 w 1376"/>
                <a:gd name="T51" fmla="*/ 458 h 1344"/>
                <a:gd name="T52" fmla="*/ 63 w 1376"/>
                <a:gd name="T53" fmla="*/ 398 h 1344"/>
                <a:gd name="T54" fmla="*/ 132 w 1376"/>
                <a:gd name="T55" fmla="*/ 286 h 1344"/>
                <a:gd name="T56" fmla="*/ 219 w 1376"/>
                <a:gd name="T57" fmla="*/ 187 h 1344"/>
                <a:gd name="T58" fmla="*/ 293 w 1376"/>
                <a:gd name="T59" fmla="*/ 123 h 1344"/>
                <a:gd name="T60" fmla="*/ 346 w 1376"/>
                <a:gd name="T61" fmla="*/ 88 h 1344"/>
                <a:gd name="T62" fmla="*/ 401 w 1376"/>
                <a:gd name="T63" fmla="*/ 59 h 1344"/>
                <a:gd name="T64" fmla="*/ 460 w 1376"/>
                <a:gd name="T65" fmla="*/ 35 h 1344"/>
                <a:gd name="T66" fmla="*/ 553 w 1376"/>
                <a:gd name="T67" fmla="*/ 11 h 1344"/>
                <a:gd name="T68" fmla="*/ 687 w 1376"/>
                <a:gd name="T69" fmla="*/ 0 h 1344"/>
                <a:gd name="T70" fmla="*/ 827 w 1376"/>
                <a:gd name="T71" fmla="*/ 11 h 1344"/>
                <a:gd name="T72" fmla="*/ 961 w 1376"/>
                <a:gd name="T73" fmla="*/ 46 h 1344"/>
                <a:gd name="T74" fmla="*/ 1054 w 1376"/>
                <a:gd name="T75" fmla="*/ 88 h 1344"/>
                <a:gd name="T76" fmla="*/ 1111 w 1376"/>
                <a:gd name="T77" fmla="*/ 123 h 1344"/>
                <a:gd name="T78" fmla="*/ 1163 w 1376"/>
                <a:gd name="T79" fmla="*/ 164 h 1344"/>
                <a:gd name="T80" fmla="*/ 1231 w 1376"/>
                <a:gd name="T81" fmla="*/ 235 h 1344"/>
                <a:gd name="T82" fmla="*/ 1269 w 1376"/>
                <a:gd name="T83" fmla="*/ 286 h 1344"/>
                <a:gd name="T84" fmla="*/ 1302 w 1376"/>
                <a:gd name="T85" fmla="*/ 341 h 1344"/>
                <a:gd name="T86" fmla="*/ 1328 w 1376"/>
                <a:gd name="T87" fmla="*/ 398 h 1344"/>
                <a:gd name="T88" fmla="*/ 1349 w 1376"/>
                <a:gd name="T89" fmla="*/ 458 h 1344"/>
                <a:gd name="T90" fmla="*/ 1372 w 1376"/>
                <a:gd name="T91" fmla="*/ 587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6" h="1344">
                  <a:moveTo>
                    <a:pt x="1375" y="656"/>
                  </a:moveTo>
                  <a:lnTo>
                    <a:pt x="1375" y="656"/>
                  </a:lnTo>
                  <a:lnTo>
                    <a:pt x="1372" y="726"/>
                  </a:lnTo>
                  <a:lnTo>
                    <a:pt x="1363" y="795"/>
                  </a:lnTo>
                  <a:lnTo>
                    <a:pt x="1349" y="863"/>
                  </a:lnTo>
                  <a:lnTo>
                    <a:pt x="1328" y="929"/>
                  </a:lnTo>
                  <a:lnTo>
                    <a:pt x="1302" y="992"/>
                  </a:lnTo>
                  <a:lnTo>
                    <a:pt x="1286" y="1022"/>
                  </a:lnTo>
                  <a:lnTo>
                    <a:pt x="1269" y="1051"/>
                  </a:lnTo>
                  <a:lnTo>
                    <a:pt x="1251" y="1079"/>
                  </a:lnTo>
                  <a:lnTo>
                    <a:pt x="1231" y="1106"/>
                  </a:lnTo>
                  <a:lnTo>
                    <a:pt x="1210" y="1131"/>
                  </a:lnTo>
                  <a:lnTo>
                    <a:pt x="1187" y="1155"/>
                  </a:lnTo>
                  <a:lnTo>
                    <a:pt x="1163" y="1178"/>
                  </a:lnTo>
                  <a:lnTo>
                    <a:pt x="1138" y="1199"/>
                  </a:lnTo>
                  <a:lnTo>
                    <a:pt x="1111" y="1219"/>
                  </a:lnTo>
                  <a:lnTo>
                    <a:pt x="1083" y="1238"/>
                  </a:lnTo>
                  <a:lnTo>
                    <a:pt x="1054" y="1254"/>
                  </a:lnTo>
                  <a:lnTo>
                    <a:pt x="1024" y="1270"/>
                  </a:lnTo>
                  <a:lnTo>
                    <a:pt x="961" y="1296"/>
                  </a:lnTo>
                  <a:lnTo>
                    <a:pt x="895" y="1317"/>
                  </a:lnTo>
                  <a:lnTo>
                    <a:pt x="827" y="1332"/>
                  </a:lnTo>
                  <a:lnTo>
                    <a:pt x="758" y="1340"/>
                  </a:lnTo>
                  <a:lnTo>
                    <a:pt x="687" y="1343"/>
                  </a:lnTo>
                  <a:lnTo>
                    <a:pt x="619" y="1340"/>
                  </a:lnTo>
                  <a:lnTo>
                    <a:pt x="553" y="1332"/>
                  </a:lnTo>
                  <a:lnTo>
                    <a:pt x="490" y="1317"/>
                  </a:lnTo>
                  <a:lnTo>
                    <a:pt x="460" y="1307"/>
                  </a:lnTo>
                  <a:lnTo>
                    <a:pt x="430" y="1296"/>
                  </a:lnTo>
                  <a:lnTo>
                    <a:pt x="401" y="1284"/>
                  </a:lnTo>
                  <a:lnTo>
                    <a:pt x="373" y="1270"/>
                  </a:lnTo>
                  <a:lnTo>
                    <a:pt x="346" y="1254"/>
                  </a:lnTo>
                  <a:lnTo>
                    <a:pt x="319" y="1238"/>
                  </a:lnTo>
                  <a:lnTo>
                    <a:pt x="268" y="1199"/>
                  </a:lnTo>
                  <a:lnTo>
                    <a:pt x="219" y="1155"/>
                  </a:lnTo>
                  <a:lnTo>
                    <a:pt x="174" y="1106"/>
                  </a:lnTo>
                  <a:lnTo>
                    <a:pt x="132" y="1051"/>
                  </a:lnTo>
                  <a:lnTo>
                    <a:pt x="95" y="992"/>
                  </a:lnTo>
                  <a:lnTo>
                    <a:pt x="63" y="929"/>
                  </a:lnTo>
                  <a:lnTo>
                    <a:pt x="37" y="863"/>
                  </a:lnTo>
                  <a:lnTo>
                    <a:pt x="26" y="830"/>
                  </a:lnTo>
                  <a:lnTo>
                    <a:pt x="17" y="795"/>
                  </a:lnTo>
                  <a:lnTo>
                    <a:pt x="10" y="761"/>
                  </a:lnTo>
                  <a:lnTo>
                    <a:pt x="5" y="726"/>
                  </a:lnTo>
                  <a:lnTo>
                    <a:pt x="1" y="691"/>
                  </a:lnTo>
                  <a:lnTo>
                    <a:pt x="0" y="656"/>
                  </a:lnTo>
                  <a:lnTo>
                    <a:pt x="1" y="621"/>
                  </a:lnTo>
                  <a:lnTo>
                    <a:pt x="5" y="587"/>
                  </a:lnTo>
                  <a:lnTo>
                    <a:pt x="10" y="553"/>
                  </a:lnTo>
                  <a:lnTo>
                    <a:pt x="17" y="521"/>
                  </a:lnTo>
                  <a:lnTo>
                    <a:pt x="26" y="489"/>
                  </a:lnTo>
                  <a:lnTo>
                    <a:pt x="37" y="458"/>
                  </a:lnTo>
                  <a:lnTo>
                    <a:pt x="49" y="427"/>
                  </a:lnTo>
                  <a:lnTo>
                    <a:pt x="63" y="398"/>
                  </a:lnTo>
                  <a:lnTo>
                    <a:pt x="95" y="341"/>
                  </a:lnTo>
                  <a:lnTo>
                    <a:pt x="132" y="286"/>
                  </a:lnTo>
                  <a:lnTo>
                    <a:pt x="174" y="235"/>
                  </a:lnTo>
                  <a:lnTo>
                    <a:pt x="219" y="187"/>
                  </a:lnTo>
                  <a:lnTo>
                    <a:pt x="268" y="143"/>
                  </a:lnTo>
                  <a:lnTo>
                    <a:pt x="293" y="123"/>
                  </a:lnTo>
                  <a:lnTo>
                    <a:pt x="319" y="105"/>
                  </a:lnTo>
                  <a:lnTo>
                    <a:pt x="346" y="88"/>
                  </a:lnTo>
                  <a:lnTo>
                    <a:pt x="373" y="72"/>
                  </a:lnTo>
                  <a:lnTo>
                    <a:pt x="401" y="59"/>
                  </a:lnTo>
                  <a:lnTo>
                    <a:pt x="430" y="46"/>
                  </a:lnTo>
                  <a:lnTo>
                    <a:pt x="460" y="35"/>
                  </a:lnTo>
                  <a:lnTo>
                    <a:pt x="490" y="26"/>
                  </a:lnTo>
                  <a:lnTo>
                    <a:pt x="553" y="11"/>
                  </a:lnTo>
                  <a:lnTo>
                    <a:pt x="619" y="2"/>
                  </a:lnTo>
                  <a:lnTo>
                    <a:pt x="687" y="0"/>
                  </a:lnTo>
                  <a:lnTo>
                    <a:pt x="758" y="2"/>
                  </a:lnTo>
                  <a:lnTo>
                    <a:pt x="827" y="11"/>
                  </a:lnTo>
                  <a:lnTo>
                    <a:pt x="895" y="26"/>
                  </a:lnTo>
                  <a:lnTo>
                    <a:pt x="961" y="46"/>
                  </a:lnTo>
                  <a:lnTo>
                    <a:pt x="1024" y="72"/>
                  </a:lnTo>
                  <a:lnTo>
                    <a:pt x="1054" y="88"/>
                  </a:lnTo>
                  <a:lnTo>
                    <a:pt x="1083" y="105"/>
                  </a:lnTo>
                  <a:lnTo>
                    <a:pt x="1111" y="123"/>
                  </a:lnTo>
                  <a:lnTo>
                    <a:pt x="1138" y="143"/>
                  </a:lnTo>
                  <a:lnTo>
                    <a:pt x="1163" y="164"/>
                  </a:lnTo>
                  <a:lnTo>
                    <a:pt x="1187" y="187"/>
                  </a:lnTo>
                  <a:lnTo>
                    <a:pt x="1231" y="235"/>
                  </a:lnTo>
                  <a:lnTo>
                    <a:pt x="1251" y="260"/>
                  </a:lnTo>
                  <a:lnTo>
                    <a:pt x="1269" y="286"/>
                  </a:lnTo>
                  <a:lnTo>
                    <a:pt x="1286" y="313"/>
                  </a:lnTo>
                  <a:lnTo>
                    <a:pt x="1302" y="341"/>
                  </a:lnTo>
                  <a:lnTo>
                    <a:pt x="1316" y="369"/>
                  </a:lnTo>
                  <a:lnTo>
                    <a:pt x="1328" y="398"/>
                  </a:lnTo>
                  <a:lnTo>
                    <a:pt x="1339" y="427"/>
                  </a:lnTo>
                  <a:lnTo>
                    <a:pt x="1349" y="458"/>
                  </a:lnTo>
                  <a:lnTo>
                    <a:pt x="1363" y="521"/>
                  </a:lnTo>
                  <a:lnTo>
                    <a:pt x="1372" y="587"/>
                  </a:lnTo>
                  <a:lnTo>
                    <a:pt x="1375" y="65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9">
              <a:extLst>
                <a:ext uri="{FF2B5EF4-FFF2-40B4-BE49-F238E27FC236}">
                  <a16:creationId xmlns:a16="http://schemas.microsoft.com/office/drawing/2014/main" id="{F67A10AC-71A3-463B-AF08-F7822840FEE5}"/>
                </a:ext>
              </a:extLst>
            </p:cNvPr>
            <p:cNvSpPr>
              <a:spLocks noChangeArrowheads="1"/>
            </p:cNvSpPr>
            <p:nvPr/>
          </p:nvSpPr>
          <p:spPr bwMode="auto">
            <a:xfrm>
              <a:off x="4172772" y="2134103"/>
              <a:ext cx="9464" cy="7475"/>
            </a:xfrm>
            <a:custGeom>
              <a:avLst/>
              <a:gdLst>
                <a:gd name="T0" fmla="*/ 375 w 501"/>
                <a:gd name="T1" fmla="*/ 218 h 438"/>
                <a:gd name="T2" fmla="*/ 500 w 501"/>
                <a:gd name="T3" fmla="*/ 437 h 438"/>
                <a:gd name="T4" fmla="*/ 375 w 501"/>
                <a:gd name="T5" fmla="*/ 437 h 438"/>
                <a:gd name="T6" fmla="*/ 250 w 501"/>
                <a:gd name="T7" fmla="*/ 437 h 438"/>
                <a:gd name="T8" fmla="*/ 0 w 501"/>
                <a:gd name="T9" fmla="*/ 437 h 438"/>
                <a:gd name="T10" fmla="*/ 125 w 501"/>
                <a:gd name="T11" fmla="*/ 218 h 438"/>
                <a:gd name="T12" fmla="*/ 250 w 501"/>
                <a:gd name="T13" fmla="*/ 0 h 438"/>
                <a:gd name="T14" fmla="*/ 375 w 501"/>
                <a:gd name="T15" fmla="*/ 21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438">
                  <a:moveTo>
                    <a:pt x="375" y="218"/>
                  </a:moveTo>
                  <a:lnTo>
                    <a:pt x="500" y="437"/>
                  </a:lnTo>
                  <a:lnTo>
                    <a:pt x="375" y="437"/>
                  </a:lnTo>
                  <a:lnTo>
                    <a:pt x="250" y="437"/>
                  </a:lnTo>
                  <a:lnTo>
                    <a:pt x="0" y="437"/>
                  </a:lnTo>
                  <a:lnTo>
                    <a:pt x="125" y="218"/>
                  </a:lnTo>
                  <a:lnTo>
                    <a:pt x="250" y="0"/>
                  </a:lnTo>
                  <a:lnTo>
                    <a:pt x="375" y="218"/>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20">
              <a:extLst>
                <a:ext uri="{FF2B5EF4-FFF2-40B4-BE49-F238E27FC236}">
                  <a16:creationId xmlns:a16="http://schemas.microsoft.com/office/drawing/2014/main" id="{7B6E82C9-93C1-4446-8A8C-D4799AA40304}"/>
                </a:ext>
              </a:extLst>
            </p:cNvPr>
            <p:cNvSpPr>
              <a:spLocks noChangeArrowheads="1"/>
            </p:cNvSpPr>
            <p:nvPr/>
          </p:nvSpPr>
          <p:spPr bwMode="auto">
            <a:xfrm>
              <a:off x="4197869" y="2056575"/>
              <a:ext cx="15464" cy="14103"/>
            </a:xfrm>
            <a:custGeom>
              <a:avLst/>
              <a:gdLst>
                <a:gd name="T0" fmla="*/ 813 w 814"/>
                <a:gd name="T1" fmla="*/ 813 h 814"/>
                <a:gd name="T2" fmla="*/ 0 w 814"/>
                <a:gd name="T3" fmla="*/ 813 h 814"/>
                <a:gd name="T4" fmla="*/ 0 w 814"/>
                <a:gd name="T5" fmla="*/ 0 h 814"/>
                <a:gd name="T6" fmla="*/ 813 w 814"/>
                <a:gd name="T7" fmla="*/ 0 h 814"/>
                <a:gd name="T8" fmla="*/ 813 w 814"/>
                <a:gd name="T9" fmla="*/ 813 h 814"/>
              </a:gdLst>
              <a:ahLst/>
              <a:cxnLst>
                <a:cxn ang="0">
                  <a:pos x="T0" y="T1"/>
                </a:cxn>
                <a:cxn ang="0">
                  <a:pos x="T2" y="T3"/>
                </a:cxn>
                <a:cxn ang="0">
                  <a:pos x="T4" y="T5"/>
                </a:cxn>
                <a:cxn ang="0">
                  <a:pos x="T6" y="T7"/>
                </a:cxn>
                <a:cxn ang="0">
                  <a:pos x="T8" y="T9"/>
                </a:cxn>
              </a:cxnLst>
              <a:rect l="0" t="0" r="r" b="b"/>
              <a:pathLst>
                <a:path w="814" h="814">
                  <a:moveTo>
                    <a:pt x="813" y="813"/>
                  </a:moveTo>
                  <a:lnTo>
                    <a:pt x="0" y="813"/>
                  </a:lnTo>
                  <a:lnTo>
                    <a:pt x="0" y="0"/>
                  </a:lnTo>
                  <a:lnTo>
                    <a:pt x="813" y="0"/>
                  </a:lnTo>
                  <a:lnTo>
                    <a:pt x="813" y="81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21">
              <a:extLst>
                <a:ext uri="{FF2B5EF4-FFF2-40B4-BE49-F238E27FC236}">
                  <a16:creationId xmlns:a16="http://schemas.microsoft.com/office/drawing/2014/main" id="{3850CB2F-C92A-459C-9B92-7388F892B62F}"/>
                </a:ext>
              </a:extLst>
            </p:cNvPr>
            <p:cNvSpPr>
              <a:spLocks noChangeArrowheads="1"/>
            </p:cNvSpPr>
            <p:nvPr/>
          </p:nvSpPr>
          <p:spPr bwMode="auto">
            <a:xfrm>
              <a:off x="4254741" y="2081159"/>
              <a:ext cx="22563" cy="20654"/>
            </a:xfrm>
            <a:custGeom>
              <a:avLst/>
              <a:gdLst>
                <a:gd name="T0" fmla="*/ 1187 w 1188"/>
                <a:gd name="T1" fmla="*/ 594 h 1189"/>
                <a:gd name="T2" fmla="*/ 1176 w 1188"/>
                <a:gd name="T3" fmla="*/ 710 h 1189"/>
                <a:gd name="T4" fmla="*/ 1145 w 1188"/>
                <a:gd name="T5" fmla="*/ 820 h 1189"/>
                <a:gd name="T6" fmla="*/ 1095 w 1188"/>
                <a:gd name="T7" fmla="*/ 919 h 1189"/>
                <a:gd name="T8" fmla="*/ 1065 w 1188"/>
                <a:gd name="T9" fmla="*/ 962 h 1189"/>
                <a:gd name="T10" fmla="*/ 1031 w 1188"/>
                <a:gd name="T11" fmla="*/ 1000 h 1189"/>
                <a:gd name="T12" fmla="*/ 932 w 1188"/>
                <a:gd name="T13" fmla="*/ 1082 h 1189"/>
                <a:gd name="T14" fmla="*/ 824 w 1188"/>
                <a:gd name="T15" fmla="*/ 1140 h 1189"/>
                <a:gd name="T16" fmla="*/ 711 w 1188"/>
                <a:gd name="T17" fmla="*/ 1176 h 1189"/>
                <a:gd name="T18" fmla="*/ 624 w 1188"/>
                <a:gd name="T19" fmla="*/ 1187 h 1189"/>
                <a:gd name="T20" fmla="*/ 565 w 1188"/>
                <a:gd name="T21" fmla="*/ 1187 h 1189"/>
                <a:gd name="T22" fmla="*/ 506 w 1188"/>
                <a:gd name="T23" fmla="*/ 1181 h 1189"/>
                <a:gd name="T24" fmla="*/ 449 w 1188"/>
                <a:gd name="T25" fmla="*/ 1169 h 1189"/>
                <a:gd name="T26" fmla="*/ 394 w 1188"/>
                <a:gd name="T27" fmla="*/ 1152 h 1189"/>
                <a:gd name="T28" fmla="*/ 341 w 1188"/>
                <a:gd name="T29" fmla="*/ 1128 h 1189"/>
                <a:gd name="T30" fmla="*/ 292 w 1188"/>
                <a:gd name="T31" fmla="*/ 1099 h 1189"/>
                <a:gd name="T32" fmla="*/ 246 w 1188"/>
                <a:gd name="T33" fmla="*/ 1063 h 1189"/>
                <a:gd name="T34" fmla="*/ 206 w 1188"/>
                <a:gd name="T35" fmla="*/ 1022 h 1189"/>
                <a:gd name="T36" fmla="*/ 165 w 1188"/>
                <a:gd name="T37" fmla="*/ 981 h 1189"/>
                <a:gd name="T38" fmla="*/ 124 w 1188"/>
                <a:gd name="T39" fmla="*/ 941 h 1189"/>
                <a:gd name="T40" fmla="*/ 89 w 1188"/>
                <a:gd name="T41" fmla="*/ 896 h 1189"/>
                <a:gd name="T42" fmla="*/ 59 w 1188"/>
                <a:gd name="T43" fmla="*/ 846 h 1189"/>
                <a:gd name="T44" fmla="*/ 36 w 1188"/>
                <a:gd name="T45" fmla="*/ 794 h 1189"/>
                <a:gd name="T46" fmla="*/ 19 w 1188"/>
                <a:gd name="T47" fmla="*/ 738 h 1189"/>
                <a:gd name="T48" fmla="*/ 7 w 1188"/>
                <a:gd name="T49" fmla="*/ 681 h 1189"/>
                <a:gd name="T50" fmla="*/ 0 w 1188"/>
                <a:gd name="T51" fmla="*/ 594 h 1189"/>
                <a:gd name="T52" fmla="*/ 7 w 1188"/>
                <a:gd name="T53" fmla="*/ 506 h 1189"/>
                <a:gd name="T54" fmla="*/ 19 w 1188"/>
                <a:gd name="T55" fmla="*/ 449 h 1189"/>
                <a:gd name="T56" fmla="*/ 36 w 1188"/>
                <a:gd name="T57" fmla="*/ 394 h 1189"/>
                <a:gd name="T58" fmla="*/ 59 w 1188"/>
                <a:gd name="T59" fmla="*/ 341 h 1189"/>
                <a:gd name="T60" fmla="*/ 89 w 1188"/>
                <a:gd name="T61" fmla="*/ 292 h 1189"/>
                <a:gd name="T62" fmla="*/ 124 w 1188"/>
                <a:gd name="T63" fmla="*/ 247 h 1189"/>
                <a:gd name="T64" fmla="*/ 165 w 1188"/>
                <a:gd name="T65" fmla="*/ 206 h 1189"/>
                <a:gd name="T66" fmla="*/ 206 w 1188"/>
                <a:gd name="T67" fmla="*/ 165 h 1189"/>
                <a:gd name="T68" fmla="*/ 246 w 1188"/>
                <a:gd name="T69" fmla="*/ 124 h 1189"/>
                <a:gd name="T70" fmla="*/ 292 w 1188"/>
                <a:gd name="T71" fmla="*/ 89 h 1189"/>
                <a:gd name="T72" fmla="*/ 341 w 1188"/>
                <a:gd name="T73" fmla="*/ 59 h 1189"/>
                <a:gd name="T74" fmla="*/ 394 w 1188"/>
                <a:gd name="T75" fmla="*/ 36 h 1189"/>
                <a:gd name="T76" fmla="*/ 449 w 1188"/>
                <a:gd name="T77" fmla="*/ 18 h 1189"/>
                <a:gd name="T78" fmla="*/ 506 w 1188"/>
                <a:gd name="T79" fmla="*/ 6 h 1189"/>
                <a:gd name="T80" fmla="*/ 565 w 1188"/>
                <a:gd name="T81" fmla="*/ 0 h 1189"/>
                <a:gd name="T82" fmla="*/ 624 w 1188"/>
                <a:gd name="T83" fmla="*/ 0 h 1189"/>
                <a:gd name="T84" fmla="*/ 711 w 1188"/>
                <a:gd name="T85" fmla="*/ 12 h 1189"/>
                <a:gd name="T86" fmla="*/ 824 w 1188"/>
                <a:gd name="T87" fmla="*/ 47 h 1189"/>
                <a:gd name="T88" fmla="*/ 932 w 1188"/>
                <a:gd name="T89" fmla="*/ 106 h 1189"/>
                <a:gd name="T90" fmla="*/ 1031 w 1188"/>
                <a:gd name="T91" fmla="*/ 188 h 1189"/>
                <a:gd name="T92" fmla="*/ 1065 w 1188"/>
                <a:gd name="T93" fmla="*/ 226 h 1189"/>
                <a:gd name="T94" fmla="*/ 1095 w 1188"/>
                <a:gd name="T95" fmla="*/ 269 h 1189"/>
                <a:gd name="T96" fmla="*/ 1145 w 1188"/>
                <a:gd name="T97" fmla="*/ 367 h 1189"/>
                <a:gd name="T98" fmla="*/ 1176 w 1188"/>
                <a:gd name="T99" fmla="*/ 478 h 1189"/>
                <a:gd name="T100" fmla="*/ 1187 w 1188"/>
                <a:gd name="T101" fmla="*/ 5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8" h="1189">
                  <a:moveTo>
                    <a:pt x="1187" y="594"/>
                  </a:moveTo>
                  <a:lnTo>
                    <a:pt x="1187" y="594"/>
                  </a:lnTo>
                  <a:lnTo>
                    <a:pt x="1184" y="652"/>
                  </a:lnTo>
                  <a:lnTo>
                    <a:pt x="1176" y="710"/>
                  </a:lnTo>
                  <a:lnTo>
                    <a:pt x="1163" y="766"/>
                  </a:lnTo>
                  <a:lnTo>
                    <a:pt x="1145" y="820"/>
                  </a:lnTo>
                  <a:lnTo>
                    <a:pt x="1122" y="871"/>
                  </a:lnTo>
                  <a:lnTo>
                    <a:pt x="1095" y="919"/>
                  </a:lnTo>
                  <a:lnTo>
                    <a:pt x="1081" y="941"/>
                  </a:lnTo>
                  <a:lnTo>
                    <a:pt x="1065" y="962"/>
                  </a:lnTo>
                  <a:lnTo>
                    <a:pt x="1049" y="981"/>
                  </a:lnTo>
                  <a:lnTo>
                    <a:pt x="1031" y="1000"/>
                  </a:lnTo>
                  <a:lnTo>
                    <a:pt x="983" y="1044"/>
                  </a:lnTo>
                  <a:lnTo>
                    <a:pt x="932" y="1082"/>
                  </a:lnTo>
                  <a:lnTo>
                    <a:pt x="879" y="1114"/>
                  </a:lnTo>
                  <a:lnTo>
                    <a:pt x="824" y="1140"/>
                  </a:lnTo>
                  <a:lnTo>
                    <a:pt x="768" y="1161"/>
                  </a:lnTo>
                  <a:lnTo>
                    <a:pt x="711" y="1176"/>
                  </a:lnTo>
                  <a:lnTo>
                    <a:pt x="653" y="1185"/>
                  </a:lnTo>
                  <a:lnTo>
                    <a:pt x="624" y="1187"/>
                  </a:lnTo>
                  <a:lnTo>
                    <a:pt x="594" y="1188"/>
                  </a:lnTo>
                  <a:lnTo>
                    <a:pt x="565" y="1187"/>
                  </a:lnTo>
                  <a:lnTo>
                    <a:pt x="536" y="1185"/>
                  </a:lnTo>
                  <a:lnTo>
                    <a:pt x="506" y="1181"/>
                  </a:lnTo>
                  <a:lnTo>
                    <a:pt x="478" y="1176"/>
                  </a:lnTo>
                  <a:lnTo>
                    <a:pt x="449" y="1169"/>
                  </a:lnTo>
                  <a:lnTo>
                    <a:pt x="421" y="1161"/>
                  </a:lnTo>
                  <a:lnTo>
                    <a:pt x="394" y="1152"/>
                  </a:lnTo>
                  <a:lnTo>
                    <a:pt x="367" y="1140"/>
                  </a:lnTo>
                  <a:lnTo>
                    <a:pt x="341" y="1128"/>
                  </a:lnTo>
                  <a:lnTo>
                    <a:pt x="316" y="1114"/>
                  </a:lnTo>
                  <a:lnTo>
                    <a:pt x="292" y="1099"/>
                  </a:lnTo>
                  <a:lnTo>
                    <a:pt x="268" y="1082"/>
                  </a:lnTo>
                  <a:lnTo>
                    <a:pt x="246" y="1063"/>
                  </a:lnTo>
                  <a:lnTo>
                    <a:pt x="225" y="1044"/>
                  </a:lnTo>
                  <a:lnTo>
                    <a:pt x="206" y="1022"/>
                  </a:lnTo>
                  <a:lnTo>
                    <a:pt x="187" y="1000"/>
                  </a:lnTo>
                  <a:lnTo>
                    <a:pt x="165" y="981"/>
                  </a:lnTo>
                  <a:lnTo>
                    <a:pt x="143" y="962"/>
                  </a:lnTo>
                  <a:lnTo>
                    <a:pt x="124" y="941"/>
                  </a:lnTo>
                  <a:lnTo>
                    <a:pt x="105" y="919"/>
                  </a:lnTo>
                  <a:lnTo>
                    <a:pt x="89" y="896"/>
                  </a:lnTo>
                  <a:lnTo>
                    <a:pt x="73" y="871"/>
                  </a:lnTo>
                  <a:lnTo>
                    <a:pt x="59" y="846"/>
                  </a:lnTo>
                  <a:lnTo>
                    <a:pt x="47" y="820"/>
                  </a:lnTo>
                  <a:lnTo>
                    <a:pt x="36" y="794"/>
                  </a:lnTo>
                  <a:lnTo>
                    <a:pt x="27" y="766"/>
                  </a:lnTo>
                  <a:lnTo>
                    <a:pt x="19" y="738"/>
                  </a:lnTo>
                  <a:lnTo>
                    <a:pt x="12" y="710"/>
                  </a:lnTo>
                  <a:lnTo>
                    <a:pt x="7" y="681"/>
                  </a:lnTo>
                  <a:lnTo>
                    <a:pt x="3" y="652"/>
                  </a:lnTo>
                  <a:lnTo>
                    <a:pt x="0" y="594"/>
                  </a:lnTo>
                  <a:lnTo>
                    <a:pt x="3" y="535"/>
                  </a:lnTo>
                  <a:lnTo>
                    <a:pt x="7" y="506"/>
                  </a:lnTo>
                  <a:lnTo>
                    <a:pt x="12" y="478"/>
                  </a:lnTo>
                  <a:lnTo>
                    <a:pt x="19" y="449"/>
                  </a:lnTo>
                  <a:lnTo>
                    <a:pt x="27" y="421"/>
                  </a:lnTo>
                  <a:lnTo>
                    <a:pt x="36" y="394"/>
                  </a:lnTo>
                  <a:lnTo>
                    <a:pt x="47" y="367"/>
                  </a:lnTo>
                  <a:lnTo>
                    <a:pt x="59" y="341"/>
                  </a:lnTo>
                  <a:lnTo>
                    <a:pt x="73" y="316"/>
                  </a:lnTo>
                  <a:lnTo>
                    <a:pt x="89" y="292"/>
                  </a:lnTo>
                  <a:lnTo>
                    <a:pt x="105" y="269"/>
                  </a:lnTo>
                  <a:lnTo>
                    <a:pt x="124" y="247"/>
                  </a:lnTo>
                  <a:lnTo>
                    <a:pt x="143" y="226"/>
                  </a:lnTo>
                  <a:lnTo>
                    <a:pt x="165" y="206"/>
                  </a:lnTo>
                  <a:lnTo>
                    <a:pt x="187" y="188"/>
                  </a:lnTo>
                  <a:lnTo>
                    <a:pt x="206" y="165"/>
                  </a:lnTo>
                  <a:lnTo>
                    <a:pt x="225" y="144"/>
                  </a:lnTo>
                  <a:lnTo>
                    <a:pt x="246" y="124"/>
                  </a:lnTo>
                  <a:lnTo>
                    <a:pt x="268" y="106"/>
                  </a:lnTo>
                  <a:lnTo>
                    <a:pt x="292" y="89"/>
                  </a:lnTo>
                  <a:lnTo>
                    <a:pt x="316" y="73"/>
                  </a:lnTo>
                  <a:lnTo>
                    <a:pt x="341" y="59"/>
                  </a:lnTo>
                  <a:lnTo>
                    <a:pt x="367" y="47"/>
                  </a:lnTo>
                  <a:lnTo>
                    <a:pt x="394" y="36"/>
                  </a:lnTo>
                  <a:lnTo>
                    <a:pt x="421" y="26"/>
                  </a:lnTo>
                  <a:lnTo>
                    <a:pt x="449" y="18"/>
                  </a:lnTo>
                  <a:lnTo>
                    <a:pt x="478" y="12"/>
                  </a:lnTo>
                  <a:lnTo>
                    <a:pt x="506" y="6"/>
                  </a:lnTo>
                  <a:lnTo>
                    <a:pt x="536" y="3"/>
                  </a:lnTo>
                  <a:lnTo>
                    <a:pt x="565" y="0"/>
                  </a:lnTo>
                  <a:lnTo>
                    <a:pt x="594" y="0"/>
                  </a:lnTo>
                  <a:lnTo>
                    <a:pt x="624" y="0"/>
                  </a:lnTo>
                  <a:lnTo>
                    <a:pt x="653" y="3"/>
                  </a:lnTo>
                  <a:lnTo>
                    <a:pt x="711" y="12"/>
                  </a:lnTo>
                  <a:lnTo>
                    <a:pt x="768" y="26"/>
                  </a:lnTo>
                  <a:lnTo>
                    <a:pt x="824" y="47"/>
                  </a:lnTo>
                  <a:lnTo>
                    <a:pt x="879" y="73"/>
                  </a:lnTo>
                  <a:lnTo>
                    <a:pt x="932" y="106"/>
                  </a:lnTo>
                  <a:lnTo>
                    <a:pt x="983" y="144"/>
                  </a:lnTo>
                  <a:lnTo>
                    <a:pt x="1031" y="188"/>
                  </a:lnTo>
                  <a:lnTo>
                    <a:pt x="1049" y="206"/>
                  </a:lnTo>
                  <a:lnTo>
                    <a:pt x="1065" y="226"/>
                  </a:lnTo>
                  <a:lnTo>
                    <a:pt x="1081" y="247"/>
                  </a:lnTo>
                  <a:lnTo>
                    <a:pt x="1095" y="269"/>
                  </a:lnTo>
                  <a:lnTo>
                    <a:pt x="1122" y="316"/>
                  </a:lnTo>
                  <a:lnTo>
                    <a:pt x="1145" y="367"/>
                  </a:lnTo>
                  <a:lnTo>
                    <a:pt x="1163" y="421"/>
                  </a:lnTo>
                  <a:lnTo>
                    <a:pt x="1176" y="478"/>
                  </a:lnTo>
                  <a:lnTo>
                    <a:pt x="1184" y="535"/>
                  </a:lnTo>
                  <a:lnTo>
                    <a:pt x="1187" y="59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22">
              <a:extLst>
                <a:ext uri="{FF2B5EF4-FFF2-40B4-BE49-F238E27FC236}">
                  <a16:creationId xmlns:a16="http://schemas.microsoft.com/office/drawing/2014/main" id="{D9C6BD1C-FD66-421D-B6C2-4D99ACC45123}"/>
                </a:ext>
              </a:extLst>
            </p:cNvPr>
            <p:cNvSpPr>
              <a:spLocks noChangeArrowheads="1"/>
            </p:cNvSpPr>
            <p:nvPr/>
          </p:nvSpPr>
          <p:spPr bwMode="auto">
            <a:xfrm>
              <a:off x="4230826" y="2059272"/>
              <a:ext cx="18422" cy="16800"/>
            </a:xfrm>
            <a:custGeom>
              <a:avLst/>
              <a:gdLst>
                <a:gd name="T0" fmla="*/ 969 w 970"/>
                <a:gd name="T1" fmla="*/ 969 h 970"/>
                <a:gd name="T2" fmla="*/ 0 w 970"/>
                <a:gd name="T3" fmla="*/ 969 h 970"/>
                <a:gd name="T4" fmla="*/ 0 w 970"/>
                <a:gd name="T5" fmla="*/ 0 h 970"/>
                <a:gd name="T6" fmla="*/ 969 w 970"/>
                <a:gd name="T7" fmla="*/ 0 h 970"/>
                <a:gd name="T8" fmla="*/ 969 w 970"/>
                <a:gd name="T9" fmla="*/ 969 h 970"/>
              </a:gdLst>
              <a:ahLst/>
              <a:cxnLst>
                <a:cxn ang="0">
                  <a:pos x="T0" y="T1"/>
                </a:cxn>
                <a:cxn ang="0">
                  <a:pos x="T2" y="T3"/>
                </a:cxn>
                <a:cxn ang="0">
                  <a:pos x="T4" y="T5"/>
                </a:cxn>
                <a:cxn ang="0">
                  <a:pos x="T6" y="T7"/>
                </a:cxn>
                <a:cxn ang="0">
                  <a:pos x="T8" y="T9"/>
                </a:cxn>
              </a:cxnLst>
              <a:rect l="0" t="0" r="r" b="b"/>
              <a:pathLst>
                <a:path w="970" h="970">
                  <a:moveTo>
                    <a:pt x="969" y="969"/>
                  </a:moveTo>
                  <a:lnTo>
                    <a:pt x="0" y="969"/>
                  </a:lnTo>
                  <a:lnTo>
                    <a:pt x="0" y="0"/>
                  </a:lnTo>
                  <a:lnTo>
                    <a:pt x="969" y="0"/>
                  </a:lnTo>
                  <a:lnTo>
                    <a:pt x="969" y="96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23">
              <a:extLst>
                <a:ext uri="{FF2B5EF4-FFF2-40B4-BE49-F238E27FC236}">
                  <a16:creationId xmlns:a16="http://schemas.microsoft.com/office/drawing/2014/main" id="{2718383B-7E72-460E-97AD-6AA4D64CB61C}"/>
                </a:ext>
              </a:extLst>
            </p:cNvPr>
            <p:cNvSpPr>
              <a:spLocks noChangeArrowheads="1"/>
            </p:cNvSpPr>
            <p:nvPr/>
          </p:nvSpPr>
          <p:spPr bwMode="auto">
            <a:xfrm>
              <a:off x="4166180" y="2140114"/>
              <a:ext cx="108842" cy="56104"/>
            </a:xfrm>
            <a:custGeom>
              <a:avLst/>
              <a:gdLst>
                <a:gd name="T0" fmla="*/ 5374 w 5687"/>
                <a:gd name="T1" fmla="*/ 813 h 3220"/>
                <a:gd name="T2" fmla="*/ 5374 w 5687"/>
                <a:gd name="T3" fmla="*/ 813 h 3220"/>
                <a:gd name="T4" fmla="*/ 3624 w 5687"/>
                <a:gd name="T5" fmla="*/ 0 h 3220"/>
                <a:gd name="T6" fmla="*/ 3618 w 5687"/>
                <a:gd name="T7" fmla="*/ 27 h 3220"/>
                <a:gd name="T8" fmla="*/ 3595 w 5687"/>
                <a:gd name="T9" fmla="*/ 98 h 3220"/>
                <a:gd name="T10" fmla="*/ 3550 w 5687"/>
                <a:gd name="T11" fmla="*/ 205 h 3220"/>
                <a:gd name="T12" fmla="*/ 3519 w 5687"/>
                <a:gd name="T13" fmla="*/ 268 h 3220"/>
                <a:gd name="T14" fmla="*/ 3480 w 5687"/>
                <a:gd name="T15" fmla="*/ 337 h 3220"/>
                <a:gd name="T16" fmla="*/ 3434 w 5687"/>
                <a:gd name="T17" fmla="*/ 409 h 3220"/>
                <a:gd name="T18" fmla="*/ 3379 w 5687"/>
                <a:gd name="T19" fmla="*/ 483 h 3220"/>
                <a:gd name="T20" fmla="*/ 3315 w 5687"/>
                <a:gd name="T21" fmla="*/ 558 h 3220"/>
                <a:gd name="T22" fmla="*/ 3242 w 5687"/>
                <a:gd name="T23" fmla="*/ 634 h 3220"/>
                <a:gd name="T24" fmla="*/ 3159 w 5687"/>
                <a:gd name="T25" fmla="*/ 707 h 3220"/>
                <a:gd name="T26" fmla="*/ 3065 w 5687"/>
                <a:gd name="T27" fmla="*/ 779 h 3220"/>
                <a:gd name="T28" fmla="*/ 2960 w 5687"/>
                <a:gd name="T29" fmla="*/ 846 h 3220"/>
                <a:gd name="T30" fmla="*/ 2843 w 5687"/>
                <a:gd name="T31" fmla="*/ 907 h 3220"/>
                <a:gd name="T32" fmla="*/ 2726 w 5687"/>
                <a:gd name="T33" fmla="*/ 846 h 3220"/>
                <a:gd name="T34" fmla="*/ 2621 w 5687"/>
                <a:gd name="T35" fmla="*/ 779 h 3220"/>
                <a:gd name="T36" fmla="*/ 2527 w 5687"/>
                <a:gd name="T37" fmla="*/ 707 h 3220"/>
                <a:gd name="T38" fmla="*/ 2444 w 5687"/>
                <a:gd name="T39" fmla="*/ 634 h 3220"/>
                <a:gd name="T40" fmla="*/ 2371 w 5687"/>
                <a:gd name="T41" fmla="*/ 558 h 3220"/>
                <a:gd name="T42" fmla="*/ 2307 w 5687"/>
                <a:gd name="T43" fmla="*/ 483 h 3220"/>
                <a:gd name="T44" fmla="*/ 2253 w 5687"/>
                <a:gd name="T45" fmla="*/ 409 h 3220"/>
                <a:gd name="T46" fmla="*/ 2206 w 5687"/>
                <a:gd name="T47" fmla="*/ 337 h 3220"/>
                <a:gd name="T48" fmla="*/ 2167 w 5687"/>
                <a:gd name="T49" fmla="*/ 268 h 3220"/>
                <a:gd name="T50" fmla="*/ 2136 w 5687"/>
                <a:gd name="T51" fmla="*/ 205 h 3220"/>
                <a:gd name="T52" fmla="*/ 2091 w 5687"/>
                <a:gd name="T53" fmla="*/ 98 h 3220"/>
                <a:gd name="T54" fmla="*/ 2068 w 5687"/>
                <a:gd name="T55" fmla="*/ 27 h 3220"/>
                <a:gd name="T56" fmla="*/ 2062 w 5687"/>
                <a:gd name="T57" fmla="*/ 0 h 3220"/>
                <a:gd name="T58" fmla="*/ 312 w 5687"/>
                <a:gd name="T59" fmla="*/ 813 h 3220"/>
                <a:gd name="T60" fmla="*/ 0 w 5687"/>
                <a:gd name="T61" fmla="*/ 3219 h 3220"/>
                <a:gd name="T62" fmla="*/ 5686 w 5687"/>
                <a:gd name="T63" fmla="*/ 3219 h 3220"/>
                <a:gd name="T64" fmla="*/ 5374 w 5687"/>
                <a:gd name="T65" fmla="*/ 813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87" h="3220">
                  <a:moveTo>
                    <a:pt x="5374" y="813"/>
                  </a:moveTo>
                  <a:lnTo>
                    <a:pt x="5374" y="813"/>
                  </a:lnTo>
                  <a:lnTo>
                    <a:pt x="3624" y="0"/>
                  </a:lnTo>
                  <a:lnTo>
                    <a:pt x="3618" y="27"/>
                  </a:lnTo>
                  <a:lnTo>
                    <a:pt x="3595" y="98"/>
                  </a:lnTo>
                  <a:lnTo>
                    <a:pt x="3550" y="205"/>
                  </a:lnTo>
                  <a:lnTo>
                    <a:pt x="3519" y="268"/>
                  </a:lnTo>
                  <a:lnTo>
                    <a:pt x="3480" y="337"/>
                  </a:lnTo>
                  <a:lnTo>
                    <a:pt x="3434" y="409"/>
                  </a:lnTo>
                  <a:lnTo>
                    <a:pt x="3379" y="483"/>
                  </a:lnTo>
                  <a:lnTo>
                    <a:pt x="3315" y="558"/>
                  </a:lnTo>
                  <a:lnTo>
                    <a:pt x="3242" y="634"/>
                  </a:lnTo>
                  <a:lnTo>
                    <a:pt x="3159" y="707"/>
                  </a:lnTo>
                  <a:lnTo>
                    <a:pt x="3065" y="779"/>
                  </a:lnTo>
                  <a:lnTo>
                    <a:pt x="2960" y="846"/>
                  </a:lnTo>
                  <a:lnTo>
                    <a:pt x="2843" y="907"/>
                  </a:lnTo>
                  <a:lnTo>
                    <a:pt x="2726" y="846"/>
                  </a:lnTo>
                  <a:lnTo>
                    <a:pt x="2621" y="779"/>
                  </a:lnTo>
                  <a:lnTo>
                    <a:pt x="2527" y="707"/>
                  </a:lnTo>
                  <a:lnTo>
                    <a:pt x="2444" y="634"/>
                  </a:lnTo>
                  <a:lnTo>
                    <a:pt x="2371" y="558"/>
                  </a:lnTo>
                  <a:lnTo>
                    <a:pt x="2307" y="483"/>
                  </a:lnTo>
                  <a:lnTo>
                    <a:pt x="2253" y="409"/>
                  </a:lnTo>
                  <a:lnTo>
                    <a:pt x="2206" y="337"/>
                  </a:lnTo>
                  <a:lnTo>
                    <a:pt x="2167" y="268"/>
                  </a:lnTo>
                  <a:lnTo>
                    <a:pt x="2136" y="205"/>
                  </a:lnTo>
                  <a:lnTo>
                    <a:pt x="2091" y="98"/>
                  </a:lnTo>
                  <a:lnTo>
                    <a:pt x="2068" y="27"/>
                  </a:lnTo>
                  <a:lnTo>
                    <a:pt x="2062" y="0"/>
                  </a:lnTo>
                  <a:lnTo>
                    <a:pt x="312" y="813"/>
                  </a:lnTo>
                  <a:lnTo>
                    <a:pt x="0" y="3219"/>
                  </a:lnTo>
                  <a:lnTo>
                    <a:pt x="5686" y="3219"/>
                  </a:lnTo>
                  <a:lnTo>
                    <a:pt x="5374" y="81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24">
              <a:extLst>
                <a:ext uri="{FF2B5EF4-FFF2-40B4-BE49-F238E27FC236}">
                  <a16:creationId xmlns:a16="http://schemas.microsoft.com/office/drawing/2014/main" id="{42D400D8-27FF-4F38-9E3C-102A089B052A}"/>
                </a:ext>
              </a:extLst>
            </p:cNvPr>
            <p:cNvSpPr>
              <a:spLocks noChangeArrowheads="1"/>
            </p:cNvSpPr>
            <p:nvPr/>
          </p:nvSpPr>
          <p:spPr bwMode="auto">
            <a:xfrm>
              <a:off x="4201334" y="2084473"/>
              <a:ext cx="38534" cy="51711"/>
            </a:xfrm>
            <a:custGeom>
              <a:avLst/>
              <a:gdLst>
                <a:gd name="T0" fmla="*/ 40 w 2018"/>
                <a:gd name="T1" fmla="*/ 2031 h 2969"/>
                <a:gd name="T2" fmla="*/ 78 w 2018"/>
                <a:gd name="T3" fmla="*/ 2116 h 2969"/>
                <a:gd name="T4" fmla="*/ 110 w 2018"/>
                <a:gd name="T5" fmla="*/ 2160 h 2969"/>
                <a:gd name="T6" fmla="*/ 148 w 2018"/>
                <a:gd name="T7" fmla="*/ 2194 h 2969"/>
                <a:gd name="T8" fmla="*/ 193 w 2018"/>
                <a:gd name="T9" fmla="*/ 2214 h 2969"/>
                <a:gd name="T10" fmla="*/ 227 w 2018"/>
                <a:gd name="T11" fmla="*/ 2219 h 2969"/>
                <a:gd name="T12" fmla="*/ 337 w 2018"/>
                <a:gd name="T13" fmla="*/ 2554 h 2969"/>
                <a:gd name="T14" fmla="*/ 502 w 2018"/>
                <a:gd name="T15" fmla="*/ 2771 h 2969"/>
                <a:gd name="T16" fmla="*/ 686 w 2018"/>
                <a:gd name="T17" fmla="*/ 2895 h 2969"/>
                <a:gd name="T18" fmla="*/ 851 w 2018"/>
                <a:gd name="T19" fmla="*/ 2952 h 2969"/>
                <a:gd name="T20" fmla="*/ 959 w 2018"/>
                <a:gd name="T21" fmla="*/ 2968 h 2969"/>
                <a:gd name="T22" fmla="*/ 976 w 2018"/>
                <a:gd name="T23" fmla="*/ 2968 h 2969"/>
                <a:gd name="T24" fmla="*/ 1008 w 2018"/>
                <a:gd name="T25" fmla="*/ 2968 h 2969"/>
                <a:gd name="T26" fmla="*/ 1008 w 2018"/>
                <a:gd name="T27" fmla="*/ 2968 h 2969"/>
                <a:gd name="T28" fmla="*/ 1008 w 2018"/>
                <a:gd name="T29" fmla="*/ 2968 h 2969"/>
                <a:gd name="T30" fmla="*/ 1152 w 2018"/>
                <a:gd name="T31" fmla="*/ 2952 h 2969"/>
                <a:gd name="T32" fmla="*/ 1322 w 2018"/>
                <a:gd name="T33" fmla="*/ 2895 h 2969"/>
                <a:gd name="T34" fmla="*/ 1504 w 2018"/>
                <a:gd name="T35" fmla="*/ 2771 h 2969"/>
                <a:gd name="T36" fmla="*/ 1662 w 2018"/>
                <a:gd name="T37" fmla="*/ 2554 h 2969"/>
                <a:gd name="T38" fmla="*/ 1758 w 2018"/>
                <a:gd name="T39" fmla="*/ 2219 h 2969"/>
                <a:gd name="T40" fmla="*/ 1802 w 2018"/>
                <a:gd name="T41" fmla="*/ 2214 h 2969"/>
                <a:gd name="T42" fmla="*/ 1858 w 2018"/>
                <a:gd name="T43" fmla="*/ 2194 h 2969"/>
                <a:gd name="T44" fmla="*/ 1903 w 2018"/>
                <a:gd name="T45" fmla="*/ 2160 h 2969"/>
                <a:gd name="T46" fmla="*/ 1937 w 2018"/>
                <a:gd name="T47" fmla="*/ 2116 h 2969"/>
                <a:gd name="T48" fmla="*/ 1963 w 2018"/>
                <a:gd name="T49" fmla="*/ 2066 h 2969"/>
                <a:gd name="T50" fmla="*/ 2013 w 2018"/>
                <a:gd name="T51" fmla="*/ 1732 h 2969"/>
                <a:gd name="T52" fmla="*/ 2016 w 2018"/>
                <a:gd name="T53" fmla="*/ 1680 h 2969"/>
                <a:gd name="T54" fmla="*/ 2003 w 2018"/>
                <a:gd name="T55" fmla="*/ 1631 h 2969"/>
                <a:gd name="T56" fmla="*/ 1980 w 2018"/>
                <a:gd name="T57" fmla="*/ 1589 h 2969"/>
                <a:gd name="T58" fmla="*/ 1949 w 2018"/>
                <a:gd name="T59" fmla="*/ 1554 h 2969"/>
                <a:gd name="T60" fmla="*/ 1914 w 2018"/>
                <a:gd name="T61" fmla="*/ 1531 h 2969"/>
                <a:gd name="T62" fmla="*/ 1957 w 2018"/>
                <a:gd name="T63" fmla="*/ 1273 h 2969"/>
                <a:gd name="T64" fmla="*/ 1976 w 2018"/>
                <a:gd name="T65" fmla="*/ 969 h 2969"/>
                <a:gd name="T66" fmla="*/ 1942 w 2018"/>
                <a:gd name="T67" fmla="*/ 774 h 2969"/>
                <a:gd name="T68" fmla="*/ 1846 w 2018"/>
                <a:gd name="T69" fmla="*/ 587 h 2969"/>
                <a:gd name="T70" fmla="*/ 1701 w 2018"/>
                <a:gd name="T71" fmla="*/ 420 h 2969"/>
                <a:gd name="T72" fmla="*/ 1515 w 2018"/>
                <a:gd name="T73" fmla="*/ 287 h 2969"/>
                <a:gd name="T74" fmla="*/ 1302 w 2018"/>
                <a:gd name="T75" fmla="*/ 202 h 2969"/>
                <a:gd name="T76" fmla="*/ 889 w 2018"/>
                <a:gd name="T77" fmla="*/ 20 h 2969"/>
                <a:gd name="T78" fmla="*/ 474 w 2018"/>
                <a:gd name="T79" fmla="*/ 167 h 2969"/>
                <a:gd name="T80" fmla="*/ 223 w 2018"/>
                <a:gd name="T81" fmla="*/ 394 h 2969"/>
                <a:gd name="T82" fmla="*/ 94 w 2018"/>
                <a:gd name="T83" fmla="*/ 635 h 2969"/>
                <a:gd name="T84" fmla="*/ 46 w 2018"/>
                <a:gd name="T85" fmla="*/ 827 h 2969"/>
                <a:gd name="T86" fmla="*/ 40 w 2018"/>
                <a:gd name="T87" fmla="*/ 1000 h 2969"/>
                <a:gd name="T88" fmla="*/ 59 w 2018"/>
                <a:gd name="T89" fmla="*/ 1288 h 2969"/>
                <a:gd name="T90" fmla="*/ 102 w 2018"/>
                <a:gd name="T91" fmla="*/ 1531 h 2969"/>
                <a:gd name="T92" fmla="*/ 67 w 2018"/>
                <a:gd name="T93" fmla="*/ 1554 h 2969"/>
                <a:gd name="T94" fmla="*/ 36 w 2018"/>
                <a:gd name="T95" fmla="*/ 1589 h 2969"/>
                <a:gd name="T96" fmla="*/ 13 w 2018"/>
                <a:gd name="T97" fmla="*/ 1631 h 2969"/>
                <a:gd name="T98" fmla="*/ 1 w 2018"/>
                <a:gd name="T99" fmla="*/ 1680 h 2969"/>
                <a:gd name="T100" fmla="*/ 4 w 2018"/>
                <a:gd name="T101" fmla="*/ 1732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8" h="2969">
                  <a:moveTo>
                    <a:pt x="9" y="1750"/>
                  </a:moveTo>
                  <a:lnTo>
                    <a:pt x="9" y="1750"/>
                  </a:lnTo>
                  <a:lnTo>
                    <a:pt x="40" y="2031"/>
                  </a:lnTo>
                  <a:lnTo>
                    <a:pt x="53" y="2066"/>
                  </a:lnTo>
                  <a:lnTo>
                    <a:pt x="69" y="2100"/>
                  </a:lnTo>
                  <a:lnTo>
                    <a:pt x="78" y="2116"/>
                  </a:lnTo>
                  <a:lnTo>
                    <a:pt x="88" y="2131"/>
                  </a:lnTo>
                  <a:lnTo>
                    <a:pt x="98" y="2146"/>
                  </a:lnTo>
                  <a:lnTo>
                    <a:pt x="110" y="2160"/>
                  </a:lnTo>
                  <a:lnTo>
                    <a:pt x="122" y="2172"/>
                  </a:lnTo>
                  <a:lnTo>
                    <a:pt x="135" y="2184"/>
                  </a:lnTo>
                  <a:lnTo>
                    <a:pt x="148" y="2194"/>
                  </a:lnTo>
                  <a:lnTo>
                    <a:pt x="162" y="2202"/>
                  </a:lnTo>
                  <a:lnTo>
                    <a:pt x="177" y="2209"/>
                  </a:lnTo>
                  <a:lnTo>
                    <a:pt x="193" y="2214"/>
                  </a:lnTo>
                  <a:lnTo>
                    <a:pt x="209" y="2217"/>
                  </a:lnTo>
                  <a:lnTo>
                    <a:pt x="227" y="2219"/>
                  </a:lnTo>
                  <a:lnTo>
                    <a:pt x="227" y="2219"/>
                  </a:lnTo>
                  <a:lnTo>
                    <a:pt x="255" y="2345"/>
                  </a:lnTo>
                  <a:lnTo>
                    <a:pt x="292" y="2457"/>
                  </a:lnTo>
                  <a:lnTo>
                    <a:pt x="337" y="2554"/>
                  </a:lnTo>
                  <a:lnTo>
                    <a:pt x="388" y="2639"/>
                  </a:lnTo>
                  <a:lnTo>
                    <a:pt x="443" y="2711"/>
                  </a:lnTo>
                  <a:lnTo>
                    <a:pt x="502" y="2771"/>
                  </a:lnTo>
                  <a:lnTo>
                    <a:pt x="563" y="2822"/>
                  </a:lnTo>
                  <a:lnTo>
                    <a:pt x="625" y="2863"/>
                  </a:lnTo>
                  <a:lnTo>
                    <a:pt x="686" y="2895"/>
                  </a:lnTo>
                  <a:lnTo>
                    <a:pt x="745" y="2920"/>
                  </a:lnTo>
                  <a:lnTo>
                    <a:pt x="800" y="2939"/>
                  </a:lnTo>
                  <a:lnTo>
                    <a:pt x="851" y="2952"/>
                  </a:lnTo>
                  <a:lnTo>
                    <a:pt x="895" y="2961"/>
                  </a:lnTo>
                  <a:lnTo>
                    <a:pt x="932" y="2966"/>
                  </a:lnTo>
                  <a:lnTo>
                    <a:pt x="959" y="2968"/>
                  </a:lnTo>
                  <a:lnTo>
                    <a:pt x="976" y="2968"/>
                  </a:lnTo>
                  <a:lnTo>
                    <a:pt x="976" y="2968"/>
                  </a:lnTo>
                  <a:lnTo>
                    <a:pt x="976" y="2968"/>
                  </a:lnTo>
                  <a:lnTo>
                    <a:pt x="1008" y="2968"/>
                  </a:lnTo>
                  <a:lnTo>
                    <a:pt x="1008" y="2968"/>
                  </a:lnTo>
                  <a:lnTo>
                    <a:pt x="1008" y="2968"/>
                  </a:lnTo>
                  <a:lnTo>
                    <a:pt x="1008" y="2968"/>
                  </a:lnTo>
                  <a:lnTo>
                    <a:pt x="1008" y="2968"/>
                  </a:lnTo>
                  <a:lnTo>
                    <a:pt x="1008" y="2968"/>
                  </a:lnTo>
                  <a:lnTo>
                    <a:pt x="1008" y="2968"/>
                  </a:lnTo>
                  <a:lnTo>
                    <a:pt x="1008" y="2968"/>
                  </a:lnTo>
                  <a:lnTo>
                    <a:pt x="1008" y="2968"/>
                  </a:lnTo>
                  <a:lnTo>
                    <a:pt x="1064" y="2966"/>
                  </a:lnTo>
                  <a:lnTo>
                    <a:pt x="1104" y="2961"/>
                  </a:lnTo>
                  <a:lnTo>
                    <a:pt x="1152" y="2952"/>
                  </a:lnTo>
                  <a:lnTo>
                    <a:pt x="1205" y="2939"/>
                  </a:lnTo>
                  <a:lnTo>
                    <a:pt x="1262" y="2920"/>
                  </a:lnTo>
                  <a:lnTo>
                    <a:pt x="1322" y="2895"/>
                  </a:lnTo>
                  <a:lnTo>
                    <a:pt x="1383" y="2863"/>
                  </a:lnTo>
                  <a:lnTo>
                    <a:pt x="1444" y="2822"/>
                  </a:lnTo>
                  <a:lnTo>
                    <a:pt x="1504" y="2771"/>
                  </a:lnTo>
                  <a:lnTo>
                    <a:pt x="1562" y="2711"/>
                  </a:lnTo>
                  <a:lnTo>
                    <a:pt x="1615" y="2639"/>
                  </a:lnTo>
                  <a:lnTo>
                    <a:pt x="1662" y="2554"/>
                  </a:lnTo>
                  <a:lnTo>
                    <a:pt x="1703" y="2457"/>
                  </a:lnTo>
                  <a:lnTo>
                    <a:pt x="1736" y="2345"/>
                  </a:lnTo>
                  <a:lnTo>
                    <a:pt x="1758" y="2219"/>
                  </a:lnTo>
                  <a:lnTo>
                    <a:pt x="1758" y="2219"/>
                  </a:lnTo>
                  <a:lnTo>
                    <a:pt x="1781" y="2217"/>
                  </a:lnTo>
                  <a:lnTo>
                    <a:pt x="1802" y="2214"/>
                  </a:lnTo>
                  <a:lnTo>
                    <a:pt x="1822" y="2209"/>
                  </a:lnTo>
                  <a:lnTo>
                    <a:pt x="1841" y="2202"/>
                  </a:lnTo>
                  <a:lnTo>
                    <a:pt x="1858" y="2194"/>
                  </a:lnTo>
                  <a:lnTo>
                    <a:pt x="1874" y="2184"/>
                  </a:lnTo>
                  <a:lnTo>
                    <a:pt x="1889" y="2172"/>
                  </a:lnTo>
                  <a:lnTo>
                    <a:pt x="1903" y="2160"/>
                  </a:lnTo>
                  <a:lnTo>
                    <a:pt x="1915" y="2146"/>
                  </a:lnTo>
                  <a:lnTo>
                    <a:pt x="1927" y="2131"/>
                  </a:lnTo>
                  <a:lnTo>
                    <a:pt x="1937" y="2116"/>
                  </a:lnTo>
                  <a:lnTo>
                    <a:pt x="1947" y="2100"/>
                  </a:lnTo>
                  <a:lnTo>
                    <a:pt x="1955" y="2083"/>
                  </a:lnTo>
                  <a:lnTo>
                    <a:pt x="1963" y="2066"/>
                  </a:lnTo>
                  <a:lnTo>
                    <a:pt x="1976" y="2031"/>
                  </a:lnTo>
                  <a:lnTo>
                    <a:pt x="2008" y="1750"/>
                  </a:lnTo>
                  <a:lnTo>
                    <a:pt x="2013" y="1732"/>
                  </a:lnTo>
                  <a:lnTo>
                    <a:pt x="2016" y="1714"/>
                  </a:lnTo>
                  <a:lnTo>
                    <a:pt x="2017" y="1697"/>
                  </a:lnTo>
                  <a:lnTo>
                    <a:pt x="2016" y="1680"/>
                  </a:lnTo>
                  <a:lnTo>
                    <a:pt x="2013" y="1663"/>
                  </a:lnTo>
                  <a:lnTo>
                    <a:pt x="2009" y="1647"/>
                  </a:lnTo>
                  <a:lnTo>
                    <a:pt x="2003" y="1631"/>
                  </a:lnTo>
                  <a:lnTo>
                    <a:pt x="1996" y="1616"/>
                  </a:lnTo>
                  <a:lnTo>
                    <a:pt x="1988" y="1602"/>
                  </a:lnTo>
                  <a:lnTo>
                    <a:pt x="1980" y="1589"/>
                  </a:lnTo>
                  <a:lnTo>
                    <a:pt x="1970" y="1576"/>
                  </a:lnTo>
                  <a:lnTo>
                    <a:pt x="1960" y="1565"/>
                  </a:lnTo>
                  <a:lnTo>
                    <a:pt x="1949" y="1554"/>
                  </a:lnTo>
                  <a:lnTo>
                    <a:pt x="1938" y="1545"/>
                  </a:lnTo>
                  <a:lnTo>
                    <a:pt x="1926" y="1537"/>
                  </a:lnTo>
                  <a:lnTo>
                    <a:pt x="1914" y="1531"/>
                  </a:lnTo>
                  <a:lnTo>
                    <a:pt x="1926" y="1478"/>
                  </a:lnTo>
                  <a:lnTo>
                    <a:pt x="1937" y="1416"/>
                  </a:lnTo>
                  <a:lnTo>
                    <a:pt x="1957" y="1273"/>
                  </a:lnTo>
                  <a:lnTo>
                    <a:pt x="1971" y="1118"/>
                  </a:lnTo>
                  <a:lnTo>
                    <a:pt x="1975" y="1041"/>
                  </a:lnTo>
                  <a:lnTo>
                    <a:pt x="1976" y="969"/>
                  </a:lnTo>
                  <a:lnTo>
                    <a:pt x="1972" y="904"/>
                  </a:lnTo>
                  <a:lnTo>
                    <a:pt x="1961" y="839"/>
                  </a:lnTo>
                  <a:lnTo>
                    <a:pt x="1942" y="774"/>
                  </a:lnTo>
                  <a:lnTo>
                    <a:pt x="1916" y="710"/>
                  </a:lnTo>
                  <a:lnTo>
                    <a:pt x="1884" y="648"/>
                  </a:lnTo>
                  <a:lnTo>
                    <a:pt x="1846" y="587"/>
                  </a:lnTo>
                  <a:lnTo>
                    <a:pt x="1803" y="528"/>
                  </a:lnTo>
                  <a:lnTo>
                    <a:pt x="1754" y="472"/>
                  </a:lnTo>
                  <a:lnTo>
                    <a:pt x="1701" y="420"/>
                  </a:lnTo>
                  <a:lnTo>
                    <a:pt x="1643" y="371"/>
                  </a:lnTo>
                  <a:lnTo>
                    <a:pt x="1581" y="327"/>
                  </a:lnTo>
                  <a:lnTo>
                    <a:pt x="1515" y="287"/>
                  </a:lnTo>
                  <a:lnTo>
                    <a:pt x="1447" y="253"/>
                  </a:lnTo>
                  <a:lnTo>
                    <a:pt x="1376" y="224"/>
                  </a:lnTo>
                  <a:lnTo>
                    <a:pt x="1302" y="202"/>
                  </a:lnTo>
                  <a:lnTo>
                    <a:pt x="1226" y="187"/>
                  </a:lnTo>
                  <a:lnTo>
                    <a:pt x="1070" y="0"/>
                  </a:lnTo>
                  <a:lnTo>
                    <a:pt x="889" y="20"/>
                  </a:lnTo>
                  <a:lnTo>
                    <a:pt x="730" y="56"/>
                  </a:lnTo>
                  <a:lnTo>
                    <a:pt x="593" y="106"/>
                  </a:lnTo>
                  <a:lnTo>
                    <a:pt x="474" y="167"/>
                  </a:lnTo>
                  <a:lnTo>
                    <a:pt x="375" y="237"/>
                  </a:lnTo>
                  <a:lnTo>
                    <a:pt x="291" y="314"/>
                  </a:lnTo>
                  <a:lnTo>
                    <a:pt x="223" y="394"/>
                  </a:lnTo>
                  <a:lnTo>
                    <a:pt x="168" y="476"/>
                  </a:lnTo>
                  <a:lnTo>
                    <a:pt x="126" y="557"/>
                  </a:lnTo>
                  <a:lnTo>
                    <a:pt x="94" y="635"/>
                  </a:lnTo>
                  <a:lnTo>
                    <a:pt x="71" y="708"/>
                  </a:lnTo>
                  <a:lnTo>
                    <a:pt x="56" y="773"/>
                  </a:lnTo>
                  <a:lnTo>
                    <a:pt x="46" y="827"/>
                  </a:lnTo>
                  <a:lnTo>
                    <a:pt x="42" y="869"/>
                  </a:lnTo>
                  <a:lnTo>
                    <a:pt x="40" y="906"/>
                  </a:lnTo>
                  <a:lnTo>
                    <a:pt x="40" y="1000"/>
                  </a:lnTo>
                  <a:lnTo>
                    <a:pt x="41" y="1071"/>
                  </a:lnTo>
                  <a:lnTo>
                    <a:pt x="45" y="1144"/>
                  </a:lnTo>
                  <a:lnTo>
                    <a:pt x="59" y="1288"/>
                  </a:lnTo>
                  <a:lnTo>
                    <a:pt x="79" y="1421"/>
                  </a:lnTo>
                  <a:lnTo>
                    <a:pt x="90" y="1480"/>
                  </a:lnTo>
                  <a:lnTo>
                    <a:pt x="102" y="1531"/>
                  </a:lnTo>
                  <a:lnTo>
                    <a:pt x="90" y="1537"/>
                  </a:lnTo>
                  <a:lnTo>
                    <a:pt x="78" y="1545"/>
                  </a:lnTo>
                  <a:lnTo>
                    <a:pt x="67" y="1554"/>
                  </a:lnTo>
                  <a:lnTo>
                    <a:pt x="56" y="1565"/>
                  </a:lnTo>
                  <a:lnTo>
                    <a:pt x="46" y="1576"/>
                  </a:lnTo>
                  <a:lnTo>
                    <a:pt x="36" y="1589"/>
                  </a:lnTo>
                  <a:lnTo>
                    <a:pt x="28" y="1602"/>
                  </a:lnTo>
                  <a:lnTo>
                    <a:pt x="20" y="1616"/>
                  </a:lnTo>
                  <a:lnTo>
                    <a:pt x="13" y="1631"/>
                  </a:lnTo>
                  <a:lnTo>
                    <a:pt x="8" y="1647"/>
                  </a:lnTo>
                  <a:lnTo>
                    <a:pt x="3" y="1663"/>
                  </a:lnTo>
                  <a:lnTo>
                    <a:pt x="1" y="1680"/>
                  </a:lnTo>
                  <a:lnTo>
                    <a:pt x="0" y="1697"/>
                  </a:lnTo>
                  <a:lnTo>
                    <a:pt x="1" y="1714"/>
                  </a:lnTo>
                  <a:lnTo>
                    <a:pt x="4" y="1732"/>
                  </a:lnTo>
                  <a:lnTo>
                    <a:pt x="9" y="175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grpSp>
      <p:sp>
        <p:nvSpPr>
          <p:cNvPr id="119" name="Freeform 3">
            <a:extLst>
              <a:ext uri="{FF2B5EF4-FFF2-40B4-BE49-F238E27FC236}">
                <a16:creationId xmlns:a16="http://schemas.microsoft.com/office/drawing/2014/main" id="{8527B913-F267-4D0C-8423-2378BA11C7F0}"/>
              </a:ext>
            </a:extLst>
          </p:cNvPr>
          <p:cNvSpPr>
            <a:spLocks noChangeAspect="1" noChangeArrowheads="1"/>
          </p:cNvSpPr>
          <p:nvPr/>
        </p:nvSpPr>
        <p:spPr bwMode="auto">
          <a:xfrm>
            <a:off x="3934510" y="2276970"/>
            <a:ext cx="147220" cy="100695"/>
          </a:xfrm>
          <a:custGeom>
            <a:avLst/>
            <a:gdLst>
              <a:gd name="T0" fmla="*/ 1065 w 2964"/>
              <a:gd name="T1" fmla="*/ 1158 h 2224"/>
              <a:gd name="T2" fmla="*/ 683 w 2964"/>
              <a:gd name="T3" fmla="*/ 1297 h 2224"/>
              <a:gd name="T4" fmla="*/ 683 w 2964"/>
              <a:gd name="T5" fmla="*/ 1158 h 2224"/>
              <a:gd name="T6" fmla="*/ 625 w 2964"/>
              <a:gd name="T7" fmla="*/ 1297 h 2224"/>
              <a:gd name="T8" fmla="*/ 463 w 2964"/>
              <a:gd name="T9" fmla="*/ 1297 h 2224"/>
              <a:gd name="T10" fmla="*/ 2349 w 2964"/>
              <a:gd name="T11" fmla="*/ 1679 h 2224"/>
              <a:gd name="T12" fmla="*/ 2349 w 2964"/>
              <a:gd name="T13" fmla="*/ 1783 h 2224"/>
              <a:gd name="T14" fmla="*/ 2430 w 2964"/>
              <a:gd name="T15" fmla="*/ 1691 h 2224"/>
              <a:gd name="T16" fmla="*/ 1019 w 2964"/>
              <a:gd name="T17" fmla="*/ 174 h 2224"/>
              <a:gd name="T18" fmla="*/ 0 w 2964"/>
              <a:gd name="T19" fmla="*/ 0 h 2224"/>
              <a:gd name="T20" fmla="*/ 2963 w 2964"/>
              <a:gd name="T21" fmla="*/ 556 h 2224"/>
              <a:gd name="T22" fmla="*/ 1621 w 2964"/>
              <a:gd name="T23" fmla="*/ 753 h 2224"/>
              <a:gd name="T24" fmla="*/ 1574 w 2964"/>
              <a:gd name="T25" fmla="*/ 556 h 2224"/>
              <a:gd name="T26" fmla="*/ 2015 w 2964"/>
              <a:gd name="T27" fmla="*/ 463 h 2224"/>
              <a:gd name="T28" fmla="*/ 2453 w 2964"/>
              <a:gd name="T29" fmla="*/ 556 h 2224"/>
              <a:gd name="T30" fmla="*/ 2407 w 2964"/>
              <a:gd name="T31" fmla="*/ 753 h 2224"/>
              <a:gd name="T32" fmla="*/ 2407 w 2964"/>
              <a:gd name="T33" fmla="*/ 892 h 2224"/>
              <a:gd name="T34" fmla="*/ 1574 w 2964"/>
              <a:gd name="T35" fmla="*/ 822 h 2224"/>
              <a:gd name="T36" fmla="*/ 1621 w 2964"/>
              <a:gd name="T37" fmla="*/ 938 h 2224"/>
              <a:gd name="T38" fmla="*/ 2061 w 2964"/>
              <a:gd name="T39" fmla="*/ 1100 h 2224"/>
              <a:gd name="T40" fmla="*/ 2119 w 2964"/>
              <a:gd name="T41" fmla="*/ 1193 h 2224"/>
              <a:gd name="T42" fmla="*/ 2407 w 2964"/>
              <a:gd name="T43" fmla="*/ 938 h 2224"/>
              <a:gd name="T44" fmla="*/ 2453 w 2964"/>
              <a:gd name="T45" fmla="*/ 1239 h 2224"/>
              <a:gd name="T46" fmla="*/ 2084 w 2964"/>
              <a:gd name="T47" fmla="*/ 1436 h 2224"/>
              <a:gd name="T48" fmla="*/ 2015 w 2964"/>
              <a:gd name="T49" fmla="*/ 1239 h 2224"/>
              <a:gd name="T50" fmla="*/ 567 w 2964"/>
              <a:gd name="T51" fmla="*/ 695 h 2224"/>
              <a:gd name="T52" fmla="*/ 695 w 2964"/>
              <a:gd name="T53" fmla="*/ 707 h 2224"/>
              <a:gd name="T54" fmla="*/ 567 w 2964"/>
              <a:gd name="T55" fmla="*/ 695 h 2224"/>
              <a:gd name="T56" fmla="*/ 370 w 2964"/>
              <a:gd name="T57" fmla="*/ 1077 h 2224"/>
              <a:gd name="T58" fmla="*/ 556 w 2964"/>
              <a:gd name="T59" fmla="*/ 799 h 2224"/>
              <a:gd name="T60" fmla="*/ 833 w 2964"/>
              <a:gd name="T61" fmla="*/ 961 h 2224"/>
              <a:gd name="T62" fmla="*/ 1482 w 2964"/>
              <a:gd name="T63" fmla="*/ 626 h 2224"/>
              <a:gd name="T64" fmla="*/ 1482 w 2964"/>
              <a:gd name="T65" fmla="*/ 718 h 2224"/>
              <a:gd name="T66" fmla="*/ 1158 w 2964"/>
              <a:gd name="T67" fmla="*/ 961 h 2224"/>
              <a:gd name="T68" fmla="*/ 1204 w 2964"/>
              <a:gd name="T69" fmla="*/ 1529 h 2224"/>
              <a:gd name="T70" fmla="*/ 2639 w 2964"/>
              <a:gd name="T71" fmla="*/ 1969 h 2224"/>
              <a:gd name="T72" fmla="*/ 2477 w 2964"/>
              <a:gd name="T73" fmla="*/ 2038 h 2224"/>
              <a:gd name="T74" fmla="*/ 2153 w 2964"/>
              <a:gd name="T75" fmla="*/ 1957 h 2224"/>
              <a:gd name="T76" fmla="*/ 2038 w 2964"/>
              <a:gd name="T77" fmla="*/ 1980 h 2224"/>
              <a:gd name="T78" fmla="*/ 2015 w 2964"/>
              <a:gd name="T79" fmla="*/ 1980 h 2224"/>
              <a:gd name="T80" fmla="*/ 1899 w 2964"/>
              <a:gd name="T81" fmla="*/ 1957 h 2224"/>
              <a:gd name="T82" fmla="*/ 1656 w 2964"/>
              <a:gd name="T83" fmla="*/ 2038 h 2224"/>
              <a:gd name="T84" fmla="*/ 1574 w 2964"/>
              <a:gd name="T85" fmla="*/ 1957 h 2224"/>
              <a:gd name="T86" fmla="*/ 1459 w 2964"/>
              <a:gd name="T87" fmla="*/ 1980 h 2224"/>
              <a:gd name="T88" fmla="*/ 1343 w 2964"/>
              <a:gd name="T89" fmla="*/ 1864 h 2224"/>
              <a:gd name="T90" fmla="*/ 1343 w 2964"/>
              <a:gd name="T91" fmla="*/ 1760 h 2224"/>
              <a:gd name="T92" fmla="*/ 2223 w 2964"/>
              <a:gd name="T93" fmla="*/ 1876 h 2224"/>
              <a:gd name="T94" fmla="*/ 2453 w 2964"/>
              <a:gd name="T95" fmla="*/ 1656 h 2224"/>
              <a:gd name="T96" fmla="*/ 2639 w 2964"/>
              <a:gd name="T97" fmla="*/ 1841 h 2224"/>
              <a:gd name="T98" fmla="*/ 2119 w 2964"/>
              <a:gd name="T99" fmla="*/ 545 h 2224"/>
              <a:gd name="T100" fmla="*/ 2015 w 2964"/>
              <a:gd name="T10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4" h="2224">
                <a:moveTo>
                  <a:pt x="903" y="1297"/>
                </a:moveTo>
                <a:lnTo>
                  <a:pt x="1065" y="1297"/>
                </a:lnTo>
                <a:lnTo>
                  <a:pt x="1065" y="1158"/>
                </a:lnTo>
                <a:lnTo>
                  <a:pt x="903" y="1158"/>
                </a:lnTo>
                <a:lnTo>
                  <a:pt x="903" y="1297"/>
                </a:lnTo>
                <a:close/>
                <a:moveTo>
                  <a:pt x="683" y="1297"/>
                </a:moveTo>
                <a:lnTo>
                  <a:pt x="845" y="1297"/>
                </a:lnTo>
                <a:lnTo>
                  <a:pt x="845" y="1158"/>
                </a:lnTo>
                <a:lnTo>
                  <a:pt x="683" y="1158"/>
                </a:lnTo>
                <a:lnTo>
                  <a:pt x="683" y="1297"/>
                </a:lnTo>
                <a:close/>
                <a:moveTo>
                  <a:pt x="463" y="1297"/>
                </a:moveTo>
                <a:lnTo>
                  <a:pt x="625" y="1297"/>
                </a:lnTo>
                <a:lnTo>
                  <a:pt x="625" y="1158"/>
                </a:lnTo>
                <a:lnTo>
                  <a:pt x="463" y="1158"/>
                </a:lnTo>
                <a:lnTo>
                  <a:pt x="463" y="1297"/>
                </a:lnTo>
                <a:close/>
                <a:moveTo>
                  <a:pt x="2430" y="1691"/>
                </a:moveTo>
                <a:cubicBezTo>
                  <a:pt x="2430" y="1679"/>
                  <a:pt x="2418" y="1679"/>
                  <a:pt x="2407" y="1679"/>
                </a:cubicBezTo>
                <a:lnTo>
                  <a:pt x="2349" y="1679"/>
                </a:lnTo>
                <a:cubicBezTo>
                  <a:pt x="2346" y="1683"/>
                  <a:pt x="2338" y="1679"/>
                  <a:pt x="2338" y="1691"/>
                </a:cubicBezTo>
                <a:lnTo>
                  <a:pt x="2338" y="1772"/>
                </a:lnTo>
                <a:cubicBezTo>
                  <a:pt x="2338" y="1783"/>
                  <a:pt x="2346" y="1779"/>
                  <a:pt x="2349" y="1783"/>
                </a:cubicBezTo>
                <a:lnTo>
                  <a:pt x="2465" y="1783"/>
                </a:lnTo>
                <a:cubicBezTo>
                  <a:pt x="2477" y="1783"/>
                  <a:pt x="2473" y="1775"/>
                  <a:pt x="2477" y="1772"/>
                </a:cubicBezTo>
                <a:lnTo>
                  <a:pt x="2430" y="1691"/>
                </a:lnTo>
                <a:close/>
                <a:moveTo>
                  <a:pt x="2685" y="278"/>
                </a:moveTo>
                <a:lnTo>
                  <a:pt x="1181" y="278"/>
                </a:lnTo>
                <a:cubicBezTo>
                  <a:pt x="1111" y="278"/>
                  <a:pt x="1042" y="243"/>
                  <a:pt x="1019" y="174"/>
                </a:cubicBezTo>
                <a:lnTo>
                  <a:pt x="972" y="105"/>
                </a:lnTo>
                <a:cubicBezTo>
                  <a:pt x="949" y="35"/>
                  <a:pt x="880" y="0"/>
                  <a:pt x="811" y="0"/>
                </a:cubicBezTo>
                <a:lnTo>
                  <a:pt x="0" y="0"/>
                </a:lnTo>
                <a:lnTo>
                  <a:pt x="0" y="2223"/>
                </a:lnTo>
                <a:lnTo>
                  <a:pt x="2963" y="2223"/>
                </a:lnTo>
                <a:lnTo>
                  <a:pt x="2963" y="556"/>
                </a:lnTo>
                <a:cubicBezTo>
                  <a:pt x="2963" y="406"/>
                  <a:pt x="2835" y="278"/>
                  <a:pt x="2685" y="278"/>
                </a:cubicBezTo>
                <a:close/>
                <a:moveTo>
                  <a:pt x="1574" y="822"/>
                </a:moveTo>
                <a:cubicBezTo>
                  <a:pt x="1621" y="753"/>
                  <a:pt x="1605" y="776"/>
                  <a:pt x="1621" y="753"/>
                </a:cubicBezTo>
                <a:lnTo>
                  <a:pt x="1621" y="591"/>
                </a:lnTo>
                <a:lnTo>
                  <a:pt x="1574" y="591"/>
                </a:lnTo>
                <a:lnTo>
                  <a:pt x="1574" y="556"/>
                </a:lnTo>
                <a:lnTo>
                  <a:pt x="1876" y="556"/>
                </a:lnTo>
                <a:lnTo>
                  <a:pt x="1876" y="545"/>
                </a:lnTo>
                <a:cubicBezTo>
                  <a:pt x="1876" y="498"/>
                  <a:pt x="1933" y="463"/>
                  <a:pt x="2015" y="463"/>
                </a:cubicBezTo>
                <a:cubicBezTo>
                  <a:pt x="2095" y="463"/>
                  <a:pt x="2153" y="498"/>
                  <a:pt x="2153" y="545"/>
                </a:cubicBezTo>
                <a:lnTo>
                  <a:pt x="2153" y="556"/>
                </a:lnTo>
                <a:lnTo>
                  <a:pt x="2453" y="556"/>
                </a:lnTo>
                <a:lnTo>
                  <a:pt x="2453" y="591"/>
                </a:lnTo>
                <a:lnTo>
                  <a:pt x="2407" y="591"/>
                </a:lnTo>
                <a:lnTo>
                  <a:pt x="2407" y="753"/>
                </a:lnTo>
                <a:cubicBezTo>
                  <a:pt x="2453" y="822"/>
                  <a:pt x="2438" y="799"/>
                  <a:pt x="2453" y="822"/>
                </a:cubicBezTo>
                <a:lnTo>
                  <a:pt x="2453" y="845"/>
                </a:lnTo>
                <a:cubicBezTo>
                  <a:pt x="2453" y="869"/>
                  <a:pt x="2430" y="892"/>
                  <a:pt x="2407" y="892"/>
                </a:cubicBezTo>
                <a:lnTo>
                  <a:pt x="1621" y="892"/>
                </a:lnTo>
                <a:cubicBezTo>
                  <a:pt x="1598" y="892"/>
                  <a:pt x="1574" y="869"/>
                  <a:pt x="1574" y="845"/>
                </a:cubicBezTo>
                <a:lnTo>
                  <a:pt x="1574" y="822"/>
                </a:lnTo>
                <a:close/>
                <a:moveTo>
                  <a:pt x="1574" y="1193"/>
                </a:moveTo>
                <a:lnTo>
                  <a:pt x="1621" y="1193"/>
                </a:lnTo>
                <a:lnTo>
                  <a:pt x="1621" y="938"/>
                </a:lnTo>
                <a:lnTo>
                  <a:pt x="1690" y="938"/>
                </a:lnTo>
                <a:lnTo>
                  <a:pt x="1690" y="1100"/>
                </a:lnTo>
                <a:lnTo>
                  <a:pt x="2061" y="1100"/>
                </a:lnTo>
                <a:lnTo>
                  <a:pt x="2061" y="938"/>
                </a:lnTo>
                <a:lnTo>
                  <a:pt x="2119" y="938"/>
                </a:lnTo>
                <a:lnTo>
                  <a:pt x="2119" y="1193"/>
                </a:lnTo>
                <a:cubicBezTo>
                  <a:pt x="2349" y="1193"/>
                  <a:pt x="2272" y="1193"/>
                  <a:pt x="2349" y="1193"/>
                </a:cubicBezTo>
                <a:lnTo>
                  <a:pt x="2349" y="938"/>
                </a:lnTo>
                <a:lnTo>
                  <a:pt x="2407" y="938"/>
                </a:lnTo>
                <a:lnTo>
                  <a:pt x="2407" y="1193"/>
                </a:lnTo>
                <a:lnTo>
                  <a:pt x="2453" y="1193"/>
                </a:lnTo>
                <a:lnTo>
                  <a:pt x="2453" y="1239"/>
                </a:lnTo>
                <a:lnTo>
                  <a:pt x="2107" y="1239"/>
                </a:lnTo>
                <a:lnTo>
                  <a:pt x="2107" y="1251"/>
                </a:lnTo>
                <a:cubicBezTo>
                  <a:pt x="2107" y="1320"/>
                  <a:pt x="2095" y="1378"/>
                  <a:pt x="2084" y="1436"/>
                </a:cubicBezTo>
                <a:lnTo>
                  <a:pt x="1980" y="1436"/>
                </a:lnTo>
                <a:cubicBezTo>
                  <a:pt x="2003" y="1378"/>
                  <a:pt x="2015" y="1320"/>
                  <a:pt x="2015" y="1251"/>
                </a:cubicBezTo>
                <a:lnTo>
                  <a:pt x="2015" y="1239"/>
                </a:lnTo>
                <a:lnTo>
                  <a:pt x="1574" y="1239"/>
                </a:lnTo>
                <a:lnTo>
                  <a:pt x="1574" y="1193"/>
                </a:lnTo>
                <a:close/>
                <a:moveTo>
                  <a:pt x="567" y="695"/>
                </a:moveTo>
                <a:lnTo>
                  <a:pt x="590" y="695"/>
                </a:lnTo>
                <a:cubicBezTo>
                  <a:pt x="590" y="672"/>
                  <a:pt x="613" y="649"/>
                  <a:pt x="637" y="649"/>
                </a:cubicBezTo>
                <a:cubicBezTo>
                  <a:pt x="672" y="649"/>
                  <a:pt x="695" y="672"/>
                  <a:pt x="695" y="707"/>
                </a:cubicBezTo>
                <a:cubicBezTo>
                  <a:pt x="695" y="730"/>
                  <a:pt x="672" y="765"/>
                  <a:pt x="637" y="765"/>
                </a:cubicBezTo>
                <a:lnTo>
                  <a:pt x="498" y="765"/>
                </a:lnTo>
                <a:cubicBezTo>
                  <a:pt x="498" y="718"/>
                  <a:pt x="533" y="695"/>
                  <a:pt x="567" y="695"/>
                </a:cubicBezTo>
                <a:close/>
                <a:moveTo>
                  <a:pt x="324" y="1482"/>
                </a:moveTo>
                <a:lnTo>
                  <a:pt x="370" y="1482"/>
                </a:lnTo>
                <a:lnTo>
                  <a:pt x="370" y="1077"/>
                </a:lnTo>
                <a:lnTo>
                  <a:pt x="463" y="1077"/>
                </a:lnTo>
                <a:lnTo>
                  <a:pt x="475" y="799"/>
                </a:lnTo>
                <a:lnTo>
                  <a:pt x="556" y="799"/>
                </a:lnTo>
                <a:lnTo>
                  <a:pt x="567" y="1077"/>
                </a:lnTo>
                <a:lnTo>
                  <a:pt x="660" y="1077"/>
                </a:lnTo>
                <a:cubicBezTo>
                  <a:pt x="833" y="961"/>
                  <a:pt x="775" y="999"/>
                  <a:pt x="833" y="961"/>
                </a:cubicBezTo>
                <a:lnTo>
                  <a:pt x="833" y="1077"/>
                </a:lnTo>
                <a:lnTo>
                  <a:pt x="903" y="1031"/>
                </a:lnTo>
                <a:cubicBezTo>
                  <a:pt x="984" y="788"/>
                  <a:pt x="1215" y="626"/>
                  <a:pt x="1482" y="626"/>
                </a:cubicBezTo>
                <a:lnTo>
                  <a:pt x="1528" y="626"/>
                </a:lnTo>
                <a:lnTo>
                  <a:pt x="1528" y="718"/>
                </a:lnTo>
                <a:lnTo>
                  <a:pt x="1482" y="718"/>
                </a:lnTo>
                <a:cubicBezTo>
                  <a:pt x="1262" y="718"/>
                  <a:pt x="1077" y="845"/>
                  <a:pt x="996" y="1043"/>
                </a:cubicBezTo>
                <a:lnTo>
                  <a:pt x="996" y="1077"/>
                </a:lnTo>
                <a:lnTo>
                  <a:pt x="1158" y="961"/>
                </a:lnTo>
                <a:lnTo>
                  <a:pt x="1158" y="1482"/>
                </a:lnTo>
                <a:cubicBezTo>
                  <a:pt x="1204" y="1482"/>
                  <a:pt x="1188" y="1482"/>
                  <a:pt x="1204" y="1482"/>
                </a:cubicBezTo>
                <a:cubicBezTo>
                  <a:pt x="1204" y="1529"/>
                  <a:pt x="1204" y="1513"/>
                  <a:pt x="1204" y="1529"/>
                </a:cubicBezTo>
                <a:lnTo>
                  <a:pt x="324" y="1529"/>
                </a:lnTo>
                <a:lnTo>
                  <a:pt x="324" y="1482"/>
                </a:lnTo>
                <a:close/>
                <a:moveTo>
                  <a:pt x="2639" y="1969"/>
                </a:moveTo>
                <a:cubicBezTo>
                  <a:pt x="2639" y="1980"/>
                  <a:pt x="2627" y="2003"/>
                  <a:pt x="2604" y="2003"/>
                </a:cubicBezTo>
                <a:lnTo>
                  <a:pt x="2534" y="2003"/>
                </a:lnTo>
                <a:cubicBezTo>
                  <a:pt x="2523" y="2027"/>
                  <a:pt x="2511" y="2038"/>
                  <a:pt x="2477" y="2038"/>
                </a:cubicBezTo>
                <a:cubicBezTo>
                  <a:pt x="2442" y="2038"/>
                  <a:pt x="2418" y="2015"/>
                  <a:pt x="2418" y="1980"/>
                </a:cubicBezTo>
                <a:lnTo>
                  <a:pt x="2418" y="1957"/>
                </a:lnTo>
                <a:cubicBezTo>
                  <a:pt x="2153" y="1957"/>
                  <a:pt x="2241" y="1957"/>
                  <a:pt x="2153" y="1957"/>
                </a:cubicBezTo>
                <a:lnTo>
                  <a:pt x="2153" y="1980"/>
                </a:lnTo>
                <a:cubicBezTo>
                  <a:pt x="2153" y="2015"/>
                  <a:pt x="2130" y="2038"/>
                  <a:pt x="2095" y="2038"/>
                </a:cubicBezTo>
                <a:cubicBezTo>
                  <a:pt x="2061" y="2038"/>
                  <a:pt x="2038" y="2015"/>
                  <a:pt x="2038" y="1980"/>
                </a:cubicBezTo>
                <a:lnTo>
                  <a:pt x="2038" y="1957"/>
                </a:lnTo>
                <a:lnTo>
                  <a:pt x="2003" y="1957"/>
                </a:lnTo>
                <a:cubicBezTo>
                  <a:pt x="2015" y="1957"/>
                  <a:pt x="2015" y="1969"/>
                  <a:pt x="2015" y="1980"/>
                </a:cubicBezTo>
                <a:cubicBezTo>
                  <a:pt x="2015" y="2015"/>
                  <a:pt x="1980" y="2038"/>
                  <a:pt x="1956" y="2038"/>
                </a:cubicBezTo>
                <a:cubicBezTo>
                  <a:pt x="1922" y="2038"/>
                  <a:pt x="1887" y="2015"/>
                  <a:pt x="1887" y="1980"/>
                </a:cubicBezTo>
                <a:cubicBezTo>
                  <a:pt x="1887" y="1969"/>
                  <a:pt x="1887" y="1957"/>
                  <a:pt x="1899" y="1957"/>
                </a:cubicBezTo>
                <a:cubicBezTo>
                  <a:pt x="1713" y="1957"/>
                  <a:pt x="1775" y="1957"/>
                  <a:pt x="1713" y="1957"/>
                </a:cubicBezTo>
                <a:lnTo>
                  <a:pt x="1713" y="1980"/>
                </a:lnTo>
                <a:cubicBezTo>
                  <a:pt x="1713" y="2015"/>
                  <a:pt x="1690" y="2038"/>
                  <a:pt x="1656" y="2038"/>
                </a:cubicBezTo>
                <a:cubicBezTo>
                  <a:pt x="1621" y="2038"/>
                  <a:pt x="1598" y="2015"/>
                  <a:pt x="1598" y="1980"/>
                </a:cubicBezTo>
                <a:lnTo>
                  <a:pt x="1598" y="1957"/>
                </a:lnTo>
                <a:lnTo>
                  <a:pt x="1574" y="1957"/>
                </a:lnTo>
                <a:lnTo>
                  <a:pt x="1574" y="1980"/>
                </a:lnTo>
                <a:cubicBezTo>
                  <a:pt x="1574" y="2015"/>
                  <a:pt x="1551" y="2038"/>
                  <a:pt x="1517" y="2038"/>
                </a:cubicBezTo>
                <a:cubicBezTo>
                  <a:pt x="1482" y="2038"/>
                  <a:pt x="1459" y="2015"/>
                  <a:pt x="1459" y="1980"/>
                </a:cubicBezTo>
                <a:lnTo>
                  <a:pt x="1459" y="1957"/>
                </a:lnTo>
                <a:lnTo>
                  <a:pt x="1343" y="1957"/>
                </a:lnTo>
                <a:cubicBezTo>
                  <a:pt x="1343" y="1864"/>
                  <a:pt x="1343" y="1895"/>
                  <a:pt x="1343" y="1864"/>
                </a:cubicBezTo>
                <a:cubicBezTo>
                  <a:pt x="1192" y="1830"/>
                  <a:pt x="1065" y="1737"/>
                  <a:pt x="984" y="1621"/>
                </a:cubicBezTo>
                <a:lnTo>
                  <a:pt x="1100" y="1621"/>
                </a:lnTo>
                <a:cubicBezTo>
                  <a:pt x="1169" y="1691"/>
                  <a:pt x="1250" y="1737"/>
                  <a:pt x="1343" y="1760"/>
                </a:cubicBezTo>
                <a:lnTo>
                  <a:pt x="1343" y="1529"/>
                </a:lnTo>
                <a:lnTo>
                  <a:pt x="2223" y="1529"/>
                </a:lnTo>
                <a:lnTo>
                  <a:pt x="2223" y="1876"/>
                </a:lnTo>
                <a:lnTo>
                  <a:pt x="2280" y="1876"/>
                </a:lnTo>
                <a:lnTo>
                  <a:pt x="2280" y="1575"/>
                </a:lnTo>
                <a:cubicBezTo>
                  <a:pt x="2384" y="1575"/>
                  <a:pt x="2430" y="1610"/>
                  <a:pt x="2453" y="1656"/>
                </a:cubicBezTo>
                <a:lnTo>
                  <a:pt x="2523" y="1783"/>
                </a:lnTo>
                <a:lnTo>
                  <a:pt x="2604" y="1806"/>
                </a:lnTo>
                <a:cubicBezTo>
                  <a:pt x="2627" y="1818"/>
                  <a:pt x="2639" y="1830"/>
                  <a:pt x="2639" y="1841"/>
                </a:cubicBezTo>
                <a:lnTo>
                  <a:pt x="2639" y="1969"/>
                </a:lnTo>
                <a:close/>
                <a:moveTo>
                  <a:pt x="2015" y="602"/>
                </a:moveTo>
                <a:cubicBezTo>
                  <a:pt x="2061" y="602"/>
                  <a:pt x="2119" y="579"/>
                  <a:pt x="2119" y="545"/>
                </a:cubicBezTo>
                <a:cubicBezTo>
                  <a:pt x="2119" y="521"/>
                  <a:pt x="2061" y="498"/>
                  <a:pt x="2015" y="498"/>
                </a:cubicBezTo>
                <a:cubicBezTo>
                  <a:pt x="1968" y="498"/>
                  <a:pt x="1910" y="521"/>
                  <a:pt x="1910" y="545"/>
                </a:cubicBezTo>
                <a:cubicBezTo>
                  <a:pt x="1910" y="579"/>
                  <a:pt x="1968" y="602"/>
                  <a:pt x="2015" y="602"/>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0" name="Freeform 1194">
            <a:extLst>
              <a:ext uri="{FF2B5EF4-FFF2-40B4-BE49-F238E27FC236}">
                <a16:creationId xmlns:a16="http://schemas.microsoft.com/office/drawing/2014/main" id="{F6A168C3-2F95-4679-9020-BDF7C1CD1215}"/>
              </a:ext>
            </a:extLst>
          </p:cNvPr>
          <p:cNvSpPr>
            <a:spLocks noEditPoints="1"/>
          </p:cNvSpPr>
          <p:nvPr/>
        </p:nvSpPr>
        <p:spPr bwMode="auto">
          <a:xfrm>
            <a:off x="3119672" y="2259688"/>
            <a:ext cx="164620" cy="118320"/>
          </a:xfrm>
          <a:custGeom>
            <a:avLst/>
            <a:gdLst/>
            <a:ahLst/>
            <a:cxnLst>
              <a:cxn ang="0">
                <a:pos x="113" y="43"/>
              </a:cxn>
              <a:cxn ang="0">
                <a:pos x="114" y="34"/>
              </a:cxn>
              <a:cxn ang="0">
                <a:pos x="156" y="0"/>
              </a:cxn>
              <a:cxn ang="0">
                <a:pos x="201" y="0"/>
              </a:cxn>
              <a:cxn ang="0">
                <a:pos x="240" y="37"/>
              </a:cxn>
              <a:cxn ang="0">
                <a:pos x="241" y="43"/>
              </a:cxn>
              <a:cxn ang="0">
                <a:pos x="244" y="43"/>
              </a:cxn>
              <a:cxn ang="0">
                <a:pos x="339" y="43"/>
              </a:cxn>
              <a:cxn ang="0">
                <a:pos x="354" y="58"/>
              </a:cxn>
              <a:cxn ang="0">
                <a:pos x="354" y="263"/>
              </a:cxn>
              <a:cxn ang="0">
                <a:pos x="340" y="278"/>
              </a:cxn>
              <a:cxn ang="0">
                <a:pos x="14" y="278"/>
              </a:cxn>
              <a:cxn ang="0">
                <a:pos x="0" y="264"/>
              </a:cxn>
              <a:cxn ang="0">
                <a:pos x="0" y="263"/>
              </a:cxn>
              <a:cxn ang="0">
                <a:pos x="0" y="58"/>
              </a:cxn>
              <a:cxn ang="0">
                <a:pos x="5" y="45"/>
              </a:cxn>
              <a:cxn ang="0">
                <a:pos x="14" y="43"/>
              </a:cxn>
              <a:cxn ang="0">
                <a:pos x="110" y="43"/>
              </a:cxn>
              <a:cxn ang="0">
                <a:pos x="113" y="43"/>
              </a:cxn>
              <a:cxn ang="0">
                <a:pos x="105" y="127"/>
              </a:cxn>
              <a:cxn ang="0">
                <a:pos x="105" y="130"/>
              </a:cxn>
              <a:cxn ang="0">
                <a:pos x="105" y="200"/>
              </a:cxn>
              <a:cxn ang="0">
                <a:pos x="106" y="203"/>
              </a:cxn>
              <a:cxn ang="0">
                <a:pos x="167" y="238"/>
              </a:cxn>
              <a:cxn ang="0">
                <a:pos x="169" y="239"/>
              </a:cxn>
              <a:cxn ang="0">
                <a:pos x="169" y="237"/>
              </a:cxn>
              <a:cxn ang="0">
                <a:pos x="170" y="167"/>
              </a:cxn>
              <a:cxn ang="0">
                <a:pos x="168" y="163"/>
              </a:cxn>
              <a:cxn ang="0">
                <a:pos x="107" y="128"/>
              </a:cxn>
              <a:cxn ang="0">
                <a:pos x="105" y="127"/>
              </a:cxn>
              <a:cxn ang="0">
                <a:pos x="249" y="127"/>
              </a:cxn>
              <a:cxn ang="0">
                <a:pos x="248" y="128"/>
              </a:cxn>
              <a:cxn ang="0">
                <a:pos x="186" y="164"/>
              </a:cxn>
              <a:cxn ang="0">
                <a:pos x="184" y="167"/>
              </a:cxn>
              <a:cxn ang="0">
                <a:pos x="184" y="237"/>
              </a:cxn>
              <a:cxn ang="0">
                <a:pos x="184" y="239"/>
              </a:cxn>
              <a:cxn ang="0">
                <a:pos x="187" y="238"/>
              </a:cxn>
              <a:cxn ang="0">
                <a:pos x="247" y="203"/>
              </a:cxn>
              <a:cxn ang="0">
                <a:pos x="249" y="200"/>
              </a:cxn>
              <a:cxn ang="0">
                <a:pos x="249" y="130"/>
              </a:cxn>
              <a:cxn ang="0">
                <a:pos x="249" y="127"/>
              </a:cxn>
              <a:cxn ang="0">
                <a:pos x="241" y="114"/>
              </a:cxn>
              <a:cxn ang="0">
                <a:pos x="240" y="114"/>
              </a:cxn>
              <a:cxn ang="0">
                <a:pos x="178" y="78"/>
              </a:cxn>
              <a:cxn ang="0">
                <a:pos x="175" y="78"/>
              </a:cxn>
              <a:cxn ang="0">
                <a:pos x="114" y="113"/>
              </a:cxn>
              <a:cxn ang="0">
                <a:pos x="112" y="114"/>
              </a:cxn>
              <a:cxn ang="0">
                <a:pos x="113" y="115"/>
              </a:cxn>
              <a:cxn ang="0">
                <a:pos x="176" y="151"/>
              </a:cxn>
              <a:cxn ang="0">
                <a:pos x="178" y="151"/>
              </a:cxn>
              <a:cxn ang="0">
                <a:pos x="239" y="116"/>
              </a:cxn>
              <a:cxn ang="0">
                <a:pos x="241" y="114"/>
              </a:cxn>
              <a:cxn ang="0">
                <a:pos x="132" y="43"/>
              </a:cxn>
              <a:cxn ang="0">
                <a:pos x="222" y="43"/>
              </a:cxn>
              <a:cxn ang="0">
                <a:pos x="222" y="39"/>
              </a:cxn>
              <a:cxn ang="0">
                <a:pos x="196" y="18"/>
              </a:cxn>
              <a:cxn ang="0">
                <a:pos x="159" y="18"/>
              </a:cxn>
              <a:cxn ang="0">
                <a:pos x="153" y="19"/>
              </a:cxn>
              <a:cxn ang="0">
                <a:pos x="132" y="43"/>
              </a:cxn>
            </a:cxnLst>
            <a:rect l="0" t="0" r="r" b="b"/>
            <a:pathLst>
              <a:path w="354" h="278">
                <a:moveTo>
                  <a:pt x="113" y="43"/>
                </a:moveTo>
                <a:cubicBezTo>
                  <a:pt x="113" y="40"/>
                  <a:pt x="114" y="37"/>
                  <a:pt x="114" y="34"/>
                </a:cubicBezTo>
                <a:cubicBezTo>
                  <a:pt x="119" y="14"/>
                  <a:pt x="136" y="0"/>
                  <a:pt x="156" y="0"/>
                </a:cubicBezTo>
                <a:cubicBezTo>
                  <a:pt x="171" y="0"/>
                  <a:pt x="186" y="0"/>
                  <a:pt x="201" y="0"/>
                </a:cubicBezTo>
                <a:cubicBezTo>
                  <a:pt x="220" y="1"/>
                  <a:pt x="238" y="18"/>
                  <a:pt x="240" y="37"/>
                </a:cubicBezTo>
                <a:cubicBezTo>
                  <a:pt x="240" y="39"/>
                  <a:pt x="240" y="41"/>
                  <a:pt x="241" y="43"/>
                </a:cubicBezTo>
                <a:cubicBezTo>
                  <a:pt x="242" y="43"/>
                  <a:pt x="243" y="43"/>
                  <a:pt x="244" y="43"/>
                </a:cubicBezTo>
                <a:cubicBezTo>
                  <a:pt x="276" y="43"/>
                  <a:pt x="308" y="43"/>
                  <a:pt x="339" y="43"/>
                </a:cubicBezTo>
                <a:cubicBezTo>
                  <a:pt x="348" y="43"/>
                  <a:pt x="354" y="49"/>
                  <a:pt x="354" y="58"/>
                </a:cubicBezTo>
                <a:cubicBezTo>
                  <a:pt x="354" y="126"/>
                  <a:pt x="354" y="195"/>
                  <a:pt x="354" y="263"/>
                </a:cubicBezTo>
                <a:cubicBezTo>
                  <a:pt x="354" y="272"/>
                  <a:pt x="348" y="278"/>
                  <a:pt x="340" y="278"/>
                </a:cubicBezTo>
                <a:cubicBezTo>
                  <a:pt x="231" y="278"/>
                  <a:pt x="123" y="278"/>
                  <a:pt x="14" y="278"/>
                </a:cubicBezTo>
                <a:cubicBezTo>
                  <a:pt x="5" y="278"/>
                  <a:pt x="0" y="272"/>
                  <a:pt x="0" y="264"/>
                </a:cubicBezTo>
                <a:cubicBezTo>
                  <a:pt x="0" y="263"/>
                  <a:pt x="0" y="263"/>
                  <a:pt x="0" y="263"/>
                </a:cubicBezTo>
                <a:cubicBezTo>
                  <a:pt x="0" y="194"/>
                  <a:pt x="0" y="126"/>
                  <a:pt x="0" y="58"/>
                </a:cubicBezTo>
                <a:cubicBezTo>
                  <a:pt x="0" y="53"/>
                  <a:pt x="1" y="49"/>
                  <a:pt x="5" y="45"/>
                </a:cubicBezTo>
                <a:cubicBezTo>
                  <a:pt x="8" y="44"/>
                  <a:pt x="11" y="43"/>
                  <a:pt x="14" y="43"/>
                </a:cubicBezTo>
                <a:cubicBezTo>
                  <a:pt x="46" y="43"/>
                  <a:pt x="78" y="43"/>
                  <a:pt x="110" y="43"/>
                </a:cubicBezTo>
                <a:cubicBezTo>
                  <a:pt x="111" y="43"/>
                  <a:pt x="112" y="43"/>
                  <a:pt x="113" y="43"/>
                </a:cubicBezTo>
                <a:close/>
                <a:moveTo>
                  <a:pt x="105" y="127"/>
                </a:moveTo>
                <a:cubicBezTo>
                  <a:pt x="105" y="128"/>
                  <a:pt x="105" y="129"/>
                  <a:pt x="105" y="130"/>
                </a:cubicBezTo>
                <a:cubicBezTo>
                  <a:pt x="105" y="153"/>
                  <a:pt x="105" y="177"/>
                  <a:pt x="105" y="200"/>
                </a:cubicBezTo>
                <a:cubicBezTo>
                  <a:pt x="105" y="202"/>
                  <a:pt x="105" y="202"/>
                  <a:pt x="106" y="203"/>
                </a:cubicBezTo>
                <a:cubicBezTo>
                  <a:pt x="127" y="215"/>
                  <a:pt x="147" y="226"/>
                  <a:pt x="167" y="238"/>
                </a:cubicBezTo>
                <a:cubicBezTo>
                  <a:pt x="168" y="239"/>
                  <a:pt x="168" y="239"/>
                  <a:pt x="169" y="239"/>
                </a:cubicBezTo>
                <a:cubicBezTo>
                  <a:pt x="169" y="238"/>
                  <a:pt x="169" y="238"/>
                  <a:pt x="169" y="237"/>
                </a:cubicBezTo>
                <a:cubicBezTo>
                  <a:pt x="169" y="214"/>
                  <a:pt x="169" y="190"/>
                  <a:pt x="170" y="167"/>
                </a:cubicBezTo>
                <a:cubicBezTo>
                  <a:pt x="170" y="165"/>
                  <a:pt x="169" y="164"/>
                  <a:pt x="168" y="163"/>
                </a:cubicBezTo>
                <a:cubicBezTo>
                  <a:pt x="147" y="152"/>
                  <a:pt x="127" y="140"/>
                  <a:pt x="107" y="128"/>
                </a:cubicBezTo>
                <a:cubicBezTo>
                  <a:pt x="106" y="128"/>
                  <a:pt x="106" y="128"/>
                  <a:pt x="105" y="127"/>
                </a:cubicBezTo>
                <a:close/>
                <a:moveTo>
                  <a:pt x="249" y="127"/>
                </a:moveTo>
                <a:cubicBezTo>
                  <a:pt x="248" y="128"/>
                  <a:pt x="248" y="128"/>
                  <a:pt x="248" y="128"/>
                </a:cubicBezTo>
                <a:cubicBezTo>
                  <a:pt x="227" y="140"/>
                  <a:pt x="206" y="152"/>
                  <a:pt x="186" y="164"/>
                </a:cubicBezTo>
                <a:cubicBezTo>
                  <a:pt x="184" y="164"/>
                  <a:pt x="184" y="165"/>
                  <a:pt x="184" y="167"/>
                </a:cubicBezTo>
                <a:cubicBezTo>
                  <a:pt x="184" y="190"/>
                  <a:pt x="184" y="213"/>
                  <a:pt x="184" y="237"/>
                </a:cubicBezTo>
                <a:cubicBezTo>
                  <a:pt x="184" y="238"/>
                  <a:pt x="184" y="238"/>
                  <a:pt x="184" y="239"/>
                </a:cubicBezTo>
                <a:cubicBezTo>
                  <a:pt x="185" y="239"/>
                  <a:pt x="186" y="238"/>
                  <a:pt x="187" y="238"/>
                </a:cubicBezTo>
                <a:cubicBezTo>
                  <a:pt x="207" y="226"/>
                  <a:pt x="227" y="215"/>
                  <a:pt x="247" y="203"/>
                </a:cubicBezTo>
                <a:cubicBezTo>
                  <a:pt x="248" y="202"/>
                  <a:pt x="249" y="202"/>
                  <a:pt x="249" y="200"/>
                </a:cubicBezTo>
                <a:cubicBezTo>
                  <a:pt x="249" y="176"/>
                  <a:pt x="249" y="153"/>
                  <a:pt x="249" y="130"/>
                </a:cubicBezTo>
                <a:cubicBezTo>
                  <a:pt x="249" y="129"/>
                  <a:pt x="249" y="128"/>
                  <a:pt x="249" y="127"/>
                </a:cubicBezTo>
                <a:close/>
                <a:moveTo>
                  <a:pt x="241" y="114"/>
                </a:moveTo>
                <a:cubicBezTo>
                  <a:pt x="241" y="114"/>
                  <a:pt x="240" y="114"/>
                  <a:pt x="240" y="114"/>
                </a:cubicBezTo>
                <a:cubicBezTo>
                  <a:pt x="220" y="102"/>
                  <a:pt x="199" y="90"/>
                  <a:pt x="178" y="78"/>
                </a:cubicBezTo>
                <a:cubicBezTo>
                  <a:pt x="177" y="77"/>
                  <a:pt x="176" y="77"/>
                  <a:pt x="175" y="78"/>
                </a:cubicBezTo>
                <a:cubicBezTo>
                  <a:pt x="155" y="90"/>
                  <a:pt x="135" y="101"/>
                  <a:pt x="114" y="113"/>
                </a:cubicBezTo>
                <a:cubicBezTo>
                  <a:pt x="114" y="113"/>
                  <a:pt x="113" y="114"/>
                  <a:pt x="112" y="114"/>
                </a:cubicBezTo>
                <a:cubicBezTo>
                  <a:pt x="113" y="115"/>
                  <a:pt x="113" y="115"/>
                  <a:pt x="113" y="115"/>
                </a:cubicBezTo>
                <a:cubicBezTo>
                  <a:pt x="134" y="127"/>
                  <a:pt x="155" y="139"/>
                  <a:pt x="176" y="151"/>
                </a:cubicBezTo>
                <a:cubicBezTo>
                  <a:pt x="176" y="151"/>
                  <a:pt x="178" y="151"/>
                  <a:pt x="178" y="151"/>
                </a:cubicBezTo>
                <a:cubicBezTo>
                  <a:pt x="199" y="139"/>
                  <a:pt x="219" y="127"/>
                  <a:pt x="239" y="116"/>
                </a:cubicBezTo>
                <a:cubicBezTo>
                  <a:pt x="240" y="115"/>
                  <a:pt x="240" y="115"/>
                  <a:pt x="241" y="114"/>
                </a:cubicBezTo>
                <a:close/>
                <a:moveTo>
                  <a:pt x="132" y="43"/>
                </a:moveTo>
                <a:cubicBezTo>
                  <a:pt x="162" y="43"/>
                  <a:pt x="192" y="43"/>
                  <a:pt x="222" y="43"/>
                </a:cubicBezTo>
                <a:cubicBezTo>
                  <a:pt x="222" y="42"/>
                  <a:pt x="222" y="40"/>
                  <a:pt x="222" y="39"/>
                </a:cubicBezTo>
                <a:cubicBezTo>
                  <a:pt x="219" y="27"/>
                  <a:pt x="209" y="18"/>
                  <a:pt x="196" y="18"/>
                </a:cubicBezTo>
                <a:cubicBezTo>
                  <a:pt x="184" y="18"/>
                  <a:pt x="171" y="18"/>
                  <a:pt x="159" y="18"/>
                </a:cubicBezTo>
                <a:cubicBezTo>
                  <a:pt x="157" y="18"/>
                  <a:pt x="155" y="18"/>
                  <a:pt x="153" y="19"/>
                </a:cubicBezTo>
                <a:cubicBezTo>
                  <a:pt x="141" y="20"/>
                  <a:pt x="132" y="31"/>
                  <a:pt x="132" y="43"/>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025A7AB3-5885-4CAA-9A41-677D249ECAC5}"/>
              </a:ext>
            </a:extLst>
          </p:cNvPr>
          <p:cNvSpPr>
            <a:spLocks/>
          </p:cNvSpPr>
          <p:nvPr/>
        </p:nvSpPr>
        <p:spPr bwMode="gray">
          <a:xfrm>
            <a:off x="3060742" y="2382821"/>
            <a:ext cx="241190" cy="137481"/>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1200" cap="none" spc="0" normalizeH="0" baseline="0" noProof="0" dirty="0">
                <a:ln>
                  <a:noFill/>
                </a:ln>
                <a:solidFill>
                  <a:srgbClr val="FFFFFF"/>
                </a:solidFill>
                <a:effectLst/>
                <a:uLnTx/>
                <a:uFillTx/>
                <a:latin typeface="Calibri"/>
                <a:ea typeface="+mn-ea"/>
                <a:cs typeface="+mn-cs"/>
              </a:rPr>
              <a:t>  ERP</a:t>
            </a:r>
            <a:endParaRPr kumimoji="0" lang="en-US" sz="11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71E7C336-0733-4181-BD5E-6A9ECA075FB1}"/>
              </a:ext>
            </a:extLst>
          </p:cNvPr>
          <p:cNvSpPr>
            <a:spLocks/>
          </p:cNvSpPr>
          <p:nvPr/>
        </p:nvSpPr>
        <p:spPr bwMode="gray">
          <a:xfrm>
            <a:off x="3414913" y="2382821"/>
            <a:ext cx="241190" cy="137481"/>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1200" cap="none" spc="0" normalizeH="0" baseline="0" noProof="0" dirty="0">
                <a:ln>
                  <a:noFill/>
                </a:ln>
                <a:solidFill>
                  <a:srgbClr val="FFFFFF"/>
                </a:solidFill>
                <a:effectLst/>
                <a:uLnTx/>
                <a:uFillTx/>
                <a:latin typeface="Calibri"/>
                <a:ea typeface="+mn-ea"/>
                <a:cs typeface="+mn-cs"/>
              </a:rPr>
              <a:t>HCM</a:t>
            </a:r>
            <a:endParaRPr kumimoji="0" lang="en-US" sz="11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23" name="Rectangle 122">
            <a:extLst>
              <a:ext uri="{FF2B5EF4-FFF2-40B4-BE49-F238E27FC236}">
                <a16:creationId xmlns:a16="http://schemas.microsoft.com/office/drawing/2014/main" id="{C6E0B3E5-2914-4751-896F-5BD9FA24012B}"/>
              </a:ext>
            </a:extLst>
          </p:cNvPr>
          <p:cNvSpPr>
            <a:spLocks/>
          </p:cNvSpPr>
          <p:nvPr/>
        </p:nvSpPr>
        <p:spPr bwMode="gray">
          <a:xfrm>
            <a:off x="3685787" y="2383538"/>
            <a:ext cx="241190" cy="136048"/>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1200" cap="none" spc="0" normalizeH="0" baseline="0" noProof="0" dirty="0">
                <a:ln>
                  <a:noFill/>
                </a:ln>
                <a:solidFill>
                  <a:srgbClr val="FFFFFF"/>
                </a:solidFill>
                <a:effectLst/>
                <a:uLnTx/>
                <a:uFillTx/>
                <a:latin typeface="Calibri"/>
                <a:ea typeface="+mn-ea"/>
                <a:cs typeface="+mn-cs"/>
              </a:rPr>
              <a:t>CX</a:t>
            </a:r>
            <a:endParaRPr kumimoji="0" lang="en-US" sz="11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24" name="Rectangle 123">
            <a:extLst>
              <a:ext uri="{FF2B5EF4-FFF2-40B4-BE49-F238E27FC236}">
                <a16:creationId xmlns:a16="http://schemas.microsoft.com/office/drawing/2014/main" id="{D8E65161-7308-4F79-BE60-5F7F93BCA325}"/>
              </a:ext>
            </a:extLst>
          </p:cNvPr>
          <p:cNvSpPr>
            <a:spLocks/>
          </p:cNvSpPr>
          <p:nvPr/>
        </p:nvSpPr>
        <p:spPr bwMode="gray">
          <a:xfrm>
            <a:off x="2935775" y="2060241"/>
            <a:ext cx="974766" cy="161867"/>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 Oracle SaaS</a:t>
            </a:r>
          </a:p>
        </p:txBody>
      </p:sp>
      <p:sp>
        <p:nvSpPr>
          <p:cNvPr id="125" name="Rectangle 124">
            <a:extLst>
              <a:ext uri="{FF2B5EF4-FFF2-40B4-BE49-F238E27FC236}">
                <a16:creationId xmlns:a16="http://schemas.microsoft.com/office/drawing/2014/main" id="{01931AD0-CBD9-4681-A47E-EE86F1CDAAB9}"/>
              </a:ext>
            </a:extLst>
          </p:cNvPr>
          <p:cNvSpPr>
            <a:spLocks/>
          </p:cNvSpPr>
          <p:nvPr/>
        </p:nvSpPr>
        <p:spPr bwMode="gray">
          <a:xfrm>
            <a:off x="2801136" y="2382821"/>
            <a:ext cx="304814" cy="137481"/>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1200" cap="none" spc="0" normalizeH="0" baseline="0" noProof="0" dirty="0">
                <a:ln>
                  <a:noFill/>
                </a:ln>
                <a:solidFill>
                  <a:srgbClr val="FFFFFF"/>
                </a:solidFill>
                <a:effectLst/>
                <a:uLnTx/>
                <a:uFillTx/>
                <a:latin typeface="Calibri"/>
                <a:ea typeface="+mn-ea"/>
                <a:cs typeface="+mn-cs"/>
              </a:rPr>
              <a:t>CRM</a:t>
            </a:r>
          </a:p>
        </p:txBody>
      </p:sp>
      <p:sp>
        <p:nvSpPr>
          <p:cNvPr id="126" name="Freeform 3"/>
          <p:cNvSpPr>
            <a:spLocks noChangeAspect="1" noChangeArrowheads="1"/>
          </p:cNvSpPr>
          <p:nvPr/>
        </p:nvSpPr>
        <p:spPr bwMode="auto">
          <a:xfrm>
            <a:off x="2805353" y="2260199"/>
            <a:ext cx="164420" cy="123315"/>
          </a:xfrm>
          <a:custGeom>
            <a:avLst/>
            <a:gdLst>
              <a:gd name="T0" fmla="*/ 972 w 2964"/>
              <a:gd name="T1" fmla="*/ 1123 h 2224"/>
              <a:gd name="T2" fmla="*/ 1297 w 2964"/>
              <a:gd name="T3" fmla="*/ 1019 h 2224"/>
              <a:gd name="T4" fmla="*/ 1215 w 2964"/>
              <a:gd name="T5" fmla="*/ 857 h 2224"/>
              <a:gd name="T6" fmla="*/ 1054 w 2964"/>
              <a:gd name="T7" fmla="*/ 1297 h 2224"/>
              <a:gd name="T8" fmla="*/ 2685 w 2964"/>
              <a:gd name="T9" fmla="*/ 278 h 2224"/>
              <a:gd name="T10" fmla="*/ 1019 w 2964"/>
              <a:gd name="T11" fmla="*/ 174 h 2224"/>
              <a:gd name="T12" fmla="*/ 811 w 2964"/>
              <a:gd name="T13" fmla="*/ 0 h 2224"/>
              <a:gd name="T14" fmla="*/ 0 w 2964"/>
              <a:gd name="T15" fmla="*/ 2223 h 2224"/>
              <a:gd name="T16" fmla="*/ 2963 w 2964"/>
              <a:gd name="T17" fmla="*/ 556 h 2224"/>
              <a:gd name="T18" fmla="*/ 1482 w 2964"/>
              <a:gd name="T19" fmla="*/ 1945 h 2224"/>
              <a:gd name="T20" fmla="*/ 1482 w 2964"/>
              <a:gd name="T21" fmla="*/ 556 h 2224"/>
              <a:gd name="T22" fmla="*/ 1482 w 2964"/>
              <a:gd name="T23" fmla="*/ 1945 h 2224"/>
              <a:gd name="T24" fmla="*/ 1632 w 2964"/>
              <a:gd name="T25" fmla="*/ 996 h 2224"/>
              <a:gd name="T26" fmla="*/ 1482 w 2964"/>
              <a:gd name="T27" fmla="*/ 996 h 2224"/>
              <a:gd name="T28" fmla="*/ 1354 w 2964"/>
              <a:gd name="T29" fmla="*/ 1181 h 2224"/>
              <a:gd name="T30" fmla="*/ 1586 w 2964"/>
              <a:gd name="T31" fmla="*/ 1193 h 2224"/>
              <a:gd name="T32" fmla="*/ 1783 w 2964"/>
              <a:gd name="T33" fmla="*/ 1413 h 2224"/>
              <a:gd name="T34" fmla="*/ 1725 w 2964"/>
              <a:gd name="T35" fmla="*/ 1494 h 2224"/>
              <a:gd name="T36" fmla="*/ 1540 w 2964"/>
              <a:gd name="T37" fmla="*/ 1367 h 2224"/>
              <a:gd name="T38" fmla="*/ 1667 w 2964"/>
              <a:gd name="T39" fmla="*/ 1552 h 2224"/>
              <a:gd name="T40" fmla="*/ 1528 w 2964"/>
              <a:gd name="T41" fmla="*/ 1471 h 2224"/>
              <a:gd name="T42" fmla="*/ 1551 w 2964"/>
              <a:gd name="T43" fmla="*/ 1552 h 2224"/>
              <a:gd name="T44" fmla="*/ 1505 w 2964"/>
              <a:gd name="T45" fmla="*/ 1598 h 2224"/>
              <a:gd name="T46" fmla="*/ 1436 w 2964"/>
              <a:gd name="T47" fmla="*/ 1575 h 2224"/>
              <a:gd name="T48" fmla="*/ 1413 w 2964"/>
              <a:gd name="T49" fmla="*/ 1645 h 2224"/>
              <a:gd name="T50" fmla="*/ 1378 w 2964"/>
              <a:gd name="T51" fmla="*/ 1552 h 2224"/>
              <a:gd name="T52" fmla="*/ 1331 w 2964"/>
              <a:gd name="T53" fmla="*/ 1482 h 2224"/>
              <a:gd name="T54" fmla="*/ 1262 w 2964"/>
              <a:gd name="T55" fmla="*/ 1401 h 2224"/>
              <a:gd name="T56" fmla="*/ 1204 w 2964"/>
              <a:gd name="T57" fmla="*/ 1309 h 2224"/>
              <a:gd name="T58" fmla="*/ 1030 w 2964"/>
              <a:gd name="T59" fmla="*/ 1378 h 2224"/>
              <a:gd name="T60" fmla="*/ 1100 w 2964"/>
              <a:gd name="T61" fmla="*/ 1471 h 2224"/>
              <a:gd name="T62" fmla="*/ 1158 w 2964"/>
              <a:gd name="T63" fmla="*/ 1552 h 2224"/>
              <a:gd name="T64" fmla="*/ 1239 w 2964"/>
              <a:gd name="T65" fmla="*/ 1621 h 2224"/>
              <a:gd name="T66" fmla="*/ 1320 w 2964"/>
              <a:gd name="T67" fmla="*/ 1668 h 2224"/>
              <a:gd name="T68" fmla="*/ 1378 w 2964"/>
              <a:gd name="T69" fmla="*/ 1679 h 2224"/>
              <a:gd name="T70" fmla="*/ 1482 w 2964"/>
              <a:gd name="T71" fmla="*/ 1679 h 2224"/>
              <a:gd name="T72" fmla="*/ 1528 w 2964"/>
              <a:gd name="T73" fmla="*/ 1668 h 2224"/>
              <a:gd name="T74" fmla="*/ 1598 w 2964"/>
              <a:gd name="T75" fmla="*/ 1610 h 2224"/>
              <a:gd name="T76" fmla="*/ 1690 w 2964"/>
              <a:gd name="T77" fmla="*/ 1598 h 2224"/>
              <a:gd name="T78" fmla="*/ 1748 w 2964"/>
              <a:gd name="T79" fmla="*/ 1563 h 2224"/>
              <a:gd name="T80" fmla="*/ 1829 w 2964"/>
              <a:gd name="T81" fmla="*/ 1390 h 2224"/>
              <a:gd name="T82" fmla="*/ 2061 w 2964"/>
              <a:gd name="T83" fmla="*/ 1112 h 2224"/>
              <a:gd name="T84" fmla="*/ 1713 w 2964"/>
              <a:gd name="T85" fmla="*/ 973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224">
                <a:moveTo>
                  <a:pt x="1088" y="1274"/>
                </a:moveTo>
                <a:cubicBezTo>
                  <a:pt x="972" y="1123"/>
                  <a:pt x="972" y="1123"/>
                  <a:pt x="972" y="1123"/>
                </a:cubicBezTo>
                <a:cubicBezTo>
                  <a:pt x="1204" y="927"/>
                  <a:pt x="1204" y="927"/>
                  <a:pt x="1204" y="927"/>
                </a:cubicBezTo>
                <a:cubicBezTo>
                  <a:pt x="1297" y="1019"/>
                  <a:pt x="1297" y="1019"/>
                  <a:pt x="1297" y="1019"/>
                </a:cubicBezTo>
                <a:cubicBezTo>
                  <a:pt x="1343" y="1008"/>
                  <a:pt x="1343" y="1008"/>
                  <a:pt x="1343" y="1008"/>
                </a:cubicBezTo>
                <a:cubicBezTo>
                  <a:pt x="1215" y="857"/>
                  <a:pt x="1215" y="857"/>
                  <a:pt x="1215" y="857"/>
                </a:cubicBezTo>
                <a:cubicBezTo>
                  <a:pt x="903" y="1123"/>
                  <a:pt x="903" y="1123"/>
                  <a:pt x="903" y="1123"/>
                </a:cubicBezTo>
                <a:cubicBezTo>
                  <a:pt x="1054" y="1297"/>
                  <a:pt x="1054" y="1297"/>
                  <a:pt x="1054" y="1297"/>
                </a:cubicBezTo>
                <a:lnTo>
                  <a:pt x="1088" y="1274"/>
                </a:lnTo>
                <a:close/>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2963" y="2223"/>
                  <a:pt x="2963" y="2223"/>
                  <a:pt x="2963" y="2223"/>
                </a:cubicBezTo>
                <a:cubicBezTo>
                  <a:pt x="2963" y="556"/>
                  <a:pt x="2963" y="556"/>
                  <a:pt x="2963" y="556"/>
                </a:cubicBezTo>
                <a:cubicBezTo>
                  <a:pt x="2963" y="406"/>
                  <a:pt x="2835" y="278"/>
                  <a:pt x="2685" y="278"/>
                </a:cubicBezTo>
                <a:close/>
                <a:moveTo>
                  <a:pt x="1482" y="1945"/>
                </a:moveTo>
                <a:cubicBezTo>
                  <a:pt x="1100" y="1945"/>
                  <a:pt x="787" y="1633"/>
                  <a:pt x="787" y="1251"/>
                </a:cubicBezTo>
                <a:cubicBezTo>
                  <a:pt x="787" y="869"/>
                  <a:pt x="1100" y="556"/>
                  <a:pt x="1482" y="556"/>
                </a:cubicBezTo>
                <a:cubicBezTo>
                  <a:pt x="1864" y="556"/>
                  <a:pt x="2176" y="869"/>
                  <a:pt x="2176" y="1251"/>
                </a:cubicBezTo>
                <a:cubicBezTo>
                  <a:pt x="2176" y="1633"/>
                  <a:pt x="1864" y="1945"/>
                  <a:pt x="1482" y="1945"/>
                </a:cubicBezTo>
                <a:close/>
                <a:moveTo>
                  <a:pt x="1713" y="973"/>
                </a:moveTo>
                <a:cubicBezTo>
                  <a:pt x="1690" y="984"/>
                  <a:pt x="1667" y="996"/>
                  <a:pt x="1632" y="996"/>
                </a:cubicBezTo>
                <a:cubicBezTo>
                  <a:pt x="1551" y="984"/>
                  <a:pt x="1551" y="984"/>
                  <a:pt x="1551" y="984"/>
                </a:cubicBezTo>
                <a:cubicBezTo>
                  <a:pt x="1528" y="984"/>
                  <a:pt x="1505" y="984"/>
                  <a:pt x="1482" y="996"/>
                </a:cubicBezTo>
                <a:cubicBezTo>
                  <a:pt x="1215" y="1112"/>
                  <a:pt x="1215" y="1112"/>
                  <a:pt x="1215" y="1112"/>
                </a:cubicBezTo>
                <a:cubicBezTo>
                  <a:pt x="1239" y="1170"/>
                  <a:pt x="1297" y="1204"/>
                  <a:pt x="1354" y="1181"/>
                </a:cubicBezTo>
                <a:cubicBezTo>
                  <a:pt x="1470" y="1158"/>
                  <a:pt x="1470" y="1158"/>
                  <a:pt x="1470" y="1158"/>
                </a:cubicBezTo>
                <a:cubicBezTo>
                  <a:pt x="1505" y="1147"/>
                  <a:pt x="1551" y="1158"/>
                  <a:pt x="1586" y="1193"/>
                </a:cubicBezTo>
                <a:cubicBezTo>
                  <a:pt x="1644" y="1262"/>
                  <a:pt x="1644" y="1262"/>
                  <a:pt x="1644" y="1262"/>
                </a:cubicBezTo>
                <a:cubicBezTo>
                  <a:pt x="1644" y="1262"/>
                  <a:pt x="1771" y="1401"/>
                  <a:pt x="1783" y="1413"/>
                </a:cubicBezTo>
                <a:cubicBezTo>
                  <a:pt x="1817" y="1447"/>
                  <a:pt x="1806" y="1482"/>
                  <a:pt x="1794" y="1494"/>
                </a:cubicBezTo>
                <a:cubicBezTo>
                  <a:pt x="1771" y="1517"/>
                  <a:pt x="1737" y="1517"/>
                  <a:pt x="1725" y="1494"/>
                </a:cubicBezTo>
                <a:cubicBezTo>
                  <a:pt x="1713" y="1482"/>
                  <a:pt x="1644" y="1413"/>
                  <a:pt x="1598" y="1367"/>
                </a:cubicBezTo>
                <a:cubicBezTo>
                  <a:pt x="1586" y="1355"/>
                  <a:pt x="1563" y="1355"/>
                  <a:pt x="1540" y="1367"/>
                </a:cubicBezTo>
                <a:cubicBezTo>
                  <a:pt x="1656" y="1482"/>
                  <a:pt x="1656" y="1482"/>
                  <a:pt x="1656" y="1482"/>
                </a:cubicBezTo>
                <a:cubicBezTo>
                  <a:pt x="1690" y="1517"/>
                  <a:pt x="1679" y="1540"/>
                  <a:pt x="1667" y="1552"/>
                </a:cubicBezTo>
                <a:cubicBezTo>
                  <a:pt x="1656" y="1563"/>
                  <a:pt x="1632" y="1575"/>
                  <a:pt x="1609" y="1552"/>
                </a:cubicBezTo>
                <a:cubicBezTo>
                  <a:pt x="1598" y="1540"/>
                  <a:pt x="1563" y="1506"/>
                  <a:pt x="1528" y="1471"/>
                </a:cubicBezTo>
                <a:cubicBezTo>
                  <a:pt x="1517" y="1459"/>
                  <a:pt x="1493" y="1459"/>
                  <a:pt x="1482" y="1471"/>
                </a:cubicBezTo>
                <a:cubicBezTo>
                  <a:pt x="1551" y="1552"/>
                  <a:pt x="1551" y="1552"/>
                  <a:pt x="1551" y="1552"/>
                </a:cubicBezTo>
                <a:cubicBezTo>
                  <a:pt x="1574" y="1575"/>
                  <a:pt x="1574" y="1586"/>
                  <a:pt x="1563" y="1598"/>
                </a:cubicBezTo>
                <a:cubicBezTo>
                  <a:pt x="1540" y="1621"/>
                  <a:pt x="1528" y="1621"/>
                  <a:pt x="1505" y="1598"/>
                </a:cubicBezTo>
                <a:cubicBezTo>
                  <a:pt x="1505" y="1598"/>
                  <a:pt x="1493" y="1586"/>
                  <a:pt x="1482" y="1575"/>
                </a:cubicBezTo>
                <a:cubicBezTo>
                  <a:pt x="1470" y="1552"/>
                  <a:pt x="1447" y="1552"/>
                  <a:pt x="1436" y="1575"/>
                </a:cubicBezTo>
                <a:cubicBezTo>
                  <a:pt x="1459" y="1598"/>
                  <a:pt x="1482" y="1621"/>
                  <a:pt x="1459" y="1645"/>
                </a:cubicBezTo>
                <a:cubicBezTo>
                  <a:pt x="1447" y="1656"/>
                  <a:pt x="1436" y="1668"/>
                  <a:pt x="1413" y="1645"/>
                </a:cubicBezTo>
                <a:cubicBezTo>
                  <a:pt x="1389" y="1621"/>
                  <a:pt x="1389" y="1621"/>
                  <a:pt x="1389" y="1621"/>
                </a:cubicBezTo>
                <a:cubicBezTo>
                  <a:pt x="1401" y="1598"/>
                  <a:pt x="1401" y="1575"/>
                  <a:pt x="1378" y="1552"/>
                </a:cubicBezTo>
                <a:cubicBezTo>
                  <a:pt x="1366" y="1540"/>
                  <a:pt x="1354" y="1540"/>
                  <a:pt x="1343" y="1540"/>
                </a:cubicBezTo>
                <a:cubicBezTo>
                  <a:pt x="1354" y="1517"/>
                  <a:pt x="1343" y="1494"/>
                  <a:pt x="1331" y="1482"/>
                </a:cubicBezTo>
                <a:cubicBezTo>
                  <a:pt x="1308" y="1459"/>
                  <a:pt x="1285" y="1459"/>
                  <a:pt x="1274" y="1459"/>
                </a:cubicBezTo>
                <a:cubicBezTo>
                  <a:pt x="1285" y="1447"/>
                  <a:pt x="1285" y="1413"/>
                  <a:pt x="1262" y="1401"/>
                </a:cubicBezTo>
                <a:cubicBezTo>
                  <a:pt x="1250" y="1378"/>
                  <a:pt x="1227" y="1378"/>
                  <a:pt x="1204" y="1378"/>
                </a:cubicBezTo>
                <a:cubicBezTo>
                  <a:pt x="1227" y="1367"/>
                  <a:pt x="1215" y="1332"/>
                  <a:pt x="1204" y="1309"/>
                </a:cubicBezTo>
                <a:cubicBezTo>
                  <a:pt x="1181" y="1286"/>
                  <a:pt x="1146" y="1286"/>
                  <a:pt x="1123" y="1309"/>
                </a:cubicBezTo>
                <a:cubicBezTo>
                  <a:pt x="1030" y="1378"/>
                  <a:pt x="1030" y="1378"/>
                  <a:pt x="1030" y="1378"/>
                </a:cubicBezTo>
                <a:cubicBezTo>
                  <a:pt x="1019" y="1401"/>
                  <a:pt x="1019" y="1424"/>
                  <a:pt x="1042" y="1447"/>
                </a:cubicBezTo>
                <a:cubicBezTo>
                  <a:pt x="1054" y="1471"/>
                  <a:pt x="1077" y="1471"/>
                  <a:pt x="1100" y="1471"/>
                </a:cubicBezTo>
                <a:cubicBezTo>
                  <a:pt x="1077" y="1482"/>
                  <a:pt x="1077" y="1517"/>
                  <a:pt x="1100" y="1529"/>
                </a:cubicBezTo>
                <a:cubicBezTo>
                  <a:pt x="1111" y="1552"/>
                  <a:pt x="1135" y="1552"/>
                  <a:pt x="1158" y="1552"/>
                </a:cubicBezTo>
                <a:cubicBezTo>
                  <a:pt x="1146" y="1563"/>
                  <a:pt x="1146" y="1598"/>
                  <a:pt x="1169" y="1621"/>
                </a:cubicBezTo>
                <a:cubicBezTo>
                  <a:pt x="1181" y="1633"/>
                  <a:pt x="1215" y="1645"/>
                  <a:pt x="1239" y="1621"/>
                </a:cubicBezTo>
                <a:cubicBezTo>
                  <a:pt x="1239" y="1633"/>
                  <a:pt x="1239" y="1645"/>
                  <a:pt x="1250" y="1656"/>
                </a:cubicBezTo>
                <a:cubicBezTo>
                  <a:pt x="1274" y="1679"/>
                  <a:pt x="1308" y="1679"/>
                  <a:pt x="1320" y="1668"/>
                </a:cubicBezTo>
                <a:cubicBezTo>
                  <a:pt x="1343" y="1645"/>
                  <a:pt x="1343" y="1645"/>
                  <a:pt x="1343" y="1645"/>
                </a:cubicBezTo>
                <a:cubicBezTo>
                  <a:pt x="1378" y="1679"/>
                  <a:pt x="1378" y="1679"/>
                  <a:pt x="1378" y="1679"/>
                </a:cubicBezTo>
                <a:cubicBezTo>
                  <a:pt x="1389" y="1702"/>
                  <a:pt x="1413" y="1702"/>
                  <a:pt x="1424" y="1702"/>
                </a:cubicBezTo>
                <a:cubicBezTo>
                  <a:pt x="1447" y="1702"/>
                  <a:pt x="1470" y="1702"/>
                  <a:pt x="1482" y="1679"/>
                </a:cubicBezTo>
                <a:cubicBezTo>
                  <a:pt x="1493" y="1679"/>
                  <a:pt x="1493" y="1668"/>
                  <a:pt x="1493" y="1656"/>
                </a:cubicBezTo>
                <a:cubicBezTo>
                  <a:pt x="1505" y="1668"/>
                  <a:pt x="1517" y="1668"/>
                  <a:pt x="1528" y="1668"/>
                </a:cubicBezTo>
                <a:cubicBezTo>
                  <a:pt x="1551" y="1668"/>
                  <a:pt x="1563" y="1656"/>
                  <a:pt x="1586" y="1645"/>
                </a:cubicBezTo>
                <a:cubicBezTo>
                  <a:pt x="1586" y="1633"/>
                  <a:pt x="1598" y="1621"/>
                  <a:pt x="1598" y="1610"/>
                </a:cubicBezTo>
                <a:cubicBezTo>
                  <a:pt x="1609" y="1621"/>
                  <a:pt x="1621" y="1621"/>
                  <a:pt x="1632" y="1621"/>
                </a:cubicBezTo>
                <a:cubicBezTo>
                  <a:pt x="1656" y="1621"/>
                  <a:pt x="1679" y="1610"/>
                  <a:pt x="1690" y="1598"/>
                </a:cubicBezTo>
                <a:cubicBezTo>
                  <a:pt x="1702" y="1586"/>
                  <a:pt x="1713" y="1575"/>
                  <a:pt x="1713" y="1552"/>
                </a:cubicBezTo>
                <a:cubicBezTo>
                  <a:pt x="1725" y="1563"/>
                  <a:pt x="1737" y="1563"/>
                  <a:pt x="1748" y="1563"/>
                </a:cubicBezTo>
                <a:cubicBezTo>
                  <a:pt x="1771" y="1563"/>
                  <a:pt x="1794" y="1552"/>
                  <a:pt x="1817" y="1529"/>
                </a:cubicBezTo>
                <a:cubicBezTo>
                  <a:pt x="1852" y="1494"/>
                  <a:pt x="1864" y="1436"/>
                  <a:pt x="1829" y="1390"/>
                </a:cubicBezTo>
                <a:cubicBezTo>
                  <a:pt x="1794" y="1355"/>
                  <a:pt x="1794" y="1355"/>
                  <a:pt x="1794" y="1355"/>
                </a:cubicBezTo>
                <a:cubicBezTo>
                  <a:pt x="2061" y="1112"/>
                  <a:pt x="2061" y="1112"/>
                  <a:pt x="2061" y="1112"/>
                </a:cubicBezTo>
                <a:cubicBezTo>
                  <a:pt x="1852" y="880"/>
                  <a:pt x="1852" y="880"/>
                  <a:pt x="1852" y="880"/>
                </a:cubicBezTo>
                <a:lnTo>
                  <a:pt x="1713" y="973"/>
                </a:ln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8FD952AD-58C2-6D42-AF65-A1E56B119D99}"/>
              </a:ext>
            </a:extLst>
          </p:cNvPr>
          <p:cNvSpPr>
            <a:spLocks/>
          </p:cNvSpPr>
          <p:nvPr/>
        </p:nvSpPr>
        <p:spPr bwMode="gray">
          <a:xfrm>
            <a:off x="4638002" y="2253289"/>
            <a:ext cx="1007817" cy="240919"/>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 3</a:t>
            </a:r>
            <a:r>
              <a:rPr kumimoji="0" lang="en-US" sz="1200" b="1" i="0" u="none" strike="noStrike" kern="1200" cap="none" spc="0" normalizeH="0" baseline="30000" noProof="0" dirty="0">
                <a:ln>
                  <a:noFill/>
                </a:ln>
                <a:solidFill>
                  <a:srgbClr val="FFFFFF"/>
                </a:solidFill>
                <a:effectLst/>
                <a:uLnTx/>
                <a:uFillTx/>
                <a:latin typeface="Calibri"/>
                <a:ea typeface="+mn-ea"/>
                <a:cs typeface="+mn-cs"/>
              </a:rPr>
              <a:t>rd</a:t>
            </a:r>
            <a:r>
              <a:rPr kumimoji="0" lang="en-US" sz="1200" b="1" i="0" u="none" strike="noStrike" kern="1200" cap="none" spc="0" normalizeH="0" baseline="0" noProof="0" dirty="0">
                <a:ln>
                  <a:noFill/>
                </a:ln>
                <a:solidFill>
                  <a:srgbClr val="FFFFFF"/>
                </a:solidFill>
                <a:effectLst/>
                <a:uLnTx/>
                <a:uFillTx/>
                <a:latin typeface="Calibri"/>
                <a:ea typeface="+mn-ea"/>
                <a:cs typeface="+mn-cs"/>
              </a:rPr>
              <a:t> Party SaaS</a:t>
            </a:r>
          </a:p>
        </p:txBody>
      </p:sp>
      <p:sp>
        <p:nvSpPr>
          <p:cNvPr id="145" name="Rectangle 144">
            <a:extLst>
              <a:ext uri="{FF2B5EF4-FFF2-40B4-BE49-F238E27FC236}">
                <a16:creationId xmlns:a16="http://schemas.microsoft.com/office/drawing/2014/main" id="{6CB274B1-32D4-7043-86B4-39F67866CED8}"/>
              </a:ext>
            </a:extLst>
          </p:cNvPr>
          <p:cNvSpPr>
            <a:spLocks/>
          </p:cNvSpPr>
          <p:nvPr/>
        </p:nvSpPr>
        <p:spPr bwMode="gray">
          <a:xfrm>
            <a:off x="6277955" y="2227943"/>
            <a:ext cx="798571" cy="265011"/>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89" rtl="0"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Custom Cloud Apps</a:t>
            </a:r>
          </a:p>
        </p:txBody>
      </p:sp>
      <p:cxnSp>
        <p:nvCxnSpPr>
          <p:cNvPr id="154" name="Straight Arrow Connector 153"/>
          <p:cNvCxnSpPr/>
          <p:nvPr/>
        </p:nvCxnSpPr>
        <p:spPr>
          <a:xfrm>
            <a:off x="5177503" y="2624601"/>
            <a:ext cx="0" cy="276635"/>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669229" y="2624601"/>
            <a:ext cx="0" cy="276635"/>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8380620" y="2624601"/>
            <a:ext cx="0" cy="276635"/>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9849299" y="2482807"/>
            <a:ext cx="1641639" cy="531361"/>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8595B"/>
                </a:solidFill>
                <a:effectLst/>
                <a:uLnTx/>
                <a:uFillTx/>
                <a:latin typeface="Calibri"/>
                <a:ea typeface="+mn-ea"/>
                <a:cs typeface="+mn-cs"/>
              </a:rPr>
              <a:t>Hyperledger Fabric Peers </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in customer data centers or 3</a:t>
            </a:r>
            <a:r>
              <a:rPr kumimoji="0" lang="en-US" sz="1200" b="0" i="0" u="none" strike="noStrike" kern="1200" cap="none" spc="0" normalizeH="0" baseline="30000" noProof="0" dirty="0">
                <a:ln>
                  <a:noFill/>
                </a:ln>
                <a:solidFill>
                  <a:srgbClr val="58595B"/>
                </a:solidFill>
                <a:effectLst/>
                <a:uLnTx/>
                <a:uFillTx/>
                <a:latin typeface="Calibri"/>
                <a:ea typeface="+mn-ea"/>
                <a:cs typeface="+mn-cs"/>
              </a:rPr>
              <a:t>rd</a:t>
            </a:r>
            <a:r>
              <a:rPr kumimoji="0" lang="en-US" sz="1200" b="0" i="0" u="none" strike="noStrike" kern="1200" cap="none" spc="0" normalizeH="0" baseline="0" noProof="0" dirty="0">
                <a:ln>
                  <a:noFill/>
                </a:ln>
                <a:solidFill>
                  <a:srgbClr val="58595B"/>
                </a:solidFill>
                <a:effectLst/>
                <a:uLnTx/>
                <a:uFillTx/>
                <a:latin typeface="Calibri"/>
                <a:ea typeface="+mn-ea"/>
                <a:cs typeface="+mn-cs"/>
              </a:rPr>
              <a:t> party clouds</a:t>
            </a:r>
          </a:p>
        </p:txBody>
      </p:sp>
      <p:sp>
        <p:nvSpPr>
          <p:cNvPr id="177" name="TextBox 176"/>
          <p:cNvSpPr txBox="1"/>
          <p:nvPr/>
        </p:nvSpPr>
        <p:spPr>
          <a:xfrm>
            <a:off x="9904921" y="5819030"/>
            <a:ext cx="1586018" cy="443198"/>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8595B"/>
                </a:solidFill>
                <a:effectLst/>
                <a:uLnTx/>
                <a:uFillTx/>
                <a:latin typeface="Calibri"/>
                <a:ea typeface="+mn-ea"/>
                <a:cs typeface="+mn-cs"/>
              </a:rPr>
              <a:t>Consortium Members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satellite nodes for     private ledger data*</a:t>
            </a:r>
          </a:p>
        </p:txBody>
      </p:sp>
      <p:sp>
        <p:nvSpPr>
          <p:cNvPr id="184" name="Freeform 183"/>
          <p:cNvSpPr>
            <a:spLocks noChangeAspect="1" noChangeArrowheads="1"/>
          </p:cNvSpPr>
          <p:nvPr/>
        </p:nvSpPr>
        <p:spPr bwMode="auto">
          <a:xfrm>
            <a:off x="9904920" y="1895790"/>
            <a:ext cx="493968" cy="526911"/>
          </a:xfrm>
          <a:custGeom>
            <a:avLst/>
            <a:gdLst>
              <a:gd name="connsiteX0" fmla="*/ 1194394 w 1705312"/>
              <a:gd name="connsiteY0" fmla="*/ 1591277 h 1819040"/>
              <a:gd name="connsiteX1" fmla="*/ 1194394 w 1705312"/>
              <a:gd name="connsiteY1" fmla="*/ 1733706 h 1819040"/>
              <a:gd name="connsiteX2" fmla="*/ 1336247 w 1705312"/>
              <a:gd name="connsiteY2" fmla="*/ 1733706 h 1819040"/>
              <a:gd name="connsiteX3" fmla="*/ 1336247 w 1705312"/>
              <a:gd name="connsiteY3" fmla="*/ 1591277 h 1819040"/>
              <a:gd name="connsiteX4" fmla="*/ 1385374 w 1705312"/>
              <a:gd name="connsiteY4" fmla="*/ 1364741 h 1819040"/>
              <a:gd name="connsiteX5" fmla="*/ 1385374 w 1705312"/>
              <a:gd name="connsiteY5" fmla="*/ 1449461 h 1819040"/>
              <a:gd name="connsiteX6" fmla="*/ 1506349 w 1705312"/>
              <a:gd name="connsiteY6" fmla="*/ 1449461 h 1819040"/>
              <a:gd name="connsiteX7" fmla="*/ 1506349 w 1705312"/>
              <a:gd name="connsiteY7" fmla="*/ 1364741 h 1819040"/>
              <a:gd name="connsiteX8" fmla="*/ 1201149 w 1705312"/>
              <a:gd name="connsiteY8" fmla="*/ 1364741 h 1819040"/>
              <a:gd name="connsiteX9" fmla="*/ 1201149 w 1705312"/>
              <a:gd name="connsiteY9" fmla="*/ 1449461 h 1819040"/>
              <a:gd name="connsiteX10" fmla="*/ 1329492 w 1705312"/>
              <a:gd name="connsiteY10" fmla="*/ 1449461 h 1819040"/>
              <a:gd name="connsiteX11" fmla="*/ 1329492 w 1705312"/>
              <a:gd name="connsiteY11" fmla="*/ 1364741 h 1819040"/>
              <a:gd name="connsiteX12" fmla="*/ 1080174 w 1705312"/>
              <a:gd name="connsiteY12" fmla="*/ 1364741 h 1819040"/>
              <a:gd name="connsiteX13" fmla="*/ 1080174 w 1705312"/>
              <a:gd name="connsiteY13" fmla="*/ 1449461 h 1819040"/>
              <a:gd name="connsiteX14" fmla="*/ 1144039 w 1705312"/>
              <a:gd name="connsiteY14" fmla="*/ 1449461 h 1819040"/>
              <a:gd name="connsiteX15" fmla="*/ 1144039 w 1705312"/>
              <a:gd name="connsiteY15" fmla="*/ 1364741 h 1819040"/>
              <a:gd name="connsiteX16" fmla="*/ 703741 w 1705312"/>
              <a:gd name="connsiteY16" fmla="*/ 1364741 h 1819040"/>
              <a:gd name="connsiteX17" fmla="*/ 703741 w 1705312"/>
              <a:gd name="connsiteY17" fmla="*/ 1591277 h 1819040"/>
              <a:gd name="connsiteX18" fmla="*/ 881211 w 1705312"/>
              <a:gd name="connsiteY18" fmla="*/ 1591277 h 1819040"/>
              <a:gd name="connsiteX19" fmla="*/ 881211 w 1705312"/>
              <a:gd name="connsiteY19" fmla="*/ 1364741 h 1819040"/>
              <a:gd name="connsiteX20" fmla="*/ 461791 w 1705312"/>
              <a:gd name="connsiteY20" fmla="*/ 1364741 h 1819040"/>
              <a:gd name="connsiteX21" fmla="*/ 461791 w 1705312"/>
              <a:gd name="connsiteY21" fmla="*/ 1591277 h 1819040"/>
              <a:gd name="connsiteX22" fmla="*/ 646631 w 1705312"/>
              <a:gd name="connsiteY22" fmla="*/ 1591277 h 1819040"/>
              <a:gd name="connsiteX23" fmla="*/ 646631 w 1705312"/>
              <a:gd name="connsiteY23" fmla="*/ 1364741 h 1819040"/>
              <a:gd name="connsiteX24" fmla="*/ 227211 w 1705312"/>
              <a:gd name="connsiteY24" fmla="*/ 1364741 h 1819040"/>
              <a:gd name="connsiteX25" fmla="*/ 227211 w 1705312"/>
              <a:gd name="connsiteY25" fmla="*/ 1591277 h 1819040"/>
              <a:gd name="connsiteX26" fmla="*/ 404682 w 1705312"/>
              <a:gd name="connsiteY26" fmla="*/ 1591277 h 1819040"/>
              <a:gd name="connsiteX27" fmla="*/ 404682 w 1705312"/>
              <a:gd name="connsiteY27" fmla="*/ 1364741 h 1819040"/>
              <a:gd name="connsiteX28" fmla="*/ 1385374 w 1705312"/>
              <a:gd name="connsiteY28" fmla="*/ 1222312 h 1819040"/>
              <a:gd name="connsiteX29" fmla="*/ 1385374 w 1705312"/>
              <a:gd name="connsiteY29" fmla="*/ 1307646 h 1819040"/>
              <a:gd name="connsiteX30" fmla="*/ 1506349 w 1705312"/>
              <a:gd name="connsiteY30" fmla="*/ 1307646 h 1819040"/>
              <a:gd name="connsiteX31" fmla="*/ 1506349 w 1705312"/>
              <a:gd name="connsiteY31" fmla="*/ 1222312 h 1819040"/>
              <a:gd name="connsiteX32" fmla="*/ 1201149 w 1705312"/>
              <a:gd name="connsiteY32" fmla="*/ 1222312 h 1819040"/>
              <a:gd name="connsiteX33" fmla="*/ 1201149 w 1705312"/>
              <a:gd name="connsiteY33" fmla="*/ 1307646 h 1819040"/>
              <a:gd name="connsiteX34" fmla="*/ 1329492 w 1705312"/>
              <a:gd name="connsiteY34" fmla="*/ 1307646 h 1819040"/>
              <a:gd name="connsiteX35" fmla="*/ 1329492 w 1705312"/>
              <a:gd name="connsiteY35" fmla="*/ 1222312 h 1819040"/>
              <a:gd name="connsiteX36" fmla="*/ 1080174 w 1705312"/>
              <a:gd name="connsiteY36" fmla="*/ 1222312 h 1819040"/>
              <a:gd name="connsiteX37" fmla="*/ 1080174 w 1705312"/>
              <a:gd name="connsiteY37" fmla="*/ 1307646 h 1819040"/>
              <a:gd name="connsiteX38" fmla="*/ 1144039 w 1705312"/>
              <a:gd name="connsiteY38" fmla="*/ 1307646 h 1819040"/>
              <a:gd name="connsiteX39" fmla="*/ 1144039 w 1705312"/>
              <a:gd name="connsiteY39" fmla="*/ 1222312 h 1819040"/>
              <a:gd name="connsiteX40" fmla="*/ 1385374 w 1705312"/>
              <a:gd name="connsiteY40" fmla="*/ 1080496 h 1819040"/>
              <a:gd name="connsiteX41" fmla="*/ 1385374 w 1705312"/>
              <a:gd name="connsiteY41" fmla="*/ 1165831 h 1819040"/>
              <a:gd name="connsiteX42" fmla="*/ 1506349 w 1705312"/>
              <a:gd name="connsiteY42" fmla="*/ 1165831 h 1819040"/>
              <a:gd name="connsiteX43" fmla="*/ 1506349 w 1705312"/>
              <a:gd name="connsiteY43" fmla="*/ 1080496 h 1819040"/>
              <a:gd name="connsiteX44" fmla="*/ 1201149 w 1705312"/>
              <a:gd name="connsiteY44" fmla="*/ 1080496 h 1819040"/>
              <a:gd name="connsiteX45" fmla="*/ 1201149 w 1705312"/>
              <a:gd name="connsiteY45" fmla="*/ 1165831 h 1819040"/>
              <a:gd name="connsiteX46" fmla="*/ 1329492 w 1705312"/>
              <a:gd name="connsiteY46" fmla="*/ 1165831 h 1819040"/>
              <a:gd name="connsiteX47" fmla="*/ 1329492 w 1705312"/>
              <a:gd name="connsiteY47" fmla="*/ 1080496 h 1819040"/>
              <a:gd name="connsiteX48" fmla="*/ 1080174 w 1705312"/>
              <a:gd name="connsiteY48" fmla="*/ 1080496 h 1819040"/>
              <a:gd name="connsiteX49" fmla="*/ 1080174 w 1705312"/>
              <a:gd name="connsiteY49" fmla="*/ 1165831 h 1819040"/>
              <a:gd name="connsiteX50" fmla="*/ 1144039 w 1705312"/>
              <a:gd name="connsiteY50" fmla="*/ 1165831 h 1819040"/>
              <a:gd name="connsiteX51" fmla="*/ 1144039 w 1705312"/>
              <a:gd name="connsiteY51" fmla="*/ 1080496 h 1819040"/>
              <a:gd name="connsiteX52" fmla="*/ 703741 w 1705312"/>
              <a:gd name="connsiteY52" fmla="*/ 1080496 h 1819040"/>
              <a:gd name="connsiteX53" fmla="*/ 703741 w 1705312"/>
              <a:gd name="connsiteY53" fmla="*/ 1307646 h 1819040"/>
              <a:gd name="connsiteX54" fmla="*/ 881211 w 1705312"/>
              <a:gd name="connsiteY54" fmla="*/ 1307646 h 1819040"/>
              <a:gd name="connsiteX55" fmla="*/ 881211 w 1705312"/>
              <a:gd name="connsiteY55" fmla="*/ 1080496 h 1819040"/>
              <a:gd name="connsiteX56" fmla="*/ 461791 w 1705312"/>
              <a:gd name="connsiteY56" fmla="*/ 1080496 h 1819040"/>
              <a:gd name="connsiteX57" fmla="*/ 461791 w 1705312"/>
              <a:gd name="connsiteY57" fmla="*/ 1307646 h 1819040"/>
              <a:gd name="connsiteX58" fmla="*/ 646631 w 1705312"/>
              <a:gd name="connsiteY58" fmla="*/ 1307646 h 1819040"/>
              <a:gd name="connsiteX59" fmla="*/ 646631 w 1705312"/>
              <a:gd name="connsiteY59" fmla="*/ 1080496 h 1819040"/>
              <a:gd name="connsiteX60" fmla="*/ 227211 w 1705312"/>
              <a:gd name="connsiteY60" fmla="*/ 1080496 h 1819040"/>
              <a:gd name="connsiteX61" fmla="*/ 227211 w 1705312"/>
              <a:gd name="connsiteY61" fmla="*/ 1307646 h 1819040"/>
              <a:gd name="connsiteX62" fmla="*/ 404682 w 1705312"/>
              <a:gd name="connsiteY62" fmla="*/ 1307646 h 1819040"/>
              <a:gd name="connsiteX63" fmla="*/ 404682 w 1705312"/>
              <a:gd name="connsiteY63" fmla="*/ 1080496 h 1819040"/>
              <a:gd name="connsiteX64" fmla="*/ 1385374 w 1705312"/>
              <a:gd name="connsiteY64" fmla="*/ 938067 h 1819040"/>
              <a:gd name="connsiteX65" fmla="*/ 1385374 w 1705312"/>
              <a:gd name="connsiteY65" fmla="*/ 1023402 h 1819040"/>
              <a:gd name="connsiteX66" fmla="*/ 1506349 w 1705312"/>
              <a:gd name="connsiteY66" fmla="*/ 1023402 h 1819040"/>
              <a:gd name="connsiteX67" fmla="*/ 1506349 w 1705312"/>
              <a:gd name="connsiteY67" fmla="*/ 938067 h 1819040"/>
              <a:gd name="connsiteX68" fmla="*/ 1201149 w 1705312"/>
              <a:gd name="connsiteY68" fmla="*/ 938067 h 1819040"/>
              <a:gd name="connsiteX69" fmla="*/ 1201149 w 1705312"/>
              <a:gd name="connsiteY69" fmla="*/ 1023402 h 1819040"/>
              <a:gd name="connsiteX70" fmla="*/ 1329492 w 1705312"/>
              <a:gd name="connsiteY70" fmla="*/ 1023402 h 1819040"/>
              <a:gd name="connsiteX71" fmla="*/ 1329492 w 1705312"/>
              <a:gd name="connsiteY71" fmla="*/ 938067 h 1819040"/>
              <a:gd name="connsiteX72" fmla="*/ 1080174 w 1705312"/>
              <a:gd name="connsiteY72" fmla="*/ 938067 h 1819040"/>
              <a:gd name="connsiteX73" fmla="*/ 1080174 w 1705312"/>
              <a:gd name="connsiteY73" fmla="*/ 1023402 h 1819040"/>
              <a:gd name="connsiteX74" fmla="*/ 1144039 w 1705312"/>
              <a:gd name="connsiteY74" fmla="*/ 1023402 h 1819040"/>
              <a:gd name="connsiteX75" fmla="*/ 1144039 w 1705312"/>
              <a:gd name="connsiteY75" fmla="*/ 938067 h 1819040"/>
              <a:gd name="connsiteX76" fmla="*/ 1385374 w 1705312"/>
              <a:gd name="connsiteY76" fmla="*/ 796252 h 1819040"/>
              <a:gd name="connsiteX77" fmla="*/ 1385374 w 1705312"/>
              <a:gd name="connsiteY77" fmla="*/ 881587 h 1819040"/>
              <a:gd name="connsiteX78" fmla="*/ 1506349 w 1705312"/>
              <a:gd name="connsiteY78" fmla="*/ 881587 h 1819040"/>
              <a:gd name="connsiteX79" fmla="*/ 1506349 w 1705312"/>
              <a:gd name="connsiteY79" fmla="*/ 796252 h 1819040"/>
              <a:gd name="connsiteX80" fmla="*/ 1201149 w 1705312"/>
              <a:gd name="connsiteY80" fmla="*/ 796252 h 1819040"/>
              <a:gd name="connsiteX81" fmla="*/ 1201149 w 1705312"/>
              <a:gd name="connsiteY81" fmla="*/ 881587 h 1819040"/>
              <a:gd name="connsiteX82" fmla="*/ 1329492 w 1705312"/>
              <a:gd name="connsiteY82" fmla="*/ 881587 h 1819040"/>
              <a:gd name="connsiteX83" fmla="*/ 1329492 w 1705312"/>
              <a:gd name="connsiteY83" fmla="*/ 796252 h 1819040"/>
              <a:gd name="connsiteX84" fmla="*/ 1080174 w 1705312"/>
              <a:gd name="connsiteY84" fmla="*/ 796252 h 1819040"/>
              <a:gd name="connsiteX85" fmla="*/ 1080174 w 1705312"/>
              <a:gd name="connsiteY85" fmla="*/ 881587 h 1819040"/>
              <a:gd name="connsiteX86" fmla="*/ 1144039 w 1705312"/>
              <a:gd name="connsiteY86" fmla="*/ 881587 h 1819040"/>
              <a:gd name="connsiteX87" fmla="*/ 1144039 w 1705312"/>
              <a:gd name="connsiteY87" fmla="*/ 796252 h 1819040"/>
              <a:gd name="connsiteX88" fmla="*/ 703741 w 1705312"/>
              <a:gd name="connsiteY88" fmla="*/ 796252 h 1819040"/>
              <a:gd name="connsiteX89" fmla="*/ 703741 w 1705312"/>
              <a:gd name="connsiteY89" fmla="*/ 1023402 h 1819040"/>
              <a:gd name="connsiteX90" fmla="*/ 881211 w 1705312"/>
              <a:gd name="connsiteY90" fmla="*/ 1023402 h 1819040"/>
              <a:gd name="connsiteX91" fmla="*/ 881211 w 1705312"/>
              <a:gd name="connsiteY91" fmla="*/ 796252 h 1819040"/>
              <a:gd name="connsiteX92" fmla="*/ 461791 w 1705312"/>
              <a:gd name="connsiteY92" fmla="*/ 796252 h 1819040"/>
              <a:gd name="connsiteX93" fmla="*/ 461791 w 1705312"/>
              <a:gd name="connsiteY93" fmla="*/ 1023402 h 1819040"/>
              <a:gd name="connsiteX94" fmla="*/ 646631 w 1705312"/>
              <a:gd name="connsiteY94" fmla="*/ 1023402 h 1819040"/>
              <a:gd name="connsiteX95" fmla="*/ 646631 w 1705312"/>
              <a:gd name="connsiteY95" fmla="*/ 796252 h 1819040"/>
              <a:gd name="connsiteX96" fmla="*/ 227211 w 1705312"/>
              <a:gd name="connsiteY96" fmla="*/ 796252 h 1819040"/>
              <a:gd name="connsiteX97" fmla="*/ 227211 w 1705312"/>
              <a:gd name="connsiteY97" fmla="*/ 1023402 h 1819040"/>
              <a:gd name="connsiteX98" fmla="*/ 404682 w 1705312"/>
              <a:gd name="connsiteY98" fmla="*/ 1023402 h 1819040"/>
              <a:gd name="connsiteX99" fmla="*/ 404682 w 1705312"/>
              <a:gd name="connsiteY99" fmla="*/ 796252 h 1819040"/>
              <a:gd name="connsiteX100" fmla="*/ 1385374 w 1705312"/>
              <a:gd name="connsiteY100" fmla="*/ 653823 h 1819040"/>
              <a:gd name="connsiteX101" fmla="*/ 1385374 w 1705312"/>
              <a:gd name="connsiteY101" fmla="*/ 739158 h 1819040"/>
              <a:gd name="connsiteX102" fmla="*/ 1506349 w 1705312"/>
              <a:gd name="connsiteY102" fmla="*/ 739158 h 1819040"/>
              <a:gd name="connsiteX103" fmla="*/ 1506349 w 1705312"/>
              <a:gd name="connsiteY103" fmla="*/ 653823 h 1819040"/>
              <a:gd name="connsiteX104" fmla="*/ 1201149 w 1705312"/>
              <a:gd name="connsiteY104" fmla="*/ 653823 h 1819040"/>
              <a:gd name="connsiteX105" fmla="*/ 1201149 w 1705312"/>
              <a:gd name="connsiteY105" fmla="*/ 739158 h 1819040"/>
              <a:gd name="connsiteX106" fmla="*/ 1329492 w 1705312"/>
              <a:gd name="connsiteY106" fmla="*/ 739158 h 1819040"/>
              <a:gd name="connsiteX107" fmla="*/ 1329492 w 1705312"/>
              <a:gd name="connsiteY107" fmla="*/ 653823 h 1819040"/>
              <a:gd name="connsiteX108" fmla="*/ 1080174 w 1705312"/>
              <a:gd name="connsiteY108" fmla="*/ 653823 h 1819040"/>
              <a:gd name="connsiteX109" fmla="*/ 1080174 w 1705312"/>
              <a:gd name="connsiteY109" fmla="*/ 739158 h 1819040"/>
              <a:gd name="connsiteX110" fmla="*/ 1144039 w 1705312"/>
              <a:gd name="connsiteY110" fmla="*/ 739158 h 1819040"/>
              <a:gd name="connsiteX111" fmla="*/ 1144039 w 1705312"/>
              <a:gd name="connsiteY111" fmla="*/ 653823 h 1819040"/>
              <a:gd name="connsiteX112" fmla="*/ 1385374 w 1705312"/>
              <a:gd name="connsiteY112" fmla="*/ 511394 h 1819040"/>
              <a:gd name="connsiteX113" fmla="*/ 1385374 w 1705312"/>
              <a:gd name="connsiteY113" fmla="*/ 596729 h 1819040"/>
              <a:gd name="connsiteX114" fmla="*/ 1506349 w 1705312"/>
              <a:gd name="connsiteY114" fmla="*/ 596729 h 1819040"/>
              <a:gd name="connsiteX115" fmla="*/ 1506349 w 1705312"/>
              <a:gd name="connsiteY115" fmla="*/ 511394 h 1819040"/>
              <a:gd name="connsiteX116" fmla="*/ 1201149 w 1705312"/>
              <a:gd name="connsiteY116" fmla="*/ 511394 h 1819040"/>
              <a:gd name="connsiteX117" fmla="*/ 1201149 w 1705312"/>
              <a:gd name="connsiteY117" fmla="*/ 596729 h 1819040"/>
              <a:gd name="connsiteX118" fmla="*/ 1329492 w 1705312"/>
              <a:gd name="connsiteY118" fmla="*/ 596729 h 1819040"/>
              <a:gd name="connsiteX119" fmla="*/ 1329492 w 1705312"/>
              <a:gd name="connsiteY119" fmla="*/ 511394 h 1819040"/>
              <a:gd name="connsiteX120" fmla="*/ 1023678 w 1705312"/>
              <a:gd name="connsiteY120" fmla="*/ 511394 h 1819040"/>
              <a:gd name="connsiteX121" fmla="*/ 1023678 w 1705312"/>
              <a:gd name="connsiteY121" fmla="*/ 596729 h 1819040"/>
              <a:gd name="connsiteX122" fmla="*/ 1144039 w 1705312"/>
              <a:gd name="connsiteY122" fmla="*/ 596729 h 1819040"/>
              <a:gd name="connsiteX123" fmla="*/ 1144039 w 1705312"/>
              <a:gd name="connsiteY123" fmla="*/ 511394 h 1819040"/>
              <a:gd name="connsiteX124" fmla="*/ 1385374 w 1705312"/>
              <a:gd name="connsiteY124" fmla="*/ 369579 h 1819040"/>
              <a:gd name="connsiteX125" fmla="*/ 1385374 w 1705312"/>
              <a:gd name="connsiteY125" fmla="*/ 454914 h 1819040"/>
              <a:gd name="connsiteX126" fmla="*/ 1506349 w 1705312"/>
              <a:gd name="connsiteY126" fmla="*/ 454914 h 1819040"/>
              <a:gd name="connsiteX127" fmla="*/ 1506349 w 1705312"/>
              <a:gd name="connsiteY127" fmla="*/ 369579 h 1819040"/>
              <a:gd name="connsiteX128" fmla="*/ 1201149 w 1705312"/>
              <a:gd name="connsiteY128" fmla="*/ 369579 h 1819040"/>
              <a:gd name="connsiteX129" fmla="*/ 1201149 w 1705312"/>
              <a:gd name="connsiteY129" fmla="*/ 454914 h 1819040"/>
              <a:gd name="connsiteX130" fmla="*/ 1329492 w 1705312"/>
              <a:gd name="connsiteY130" fmla="*/ 454914 h 1819040"/>
              <a:gd name="connsiteX131" fmla="*/ 1329492 w 1705312"/>
              <a:gd name="connsiteY131" fmla="*/ 369579 h 1819040"/>
              <a:gd name="connsiteX132" fmla="*/ 1023678 w 1705312"/>
              <a:gd name="connsiteY132" fmla="*/ 369579 h 1819040"/>
              <a:gd name="connsiteX133" fmla="*/ 1023678 w 1705312"/>
              <a:gd name="connsiteY133" fmla="*/ 454914 h 1819040"/>
              <a:gd name="connsiteX134" fmla="*/ 1144039 w 1705312"/>
              <a:gd name="connsiteY134" fmla="*/ 454914 h 1819040"/>
              <a:gd name="connsiteX135" fmla="*/ 1144039 w 1705312"/>
              <a:gd name="connsiteY135" fmla="*/ 369579 h 1819040"/>
              <a:gd name="connsiteX136" fmla="*/ 1619954 w 1705312"/>
              <a:gd name="connsiteY136" fmla="*/ 0 h 1819040"/>
              <a:gd name="connsiteX137" fmla="*/ 1619954 w 1705312"/>
              <a:gd name="connsiteY137" fmla="*/ 1733706 h 1819040"/>
              <a:gd name="connsiteX138" fmla="*/ 1705312 w 1705312"/>
              <a:gd name="connsiteY138" fmla="*/ 1733706 h 1819040"/>
              <a:gd name="connsiteX139" fmla="*/ 1705312 w 1705312"/>
              <a:gd name="connsiteY139" fmla="*/ 1819040 h 1819040"/>
              <a:gd name="connsiteX140" fmla="*/ 0 w 1705312"/>
              <a:gd name="connsiteY140" fmla="*/ 1819040 h 1819040"/>
              <a:gd name="connsiteX141" fmla="*/ 0 w 1705312"/>
              <a:gd name="connsiteY141" fmla="*/ 1733706 h 1819040"/>
              <a:gd name="connsiteX142" fmla="*/ 113606 w 1705312"/>
              <a:gd name="connsiteY142" fmla="*/ 1733706 h 1819040"/>
              <a:gd name="connsiteX143" fmla="*/ 113606 w 1705312"/>
              <a:gd name="connsiteY143" fmla="*/ 682064 h 1819040"/>
              <a:gd name="connsiteX144" fmla="*/ 994816 w 1705312"/>
              <a:gd name="connsiteY144" fmla="*/ 682064 h 1819040"/>
              <a:gd name="connsiteX145" fmla="*/ 994816 w 1705312"/>
              <a:gd name="connsiteY145" fmla="*/ 1591277 h 1819040"/>
              <a:gd name="connsiteX146" fmla="*/ 1023678 w 1705312"/>
              <a:gd name="connsiteY146" fmla="*/ 1591277 h 1819040"/>
              <a:gd name="connsiteX147" fmla="*/ 1023678 w 1705312"/>
              <a:gd name="connsiteY147" fmla="*/ 653823 h 1819040"/>
              <a:gd name="connsiteX148" fmla="*/ 909459 w 1705312"/>
              <a:gd name="connsiteY148" fmla="*/ 653823 h 1819040"/>
              <a:gd name="connsiteX149" fmla="*/ 909459 w 1705312"/>
              <a:gd name="connsiteY149" fmla="*/ 312485 h 18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05312" h="1819040">
                <a:moveTo>
                  <a:pt x="1194394" y="1591277"/>
                </a:moveTo>
                <a:lnTo>
                  <a:pt x="1194394" y="1733706"/>
                </a:lnTo>
                <a:lnTo>
                  <a:pt x="1336247" y="1733706"/>
                </a:lnTo>
                <a:lnTo>
                  <a:pt x="1336247" y="1591277"/>
                </a:lnTo>
                <a:close/>
                <a:moveTo>
                  <a:pt x="1385374" y="1364741"/>
                </a:moveTo>
                <a:lnTo>
                  <a:pt x="1385374" y="1449461"/>
                </a:lnTo>
                <a:lnTo>
                  <a:pt x="1506349" y="1449461"/>
                </a:lnTo>
                <a:lnTo>
                  <a:pt x="1506349" y="1364741"/>
                </a:lnTo>
                <a:close/>
                <a:moveTo>
                  <a:pt x="1201149" y="1364741"/>
                </a:moveTo>
                <a:lnTo>
                  <a:pt x="1201149" y="1449461"/>
                </a:lnTo>
                <a:lnTo>
                  <a:pt x="1329492" y="1449461"/>
                </a:lnTo>
                <a:lnTo>
                  <a:pt x="1329492" y="1364741"/>
                </a:lnTo>
                <a:close/>
                <a:moveTo>
                  <a:pt x="1080174" y="1364741"/>
                </a:moveTo>
                <a:lnTo>
                  <a:pt x="1080174" y="1449461"/>
                </a:lnTo>
                <a:lnTo>
                  <a:pt x="1144039" y="1449461"/>
                </a:lnTo>
                <a:lnTo>
                  <a:pt x="1144039" y="1364741"/>
                </a:lnTo>
                <a:close/>
                <a:moveTo>
                  <a:pt x="703741" y="1364741"/>
                </a:moveTo>
                <a:lnTo>
                  <a:pt x="703741" y="1591277"/>
                </a:lnTo>
                <a:lnTo>
                  <a:pt x="881211" y="1591277"/>
                </a:lnTo>
                <a:lnTo>
                  <a:pt x="881211" y="1364741"/>
                </a:lnTo>
                <a:close/>
                <a:moveTo>
                  <a:pt x="461791" y="1364741"/>
                </a:moveTo>
                <a:lnTo>
                  <a:pt x="461791" y="1591277"/>
                </a:lnTo>
                <a:lnTo>
                  <a:pt x="646631" y="1591277"/>
                </a:lnTo>
                <a:lnTo>
                  <a:pt x="646631" y="1364741"/>
                </a:lnTo>
                <a:close/>
                <a:moveTo>
                  <a:pt x="227211" y="1364741"/>
                </a:moveTo>
                <a:lnTo>
                  <a:pt x="227211" y="1591277"/>
                </a:lnTo>
                <a:lnTo>
                  <a:pt x="404682" y="1591277"/>
                </a:lnTo>
                <a:lnTo>
                  <a:pt x="404682" y="1364741"/>
                </a:lnTo>
                <a:close/>
                <a:moveTo>
                  <a:pt x="1385374" y="1222312"/>
                </a:moveTo>
                <a:lnTo>
                  <a:pt x="1385374" y="1307646"/>
                </a:lnTo>
                <a:lnTo>
                  <a:pt x="1506349" y="1307646"/>
                </a:lnTo>
                <a:lnTo>
                  <a:pt x="1506349" y="1222312"/>
                </a:lnTo>
                <a:close/>
                <a:moveTo>
                  <a:pt x="1201149" y="1222312"/>
                </a:moveTo>
                <a:lnTo>
                  <a:pt x="1201149" y="1307646"/>
                </a:lnTo>
                <a:lnTo>
                  <a:pt x="1329492" y="1307646"/>
                </a:lnTo>
                <a:lnTo>
                  <a:pt x="1329492" y="1222312"/>
                </a:lnTo>
                <a:close/>
                <a:moveTo>
                  <a:pt x="1080174" y="1222312"/>
                </a:moveTo>
                <a:lnTo>
                  <a:pt x="1080174" y="1307646"/>
                </a:lnTo>
                <a:lnTo>
                  <a:pt x="1144039" y="1307646"/>
                </a:lnTo>
                <a:lnTo>
                  <a:pt x="1144039" y="1222312"/>
                </a:lnTo>
                <a:close/>
                <a:moveTo>
                  <a:pt x="1385374" y="1080496"/>
                </a:moveTo>
                <a:lnTo>
                  <a:pt x="1385374" y="1165831"/>
                </a:lnTo>
                <a:lnTo>
                  <a:pt x="1506349" y="1165831"/>
                </a:lnTo>
                <a:lnTo>
                  <a:pt x="1506349" y="1080496"/>
                </a:lnTo>
                <a:close/>
                <a:moveTo>
                  <a:pt x="1201149" y="1080496"/>
                </a:moveTo>
                <a:lnTo>
                  <a:pt x="1201149" y="1165831"/>
                </a:lnTo>
                <a:lnTo>
                  <a:pt x="1329492" y="1165831"/>
                </a:lnTo>
                <a:lnTo>
                  <a:pt x="1329492" y="1080496"/>
                </a:lnTo>
                <a:close/>
                <a:moveTo>
                  <a:pt x="1080174" y="1080496"/>
                </a:moveTo>
                <a:lnTo>
                  <a:pt x="1080174" y="1165831"/>
                </a:lnTo>
                <a:lnTo>
                  <a:pt x="1144039" y="1165831"/>
                </a:lnTo>
                <a:lnTo>
                  <a:pt x="1144039" y="1080496"/>
                </a:lnTo>
                <a:close/>
                <a:moveTo>
                  <a:pt x="703741" y="1080496"/>
                </a:moveTo>
                <a:lnTo>
                  <a:pt x="703741" y="1307646"/>
                </a:lnTo>
                <a:lnTo>
                  <a:pt x="881211" y="1307646"/>
                </a:lnTo>
                <a:lnTo>
                  <a:pt x="881211" y="1080496"/>
                </a:lnTo>
                <a:close/>
                <a:moveTo>
                  <a:pt x="461791" y="1080496"/>
                </a:moveTo>
                <a:lnTo>
                  <a:pt x="461791" y="1307646"/>
                </a:lnTo>
                <a:lnTo>
                  <a:pt x="646631" y="1307646"/>
                </a:lnTo>
                <a:lnTo>
                  <a:pt x="646631" y="1080496"/>
                </a:lnTo>
                <a:close/>
                <a:moveTo>
                  <a:pt x="227211" y="1080496"/>
                </a:moveTo>
                <a:lnTo>
                  <a:pt x="227211" y="1307646"/>
                </a:lnTo>
                <a:lnTo>
                  <a:pt x="404682" y="1307646"/>
                </a:lnTo>
                <a:lnTo>
                  <a:pt x="404682" y="1080496"/>
                </a:lnTo>
                <a:close/>
                <a:moveTo>
                  <a:pt x="1385374" y="938067"/>
                </a:moveTo>
                <a:lnTo>
                  <a:pt x="1385374" y="1023402"/>
                </a:lnTo>
                <a:lnTo>
                  <a:pt x="1506349" y="1023402"/>
                </a:lnTo>
                <a:lnTo>
                  <a:pt x="1506349" y="938067"/>
                </a:lnTo>
                <a:close/>
                <a:moveTo>
                  <a:pt x="1201149" y="938067"/>
                </a:moveTo>
                <a:lnTo>
                  <a:pt x="1201149" y="1023402"/>
                </a:lnTo>
                <a:lnTo>
                  <a:pt x="1329492" y="1023402"/>
                </a:lnTo>
                <a:lnTo>
                  <a:pt x="1329492" y="938067"/>
                </a:lnTo>
                <a:close/>
                <a:moveTo>
                  <a:pt x="1080174" y="938067"/>
                </a:moveTo>
                <a:lnTo>
                  <a:pt x="1080174" y="1023402"/>
                </a:lnTo>
                <a:lnTo>
                  <a:pt x="1144039" y="1023402"/>
                </a:lnTo>
                <a:lnTo>
                  <a:pt x="1144039" y="938067"/>
                </a:lnTo>
                <a:close/>
                <a:moveTo>
                  <a:pt x="1385374" y="796252"/>
                </a:moveTo>
                <a:lnTo>
                  <a:pt x="1385374" y="881587"/>
                </a:lnTo>
                <a:lnTo>
                  <a:pt x="1506349" y="881587"/>
                </a:lnTo>
                <a:lnTo>
                  <a:pt x="1506349" y="796252"/>
                </a:lnTo>
                <a:close/>
                <a:moveTo>
                  <a:pt x="1201149" y="796252"/>
                </a:moveTo>
                <a:lnTo>
                  <a:pt x="1201149" y="881587"/>
                </a:lnTo>
                <a:lnTo>
                  <a:pt x="1329492" y="881587"/>
                </a:lnTo>
                <a:lnTo>
                  <a:pt x="1329492" y="796252"/>
                </a:lnTo>
                <a:close/>
                <a:moveTo>
                  <a:pt x="1080174" y="796252"/>
                </a:moveTo>
                <a:lnTo>
                  <a:pt x="1080174" y="881587"/>
                </a:lnTo>
                <a:lnTo>
                  <a:pt x="1144039" y="881587"/>
                </a:lnTo>
                <a:lnTo>
                  <a:pt x="1144039" y="796252"/>
                </a:lnTo>
                <a:close/>
                <a:moveTo>
                  <a:pt x="703741" y="796252"/>
                </a:moveTo>
                <a:lnTo>
                  <a:pt x="703741" y="1023402"/>
                </a:lnTo>
                <a:lnTo>
                  <a:pt x="881211" y="1023402"/>
                </a:lnTo>
                <a:lnTo>
                  <a:pt x="881211" y="796252"/>
                </a:lnTo>
                <a:close/>
                <a:moveTo>
                  <a:pt x="461791" y="796252"/>
                </a:moveTo>
                <a:lnTo>
                  <a:pt x="461791" y="1023402"/>
                </a:lnTo>
                <a:lnTo>
                  <a:pt x="646631" y="1023402"/>
                </a:lnTo>
                <a:lnTo>
                  <a:pt x="646631" y="796252"/>
                </a:lnTo>
                <a:close/>
                <a:moveTo>
                  <a:pt x="227211" y="796252"/>
                </a:moveTo>
                <a:lnTo>
                  <a:pt x="227211" y="1023402"/>
                </a:lnTo>
                <a:lnTo>
                  <a:pt x="404682" y="1023402"/>
                </a:lnTo>
                <a:lnTo>
                  <a:pt x="404682" y="796252"/>
                </a:lnTo>
                <a:close/>
                <a:moveTo>
                  <a:pt x="1385374" y="653823"/>
                </a:moveTo>
                <a:lnTo>
                  <a:pt x="1385374" y="739158"/>
                </a:lnTo>
                <a:lnTo>
                  <a:pt x="1506349" y="739158"/>
                </a:lnTo>
                <a:lnTo>
                  <a:pt x="1506349" y="653823"/>
                </a:lnTo>
                <a:close/>
                <a:moveTo>
                  <a:pt x="1201149" y="653823"/>
                </a:moveTo>
                <a:lnTo>
                  <a:pt x="1201149" y="739158"/>
                </a:lnTo>
                <a:lnTo>
                  <a:pt x="1329492" y="739158"/>
                </a:lnTo>
                <a:lnTo>
                  <a:pt x="1329492" y="653823"/>
                </a:lnTo>
                <a:close/>
                <a:moveTo>
                  <a:pt x="1080174" y="653823"/>
                </a:moveTo>
                <a:lnTo>
                  <a:pt x="1080174" y="739158"/>
                </a:lnTo>
                <a:lnTo>
                  <a:pt x="1144039" y="739158"/>
                </a:lnTo>
                <a:lnTo>
                  <a:pt x="1144039" y="653823"/>
                </a:lnTo>
                <a:close/>
                <a:moveTo>
                  <a:pt x="1385374" y="511394"/>
                </a:moveTo>
                <a:lnTo>
                  <a:pt x="1385374" y="596729"/>
                </a:lnTo>
                <a:lnTo>
                  <a:pt x="1506349" y="596729"/>
                </a:lnTo>
                <a:lnTo>
                  <a:pt x="1506349" y="511394"/>
                </a:lnTo>
                <a:close/>
                <a:moveTo>
                  <a:pt x="1201149" y="511394"/>
                </a:moveTo>
                <a:lnTo>
                  <a:pt x="1201149" y="596729"/>
                </a:lnTo>
                <a:lnTo>
                  <a:pt x="1329492" y="596729"/>
                </a:lnTo>
                <a:lnTo>
                  <a:pt x="1329492" y="511394"/>
                </a:lnTo>
                <a:close/>
                <a:moveTo>
                  <a:pt x="1023678" y="511394"/>
                </a:moveTo>
                <a:lnTo>
                  <a:pt x="1023678" y="596729"/>
                </a:lnTo>
                <a:lnTo>
                  <a:pt x="1144039" y="596729"/>
                </a:lnTo>
                <a:lnTo>
                  <a:pt x="1144039" y="511394"/>
                </a:lnTo>
                <a:close/>
                <a:moveTo>
                  <a:pt x="1385374" y="369579"/>
                </a:moveTo>
                <a:lnTo>
                  <a:pt x="1385374" y="454914"/>
                </a:lnTo>
                <a:lnTo>
                  <a:pt x="1506349" y="454914"/>
                </a:lnTo>
                <a:lnTo>
                  <a:pt x="1506349" y="369579"/>
                </a:lnTo>
                <a:close/>
                <a:moveTo>
                  <a:pt x="1201149" y="369579"/>
                </a:moveTo>
                <a:lnTo>
                  <a:pt x="1201149" y="454914"/>
                </a:lnTo>
                <a:lnTo>
                  <a:pt x="1329492" y="454914"/>
                </a:lnTo>
                <a:lnTo>
                  <a:pt x="1329492" y="369579"/>
                </a:lnTo>
                <a:close/>
                <a:moveTo>
                  <a:pt x="1023678" y="369579"/>
                </a:moveTo>
                <a:lnTo>
                  <a:pt x="1023678" y="454914"/>
                </a:lnTo>
                <a:lnTo>
                  <a:pt x="1144039" y="454914"/>
                </a:lnTo>
                <a:lnTo>
                  <a:pt x="1144039" y="369579"/>
                </a:lnTo>
                <a:close/>
                <a:moveTo>
                  <a:pt x="1619954" y="0"/>
                </a:moveTo>
                <a:lnTo>
                  <a:pt x="1619954" y="1733706"/>
                </a:lnTo>
                <a:lnTo>
                  <a:pt x="1705312" y="1733706"/>
                </a:lnTo>
                <a:lnTo>
                  <a:pt x="1705312" y="1819040"/>
                </a:lnTo>
                <a:lnTo>
                  <a:pt x="0" y="1819040"/>
                </a:lnTo>
                <a:lnTo>
                  <a:pt x="0" y="1733706"/>
                </a:lnTo>
                <a:lnTo>
                  <a:pt x="113606" y="1733706"/>
                </a:lnTo>
                <a:lnTo>
                  <a:pt x="113606" y="682064"/>
                </a:lnTo>
                <a:lnTo>
                  <a:pt x="994816" y="682064"/>
                </a:lnTo>
                <a:lnTo>
                  <a:pt x="994816" y="1591277"/>
                </a:lnTo>
                <a:lnTo>
                  <a:pt x="1023678" y="1591277"/>
                </a:lnTo>
                <a:lnTo>
                  <a:pt x="1023678" y="653823"/>
                </a:lnTo>
                <a:lnTo>
                  <a:pt x="909459" y="653823"/>
                </a:lnTo>
                <a:lnTo>
                  <a:pt x="909459" y="312485"/>
                </a:ln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85" name="Freeform 184"/>
          <p:cNvSpPr>
            <a:spLocks noChangeAspect="1" noChangeArrowheads="1"/>
          </p:cNvSpPr>
          <p:nvPr/>
        </p:nvSpPr>
        <p:spPr bwMode="auto">
          <a:xfrm>
            <a:off x="10878551" y="1895790"/>
            <a:ext cx="493968" cy="526911"/>
          </a:xfrm>
          <a:custGeom>
            <a:avLst/>
            <a:gdLst>
              <a:gd name="connsiteX0" fmla="*/ 1194394 w 1705312"/>
              <a:gd name="connsiteY0" fmla="*/ 1591277 h 1819040"/>
              <a:gd name="connsiteX1" fmla="*/ 1194394 w 1705312"/>
              <a:gd name="connsiteY1" fmla="*/ 1733706 h 1819040"/>
              <a:gd name="connsiteX2" fmla="*/ 1336247 w 1705312"/>
              <a:gd name="connsiteY2" fmla="*/ 1733706 h 1819040"/>
              <a:gd name="connsiteX3" fmla="*/ 1336247 w 1705312"/>
              <a:gd name="connsiteY3" fmla="*/ 1591277 h 1819040"/>
              <a:gd name="connsiteX4" fmla="*/ 1385374 w 1705312"/>
              <a:gd name="connsiteY4" fmla="*/ 1364741 h 1819040"/>
              <a:gd name="connsiteX5" fmla="*/ 1385374 w 1705312"/>
              <a:gd name="connsiteY5" fmla="*/ 1449461 h 1819040"/>
              <a:gd name="connsiteX6" fmla="*/ 1506349 w 1705312"/>
              <a:gd name="connsiteY6" fmla="*/ 1449461 h 1819040"/>
              <a:gd name="connsiteX7" fmla="*/ 1506349 w 1705312"/>
              <a:gd name="connsiteY7" fmla="*/ 1364741 h 1819040"/>
              <a:gd name="connsiteX8" fmla="*/ 1201149 w 1705312"/>
              <a:gd name="connsiteY8" fmla="*/ 1364741 h 1819040"/>
              <a:gd name="connsiteX9" fmla="*/ 1201149 w 1705312"/>
              <a:gd name="connsiteY9" fmla="*/ 1449461 h 1819040"/>
              <a:gd name="connsiteX10" fmla="*/ 1329492 w 1705312"/>
              <a:gd name="connsiteY10" fmla="*/ 1449461 h 1819040"/>
              <a:gd name="connsiteX11" fmla="*/ 1329492 w 1705312"/>
              <a:gd name="connsiteY11" fmla="*/ 1364741 h 1819040"/>
              <a:gd name="connsiteX12" fmla="*/ 1080174 w 1705312"/>
              <a:gd name="connsiteY12" fmla="*/ 1364741 h 1819040"/>
              <a:gd name="connsiteX13" fmla="*/ 1080174 w 1705312"/>
              <a:gd name="connsiteY13" fmla="*/ 1449461 h 1819040"/>
              <a:gd name="connsiteX14" fmla="*/ 1144039 w 1705312"/>
              <a:gd name="connsiteY14" fmla="*/ 1449461 h 1819040"/>
              <a:gd name="connsiteX15" fmla="*/ 1144039 w 1705312"/>
              <a:gd name="connsiteY15" fmla="*/ 1364741 h 1819040"/>
              <a:gd name="connsiteX16" fmla="*/ 703741 w 1705312"/>
              <a:gd name="connsiteY16" fmla="*/ 1364741 h 1819040"/>
              <a:gd name="connsiteX17" fmla="*/ 703741 w 1705312"/>
              <a:gd name="connsiteY17" fmla="*/ 1591277 h 1819040"/>
              <a:gd name="connsiteX18" fmla="*/ 881211 w 1705312"/>
              <a:gd name="connsiteY18" fmla="*/ 1591277 h 1819040"/>
              <a:gd name="connsiteX19" fmla="*/ 881211 w 1705312"/>
              <a:gd name="connsiteY19" fmla="*/ 1364741 h 1819040"/>
              <a:gd name="connsiteX20" fmla="*/ 461791 w 1705312"/>
              <a:gd name="connsiteY20" fmla="*/ 1364741 h 1819040"/>
              <a:gd name="connsiteX21" fmla="*/ 461791 w 1705312"/>
              <a:gd name="connsiteY21" fmla="*/ 1591277 h 1819040"/>
              <a:gd name="connsiteX22" fmla="*/ 646631 w 1705312"/>
              <a:gd name="connsiteY22" fmla="*/ 1591277 h 1819040"/>
              <a:gd name="connsiteX23" fmla="*/ 646631 w 1705312"/>
              <a:gd name="connsiteY23" fmla="*/ 1364741 h 1819040"/>
              <a:gd name="connsiteX24" fmla="*/ 227211 w 1705312"/>
              <a:gd name="connsiteY24" fmla="*/ 1364741 h 1819040"/>
              <a:gd name="connsiteX25" fmla="*/ 227211 w 1705312"/>
              <a:gd name="connsiteY25" fmla="*/ 1591277 h 1819040"/>
              <a:gd name="connsiteX26" fmla="*/ 404682 w 1705312"/>
              <a:gd name="connsiteY26" fmla="*/ 1591277 h 1819040"/>
              <a:gd name="connsiteX27" fmla="*/ 404682 w 1705312"/>
              <a:gd name="connsiteY27" fmla="*/ 1364741 h 1819040"/>
              <a:gd name="connsiteX28" fmla="*/ 1385374 w 1705312"/>
              <a:gd name="connsiteY28" fmla="*/ 1222312 h 1819040"/>
              <a:gd name="connsiteX29" fmla="*/ 1385374 w 1705312"/>
              <a:gd name="connsiteY29" fmla="*/ 1307646 h 1819040"/>
              <a:gd name="connsiteX30" fmla="*/ 1506349 w 1705312"/>
              <a:gd name="connsiteY30" fmla="*/ 1307646 h 1819040"/>
              <a:gd name="connsiteX31" fmla="*/ 1506349 w 1705312"/>
              <a:gd name="connsiteY31" fmla="*/ 1222312 h 1819040"/>
              <a:gd name="connsiteX32" fmla="*/ 1201149 w 1705312"/>
              <a:gd name="connsiteY32" fmla="*/ 1222312 h 1819040"/>
              <a:gd name="connsiteX33" fmla="*/ 1201149 w 1705312"/>
              <a:gd name="connsiteY33" fmla="*/ 1307646 h 1819040"/>
              <a:gd name="connsiteX34" fmla="*/ 1329492 w 1705312"/>
              <a:gd name="connsiteY34" fmla="*/ 1307646 h 1819040"/>
              <a:gd name="connsiteX35" fmla="*/ 1329492 w 1705312"/>
              <a:gd name="connsiteY35" fmla="*/ 1222312 h 1819040"/>
              <a:gd name="connsiteX36" fmla="*/ 1080174 w 1705312"/>
              <a:gd name="connsiteY36" fmla="*/ 1222312 h 1819040"/>
              <a:gd name="connsiteX37" fmla="*/ 1080174 w 1705312"/>
              <a:gd name="connsiteY37" fmla="*/ 1307646 h 1819040"/>
              <a:gd name="connsiteX38" fmla="*/ 1144039 w 1705312"/>
              <a:gd name="connsiteY38" fmla="*/ 1307646 h 1819040"/>
              <a:gd name="connsiteX39" fmla="*/ 1144039 w 1705312"/>
              <a:gd name="connsiteY39" fmla="*/ 1222312 h 1819040"/>
              <a:gd name="connsiteX40" fmla="*/ 1385374 w 1705312"/>
              <a:gd name="connsiteY40" fmla="*/ 1080496 h 1819040"/>
              <a:gd name="connsiteX41" fmla="*/ 1385374 w 1705312"/>
              <a:gd name="connsiteY41" fmla="*/ 1165831 h 1819040"/>
              <a:gd name="connsiteX42" fmla="*/ 1506349 w 1705312"/>
              <a:gd name="connsiteY42" fmla="*/ 1165831 h 1819040"/>
              <a:gd name="connsiteX43" fmla="*/ 1506349 w 1705312"/>
              <a:gd name="connsiteY43" fmla="*/ 1080496 h 1819040"/>
              <a:gd name="connsiteX44" fmla="*/ 1201149 w 1705312"/>
              <a:gd name="connsiteY44" fmla="*/ 1080496 h 1819040"/>
              <a:gd name="connsiteX45" fmla="*/ 1201149 w 1705312"/>
              <a:gd name="connsiteY45" fmla="*/ 1165831 h 1819040"/>
              <a:gd name="connsiteX46" fmla="*/ 1329492 w 1705312"/>
              <a:gd name="connsiteY46" fmla="*/ 1165831 h 1819040"/>
              <a:gd name="connsiteX47" fmla="*/ 1329492 w 1705312"/>
              <a:gd name="connsiteY47" fmla="*/ 1080496 h 1819040"/>
              <a:gd name="connsiteX48" fmla="*/ 1080174 w 1705312"/>
              <a:gd name="connsiteY48" fmla="*/ 1080496 h 1819040"/>
              <a:gd name="connsiteX49" fmla="*/ 1080174 w 1705312"/>
              <a:gd name="connsiteY49" fmla="*/ 1165831 h 1819040"/>
              <a:gd name="connsiteX50" fmla="*/ 1144039 w 1705312"/>
              <a:gd name="connsiteY50" fmla="*/ 1165831 h 1819040"/>
              <a:gd name="connsiteX51" fmla="*/ 1144039 w 1705312"/>
              <a:gd name="connsiteY51" fmla="*/ 1080496 h 1819040"/>
              <a:gd name="connsiteX52" fmla="*/ 703741 w 1705312"/>
              <a:gd name="connsiteY52" fmla="*/ 1080496 h 1819040"/>
              <a:gd name="connsiteX53" fmla="*/ 703741 w 1705312"/>
              <a:gd name="connsiteY53" fmla="*/ 1307646 h 1819040"/>
              <a:gd name="connsiteX54" fmla="*/ 881211 w 1705312"/>
              <a:gd name="connsiteY54" fmla="*/ 1307646 h 1819040"/>
              <a:gd name="connsiteX55" fmla="*/ 881211 w 1705312"/>
              <a:gd name="connsiteY55" fmla="*/ 1080496 h 1819040"/>
              <a:gd name="connsiteX56" fmla="*/ 461791 w 1705312"/>
              <a:gd name="connsiteY56" fmla="*/ 1080496 h 1819040"/>
              <a:gd name="connsiteX57" fmla="*/ 461791 w 1705312"/>
              <a:gd name="connsiteY57" fmla="*/ 1307646 h 1819040"/>
              <a:gd name="connsiteX58" fmla="*/ 646631 w 1705312"/>
              <a:gd name="connsiteY58" fmla="*/ 1307646 h 1819040"/>
              <a:gd name="connsiteX59" fmla="*/ 646631 w 1705312"/>
              <a:gd name="connsiteY59" fmla="*/ 1080496 h 1819040"/>
              <a:gd name="connsiteX60" fmla="*/ 227211 w 1705312"/>
              <a:gd name="connsiteY60" fmla="*/ 1080496 h 1819040"/>
              <a:gd name="connsiteX61" fmla="*/ 227211 w 1705312"/>
              <a:gd name="connsiteY61" fmla="*/ 1307646 h 1819040"/>
              <a:gd name="connsiteX62" fmla="*/ 404682 w 1705312"/>
              <a:gd name="connsiteY62" fmla="*/ 1307646 h 1819040"/>
              <a:gd name="connsiteX63" fmla="*/ 404682 w 1705312"/>
              <a:gd name="connsiteY63" fmla="*/ 1080496 h 1819040"/>
              <a:gd name="connsiteX64" fmla="*/ 1385374 w 1705312"/>
              <a:gd name="connsiteY64" fmla="*/ 938067 h 1819040"/>
              <a:gd name="connsiteX65" fmla="*/ 1385374 w 1705312"/>
              <a:gd name="connsiteY65" fmla="*/ 1023402 h 1819040"/>
              <a:gd name="connsiteX66" fmla="*/ 1506349 w 1705312"/>
              <a:gd name="connsiteY66" fmla="*/ 1023402 h 1819040"/>
              <a:gd name="connsiteX67" fmla="*/ 1506349 w 1705312"/>
              <a:gd name="connsiteY67" fmla="*/ 938067 h 1819040"/>
              <a:gd name="connsiteX68" fmla="*/ 1201149 w 1705312"/>
              <a:gd name="connsiteY68" fmla="*/ 938067 h 1819040"/>
              <a:gd name="connsiteX69" fmla="*/ 1201149 w 1705312"/>
              <a:gd name="connsiteY69" fmla="*/ 1023402 h 1819040"/>
              <a:gd name="connsiteX70" fmla="*/ 1329492 w 1705312"/>
              <a:gd name="connsiteY70" fmla="*/ 1023402 h 1819040"/>
              <a:gd name="connsiteX71" fmla="*/ 1329492 w 1705312"/>
              <a:gd name="connsiteY71" fmla="*/ 938067 h 1819040"/>
              <a:gd name="connsiteX72" fmla="*/ 1080174 w 1705312"/>
              <a:gd name="connsiteY72" fmla="*/ 938067 h 1819040"/>
              <a:gd name="connsiteX73" fmla="*/ 1080174 w 1705312"/>
              <a:gd name="connsiteY73" fmla="*/ 1023402 h 1819040"/>
              <a:gd name="connsiteX74" fmla="*/ 1144039 w 1705312"/>
              <a:gd name="connsiteY74" fmla="*/ 1023402 h 1819040"/>
              <a:gd name="connsiteX75" fmla="*/ 1144039 w 1705312"/>
              <a:gd name="connsiteY75" fmla="*/ 938067 h 1819040"/>
              <a:gd name="connsiteX76" fmla="*/ 1385374 w 1705312"/>
              <a:gd name="connsiteY76" fmla="*/ 796252 h 1819040"/>
              <a:gd name="connsiteX77" fmla="*/ 1385374 w 1705312"/>
              <a:gd name="connsiteY77" fmla="*/ 881587 h 1819040"/>
              <a:gd name="connsiteX78" fmla="*/ 1506349 w 1705312"/>
              <a:gd name="connsiteY78" fmla="*/ 881587 h 1819040"/>
              <a:gd name="connsiteX79" fmla="*/ 1506349 w 1705312"/>
              <a:gd name="connsiteY79" fmla="*/ 796252 h 1819040"/>
              <a:gd name="connsiteX80" fmla="*/ 1201149 w 1705312"/>
              <a:gd name="connsiteY80" fmla="*/ 796252 h 1819040"/>
              <a:gd name="connsiteX81" fmla="*/ 1201149 w 1705312"/>
              <a:gd name="connsiteY81" fmla="*/ 881587 h 1819040"/>
              <a:gd name="connsiteX82" fmla="*/ 1329492 w 1705312"/>
              <a:gd name="connsiteY82" fmla="*/ 881587 h 1819040"/>
              <a:gd name="connsiteX83" fmla="*/ 1329492 w 1705312"/>
              <a:gd name="connsiteY83" fmla="*/ 796252 h 1819040"/>
              <a:gd name="connsiteX84" fmla="*/ 1080174 w 1705312"/>
              <a:gd name="connsiteY84" fmla="*/ 796252 h 1819040"/>
              <a:gd name="connsiteX85" fmla="*/ 1080174 w 1705312"/>
              <a:gd name="connsiteY85" fmla="*/ 881587 h 1819040"/>
              <a:gd name="connsiteX86" fmla="*/ 1144039 w 1705312"/>
              <a:gd name="connsiteY86" fmla="*/ 881587 h 1819040"/>
              <a:gd name="connsiteX87" fmla="*/ 1144039 w 1705312"/>
              <a:gd name="connsiteY87" fmla="*/ 796252 h 1819040"/>
              <a:gd name="connsiteX88" fmla="*/ 703741 w 1705312"/>
              <a:gd name="connsiteY88" fmla="*/ 796252 h 1819040"/>
              <a:gd name="connsiteX89" fmla="*/ 703741 w 1705312"/>
              <a:gd name="connsiteY89" fmla="*/ 1023402 h 1819040"/>
              <a:gd name="connsiteX90" fmla="*/ 881211 w 1705312"/>
              <a:gd name="connsiteY90" fmla="*/ 1023402 h 1819040"/>
              <a:gd name="connsiteX91" fmla="*/ 881211 w 1705312"/>
              <a:gd name="connsiteY91" fmla="*/ 796252 h 1819040"/>
              <a:gd name="connsiteX92" fmla="*/ 461791 w 1705312"/>
              <a:gd name="connsiteY92" fmla="*/ 796252 h 1819040"/>
              <a:gd name="connsiteX93" fmla="*/ 461791 w 1705312"/>
              <a:gd name="connsiteY93" fmla="*/ 1023402 h 1819040"/>
              <a:gd name="connsiteX94" fmla="*/ 646631 w 1705312"/>
              <a:gd name="connsiteY94" fmla="*/ 1023402 h 1819040"/>
              <a:gd name="connsiteX95" fmla="*/ 646631 w 1705312"/>
              <a:gd name="connsiteY95" fmla="*/ 796252 h 1819040"/>
              <a:gd name="connsiteX96" fmla="*/ 227211 w 1705312"/>
              <a:gd name="connsiteY96" fmla="*/ 796252 h 1819040"/>
              <a:gd name="connsiteX97" fmla="*/ 227211 w 1705312"/>
              <a:gd name="connsiteY97" fmla="*/ 1023402 h 1819040"/>
              <a:gd name="connsiteX98" fmla="*/ 404682 w 1705312"/>
              <a:gd name="connsiteY98" fmla="*/ 1023402 h 1819040"/>
              <a:gd name="connsiteX99" fmla="*/ 404682 w 1705312"/>
              <a:gd name="connsiteY99" fmla="*/ 796252 h 1819040"/>
              <a:gd name="connsiteX100" fmla="*/ 1385374 w 1705312"/>
              <a:gd name="connsiteY100" fmla="*/ 653823 h 1819040"/>
              <a:gd name="connsiteX101" fmla="*/ 1385374 w 1705312"/>
              <a:gd name="connsiteY101" fmla="*/ 739158 h 1819040"/>
              <a:gd name="connsiteX102" fmla="*/ 1506349 w 1705312"/>
              <a:gd name="connsiteY102" fmla="*/ 739158 h 1819040"/>
              <a:gd name="connsiteX103" fmla="*/ 1506349 w 1705312"/>
              <a:gd name="connsiteY103" fmla="*/ 653823 h 1819040"/>
              <a:gd name="connsiteX104" fmla="*/ 1201149 w 1705312"/>
              <a:gd name="connsiteY104" fmla="*/ 653823 h 1819040"/>
              <a:gd name="connsiteX105" fmla="*/ 1201149 w 1705312"/>
              <a:gd name="connsiteY105" fmla="*/ 739158 h 1819040"/>
              <a:gd name="connsiteX106" fmla="*/ 1329492 w 1705312"/>
              <a:gd name="connsiteY106" fmla="*/ 739158 h 1819040"/>
              <a:gd name="connsiteX107" fmla="*/ 1329492 w 1705312"/>
              <a:gd name="connsiteY107" fmla="*/ 653823 h 1819040"/>
              <a:gd name="connsiteX108" fmla="*/ 1080174 w 1705312"/>
              <a:gd name="connsiteY108" fmla="*/ 653823 h 1819040"/>
              <a:gd name="connsiteX109" fmla="*/ 1080174 w 1705312"/>
              <a:gd name="connsiteY109" fmla="*/ 739158 h 1819040"/>
              <a:gd name="connsiteX110" fmla="*/ 1144039 w 1705312"/>
              <a:gd name="connsiteY110" fmla="*/ 739158 h 1819040"/>
              <a:gd name="connsiteX111" fmla="*/ 1144039 w 1705312"/>
              <a:gd name="connsiteY111" fmla="*/ 653823 h 1819040"/>
              <a:gd name="connsiteX112" fmla="*/ 1385374 w 1705312"/>
              <a:gd name="connsiteY112" fmla="*/ 511394 h 1819040"/>
              <a:gd name="connsiteX113" fmla="*/ 1385374 w 1705312"/>
              <a:gd name="connsiteY113" fmla="*/ 596729 h 1819040"/>
              <a:gd name="connsiteX114" fmla="*/ 1506349 w 1705312"/>
              <a:gd name="connsiteY114" fmla="*/ 596729 h 1819040"/>
              <a:gd name="connsiteX115" fmla="*/ 1506349 w 1705312"/>
              <a:gd name="connsiteY115" fmla="*/ 511394 h 1819040"/>
              <a:gd name="connsiteX116" fmla="*/ 1201149 w 1705312"/>
              <a:gd name="connsiteY116" fmla="*/ 511394 h 1819040"/>
              <a:gd name="connsiteX117" fmla="*/ 1201149 w 1705312"/>
              <a:gd name="connsiteY117" fmla="*/ 596729 h 1819040"/>
              <a:gd name="connsiteX118" fmla="*/ 1329492 w 1705312"/>
              <a:gd name="connsiteY118" fmla="*/ 596729 h 1819040"/>
              <a:gd name="connsiteX119" fmla="*/ 1329492 w 1705312"/>
              <a:gd name="connsiteY119" fmla="*/ 511394 h 1819040"/>
              <a:gd name="connsiteX120" fmla="*/ 1023678 w 1705312"/>
              <a:gd name="connsiteY120" fmla="*/ 511394 h 1819040"/>
              <a:gd name="connsiteX121" fmla="*/ 1023678 w 1705312"/>
              <a:gd name="connsiteY121" fmla="*/ 596729 h 1819040"/>
              <a:gd name="connsiteX122" fmla="*/ 1144039 w 1705312"/>
              <a:gd name="connsiteY122" fmla="*/ 596729 h 1819040"/>
              <a:gd name="connsiteX123" fmla="*/ 1144039 w 1705312"/>
              <a:gd name="connsiteY123" fmla="*/ 511394 h 1819040"/>
              <a:gd name="connsiteX124" fmla="*/ 1385374 w 1705312"/>
              <a:gd name="connsiteY124" fmla="*/ 369579 h 1819040"/>
              <a:gd name="connsiteX125" fmla="*/ 1385374 w 1705312"/>
              <a:gd name="connsiteY125" fmla="*/ 454914 h 1819040"/>
              <a:gd name="connsiteX126" fmla="*/ 1506349 w 1705312"/>
              <a:gd name="connsiteY126" fmla="*/ 454914 h 1819040"/>
              <a:gd name="connsiteX127" fmla="*/ 1506349 w 1705312"/>
              <a:gd name="connsiteY127" fmla="*/ 369579 h 1819040"/>
              <a:gd name="connsiteX128" fmla="*/ 1201149 w 1705312"/>
              <a:gd name="connsiteY128" fmla="*/ 369579 h 1819040"/>
              <a:gd name="connsiteX129" fmla="*/ 1201149 w 1705312"/>
              <a:gd name="connsiteY129" fmla="*/ 454914 h 1819040"/>
              <a:gd name="connsiteX130" fmla="*/ 1329492 w 1705312"/>
              <a:gd name="connsiteY130" fmla="*/ 454914 h 1819040"/>
              <a:gd name="connsiteX131" fmla="*/ 1329492 w 1705312"/>
              <a:gd name="connsiteY131" fmla="*/ 369579 h 1819040"/>
              <a:gd name="connsiteX132" fmla="*/ 1023678 w 1705312"/>
              <a:gd name="connsiteY132" fmla="*/ 369579 h 1819040"/>
              <a:gd name="connsiteX133" fmla="*/ 1023678 w 1705312"/>
              <a:gd name="connsiteY133" fmla="*/ 454914 h 1819040"/>
              <a:gd name="connsiteX134" fmla="*/ 1144039 w 1705312"/>
              <a:gd name="connsiteY134" fmla="*/ 454914 h 1819040"/>
              <a:gd name="connsiteX135" fmla="*/ 1144039 w 1705312"/>
              <a:gd name="connsiteY135" fmla="*/ 369579 h 1819040"/>
              <a:gd name="connsiteX136" fmla="*/ 1619954 w 1705312"/>
              <a:gd name="connsiteY136" fmla="*/ 0 h 1819040"/>
              <a:gd name="connsiteX137" fmla="*/ 1619954 w 1705312"/>
              <a:gd name="connsiteY137" fmla="*/ 1733706 h 1819040"/>
              <a:gd name="connsiteX138" fmla="*/ 1705312 w 1705312"/>
              <a:gd name="connsiteY138" fmla="*/ 1733706 h 1819040"/>
              <a:gd name="connsiteX139" fmla="*/ 1705312 w 1705312"/>
              <a:gd name="connsiteY139" fmla="*/ 1819040 h 1819040"/>
              <a:gd name="connsiteX140" fmla="*/ 0 w 1705312"/>
              <a:gd name="connsiteY140" fmla="*/ 1819040 h 1819040"/>
              <a:gd name="connsiteX141" fmla="*/ 0 w 1705312"/>
              <a:gd name="connsiteY141" fmla="*/ 1733706 h 1819040"/>
              <a:gd name="connsiteX142" fmla="*/ 113606 w 1705312"/>
              <a:gd name="connsiteY142" fmla="*/ 1733706 h 1819040"/>
              <a:gd name="connsiteX143" fmla="*/ 113606 w 1705312"/>
              <a:gd name="connsiteY143" fmla="*/ 682064 h 1819040"/>
              <a:gd name="connsiteX144" fmla="*/ 994816 w 1705312"/>
              <a:gd name="connsiteY144" fmla="*/ 682064 h 1819040"/>
              <a:gd name="connsiteX145" fmla="*/ 994816 w 1705312"/>
              <a:gd name="connsiteY145" fmla="*/ 1591277 h 1819040"/>
              <a:gd name="connsiteX146" fmla="*/ 1023678 w 1705312"/>
              <a:gd name="connsiteY146" fmla="*/ 1591277 h 1819040"/>
              <a:gd name="connsiteX147" fmla="*/ 1023678 w 1705312"/>
              <a:gd name="connsiteY147" fmla="*/ 653823 h 1819040"/>
              <a:gd name="connsiteX148" fmla="*/ 909459 w 1705312"/>
              <a:gd name="connsiteY148" fmla="*/ 653823 h 1819040"/>
              <a:gd name="connsiteX149" fmla="*/ 909459 w 1705312"/>
              <a:gd name="connsiteY149" fmla="*/ 312485 h 18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05312" h="1819040">
                <a:moveTo>
                  <a:pt x="1194394" y="1591277"/>
                </a:moveTo>
                <a:lnTo>
                  <a:pt x="1194394" y="1733706"/>
                </a:lnTo>
                <a:lnTo>
                  <a:pt x="1336247" y="1733706"/>
                </a:lnTo>
                <a:lnTo>
                  <a:pt x="1336247" y="1591277"/>
                </a:lnTo>
                <a:close/>
                <a:moveTo>
                  <a:pt x="1385374" y="1364741"/>
                </a:moveTo>
                <a:lnTo>
                  <a:pt x="1385374" y="1449461"/>
                </a:lnTo>
                <a:lnTo>
                  <a:pt x="1506349" y="1449461"/>
                </a:lnTo>
                <a:lnTo>
                  <a:pt x="1506349" y="1364741"/>
                </a:lnTo>
                <a:close/>
                <a:moveTo>
                  <a:pt x="1201149" y="1364741"/>
                </a:moveTo>
                <a:lnTo>
                  <a:pt x="1201149" y="1449461"/>
                </a:lnTo>
                <a:lnTo>
                  <a:pt x="1329492" y="1449461"/>
                </a:lnTo>
                <a:lnTo>
                  <a:pt x="1329492" y="1364741"/>
                </a:lnTo>
                <a:close/>
                <a:moveTo>
                  <a:pt x="1080174" y="1364741"/>
                </a:moveTo>
                <a:lnTo>
                  <a:pt x="1080174" y="1449461"/>
                </a:lnTo>
                <a:lnTo>
                  <a:pt x="1144039" y="1449461"/>
                </a:lnTo>
                <a:lnTo>
                  <a:pt x="1144039" y="1364741"/>
                </a:lnTo>
                <a:close/>
                <a:moveTo>
                  <a:pt x="703741" y="1364741"/>
                </a:moveTo>
                <a:lnTo>
                  <a:pt x="703741" y="1591277"/>
                </a:lnTo>
                <a:lnTo>
                  <a:pt x="881211" y="1591277"/>
                </a:lnTo>
                <a:lnTo>
                  <a:pt x="881211" y="1364741"/>
                </a:lnTo>
                <a:close/>
                <a:moveTo>
                  <a:pt x="461791" y="1364741"/>
                </a:moveTo>
                <a:lnTo>
                  <a:pt x="461791" y="1591277"/>
                </a:lnTo>
                <a:lnTo>
                  <a:pt x="646631" y="1591277"/>
                </a:lnTo>
                <a:lnTo>
                  <a:pt x="646631" y="1364741"/>
                </a:lnTo>
                <a:close/>
                <a:moveTo>
                  <a:pt x="227211" y="1364741"/>
                </a:moveTo>
                <a:lnTo>
                  <a:pt x="227211" y="1591277"/>
                </a:lnTo>
                <a:lnTo>
                  <a:pt x="404682" y="1591277"/>
                </a:lnTo>
                <a:lnTo>
                  <a:pt x="404682" y="1364741"/>
                </a:lnTo>
                <a:close/>
                <a:moveTo>
                  <a:pt x="1385374" y="1222312"/>
                </a:moveTo>
                <a:lnTo>
                  <a:pt x="1385374" y="1307646"/>
                </a:lnTo>
                <a:lnTo>
                  <a:pt x="1506349" y="1307646"/>
                </a:lnTo>
                <a:lnTo>
                  <a:pt x="1506349" y="1222312"/>
                </a:lnTo>
                <a:close/>
                <a:moveTo>
                  <a:pt x="1201149" y="1222312"/>
                </a:moveTo>
                <a:lnTo>
                  <a:pt x="1201149" y="1307646"/>
                </a:lnTo>
                <a:lnTo>
                  <a:pt x="1329492" y="1307646"/>
                </a:lnTo>
                <a:lnTo>
                  <a:pt x="1329492" y="1222312"/>
                </a:lnTo>
                <a:close/>
                <a:moveTo>
                  <a:pt x="1080174" y="1222312"/>
                </a:moveTo>
                <a:lnTo>
                  <a:pt x="1080174" y="1307646"/>
                </a:lnTo>
                <a:lnTo>
                  <a:pt x="1144039" y="1307646"/>
                </a:lnTo>
                <a:lnTo>
                  <a:pt x="1144039" y="1222312"/>
                </a:lnTo>
                <a:close/>
                <a:moveTo>
                  <a:pt x="1385374" y="1080496"/>
                </a:moveTo>
                <a:lnTo>
                  <a:pt x="1385374" y="1165831"/>
                </a:lnTo>
                <a:lnTo>
                  <a:pt x="1506349" y="1165831"/>
                </a:lnTo>
                <a:lnTo>
                  <a:pt x="1506349" y="1080496"/>
                </a:lnTo>
                <a:close/>
                <a:moveTo>
                  <a:pt x="1201149" y="1080496"/>
                </a:moveTo>
                <a:lnTo>
                  <a:pt x="1201149" y="1165831"/>
                </a:lnTo>
                <a:lnTo>
                  <a:pt x="1329492" y="1165831"/>
                </a:lnTo>
                <a:lnTo>
                  <a:pt x="1329492" y="1080496"/>
                </a:lnTo>
                <a:close/>
                <a:moveTo>
                  <a:pt x="1080174" y="1080496"/>
                </a:moveTo>
                <a:lnTo>
                  <a:pt x="1080174" y="1165831"/>
                </a:lnTo>
                <a:lnTo>
                  <a:pt x="1144039" y="1165831"/>
                </a:lnTo>
                <a:lnTo>
                  <a:pt x="1144039" y="1080496"/>
                </a:lnTo>
                <a:close/>
                <a:moveTo>
                  <a:pt x="703741" y="1080496"/>
                </a:moveTo>
                <a:lnTo>
                  <a:pt x="703741" y="1307646"/>
                </a:lnTo>
                <a:lnTo>
                  <a:pt x="881211" y="1307646"/>
                </a:lnTo>
                <a:lnTo>
                  <a:pt x="881211" y="1080496"/>
                </a:lnTo>
                <a:close/>
                <a:moveTo>
                  <a:pt x="461791" y="1080496"/>
                </a:moveTo>
                <a:lnTo>
                  <a:pt x="461791" y="1307646"/>
                </a:lnTo>
                <a:lnTo>
                  <a:pt x="646631" y="1307646"/>
                </a:lnTo>
                <a:lnTo>
                  <a:pt x="646631" y="1080496"/>
                </a:lnTo>
                <a:close/>
                <a:moveTo>
                  <a:pt x="227211" y="1080496"/>
                </a:moveTo>
                <a:lnTo>
                  <a:pt x="227211" y="1307646"/>
                </a:lnTo>
                <a:lnTo>
                  <a:pt x="404682" y="1307646"/>
                </a:lnTo>
                <a:lnTo>
                  <a:pt x="404682" y="1080496"/>
                </a:lnTo>
                <a:close/>
                <a:moveTo>
                  <a:pt x="1385374" y="938067"/>
                </a:moveTo>
                <a:lnTo>
                  <a:pt x="1385374" y="1023402"/>
                </a:lnTo>
                <a:lnTo>
                  <a:pt x="1506349" y="1023402"/>
                </a:lnTo>
                <a:lnTo>
                  <a:pt x="1506349" y="938067"/>
                </a:lnTo>
                <a:close/>
                <a:moveTo>
                  <a:pt x="1201149" y="938067"/>
                </a:moveTo>
                <a:lnTo>
                  <a:pt x="1201149" y="1023402"/>
                </a:lnTo>
                <a:lnTo>
                  <a:pt x="1329492" y="1023402"/>
                </a:lnTo>
                <a:lnTo>
                  <a:pt x="1329492" y="938067"/>
                </a:lnTo>
                <a:close/>
                <a:moveTo>
                  <a:pt x="1080174" y="938067"/>
                </a:moveTo>
                <a:lnTo>
                  <a:pt x="1080174" y="1023402"/>
                </a:lnTo>
                <a:lnTo>
                  <a:pt x="1144039" y="1023402"/>
                </a:lnTo>
                <a:lnTo>
                  <a:pt x="1144039" y="938067"/>
                </a:lnTo>
                <a:close/>
                <a:moveTo>
                  <a:pt x="1385374" y="796252"/>
                </a:moveTo>
                <a:lnTo>
                  <a:pt x="1385374" y="881587"/>
                </a:lnTo>
                <a:lnTo>
                  <a:pt x="1506349" y="881587"/>
                </a:lnTo>
                <a:lnTo>
                  <a:pt x="1506349" y="796252"/>
                </a:lnTo>
                <a:close/>
                <a:moveTo>
                  <a:pt x="1201149" y="796252"/>
                </a:moveTo>
                <a:lnTo>
                  <a:pt x="1201149" y="881587"/>
                </a:lnTo>
                <a:lnTo>
                  <a:pt x="1329492" y="881587"/>
                </a:lnTo>
                <a:lnTo>
                  <a:pt x="1329492" y="796252"/>
                </a:lnTo>
                <a:close/>
                <a:moveTo>
                  <a:pt x="1080174" y="796252"/>
                </a:moveTo>
                <a:lnTo>
                  <a:pt x="1080174" y="881587"/>
                </a:lnTo>
                <a:lnTo>
                  <a:pt x="1144039" y="881587"/>
                </a:lnTo>
                <a:lnTo>
                  <a:pt x="1144039" y="796252"/>
                </a:lnTo>
                <a:close/>
                <a:moveTo>
                  <a:pt x="703741" y="796252"/>
                </a:moveTo>
                <a:lnTo>
                  <a:pt x="703741" y="1023402"/>
                </a:lnTo>
                <a:lnTo>
                  <a:pt x="881211" y="1023402"/>
                </a:lnTo>
                <a:lnTo>
                  <a:pt x="881211" y="796252"/>
                </a:lnTo>
                <a:close/>
                <a:moveTo>
                  <a:pt x="461791" y="796252"/>
                </a:moveTo>
                <a:lnTo>
                  <a:pt x="461791" y="1023402"/>
                </a:lnTo>
                <a:lnTo>
                  <a:pt x="646631" y="1023402"/>
                </a:lnTo>
                <a:lnTo>
                  <a:pt x="646631" y="796252"/>
                </a:lnTo>
                <a:close/>
                <a:moveTo>
                  <a:pt x="227211" y="796252"/>
                </a:moveTo>
                <a:lnTo>
                  <a:pt x="227211" y="1023402"/>
                </a:lnTo>
                <a:lnTo>
                  <a:pt x="404682" y="1023402"/>
                </a:lnTo>
                <a:lnTo>
                  <a:pt x="404682" y="796252"/>
                </a:lnTo>
                <a:close/>
                <a:moveTo>
                  <a:pt x="1385374" y="653823"/>
                </a:moveTo>
                <a:lnTo>
                  <a:pt x="1385374" y="739158"/>
                </a:lnTo>
                <a:lnTo>
                  <a:pt x="1506349" y="739158"/>
                </a:lnTo>
                <a:lnTo>
                  <a:pt x="1506349" y="653823"/>
                </a:lnTo>
                <a:close/>
                <a:moveTo>
                  <a:pt x="1201149" y="653823"/>
                </a:moveTo>
                <a:lnTo>
                  <a:pt x="1201149" y="739158"/>
                </a:lnTo>
                <a:lnTo>
                  <a:pt x="1329492" y="739158"/>
                </a:lnTo>
                <a:lnTo>
                  <a:pt x="1329492" y="653823"/>
                </a:lnTo>
                <a:close/>
                <a:moveTo>
                  <a:pt x="1080174" y="653823"/>
                </a:moveTo>
                <a:lnTo>
                  <a:pt x="1080174" y="739158"/>
                </a:lnTo>
                <a:lnTo>
                  <a:pt x="1144039" y="739158"/>
                </a:lnTo>
                <a:lnTo>
                  <a:pt x="1144039" y="653823"/>
                </a:lnTo>
                <a:close/>
                <a:moveTo>
                  <a:pt x="1385374" y="511394"/>
                </a:moveTo>
                <a:lnTo>
                  <a:pt x="1385374" y="596729"/>
                </a:lnTo>
                <a:lnTo>
                  <a:pt x="1506349" y="596729"/>
                </a:lnTo>
                <a:lnTo>
                  <a:pt x="1506349" y="511394"/>
                </a:lnTo>
                <a:close/>
                <a:moveTo>
                  <a:pt x="1201149" y="511394"/>
                </a:moveTo>
                <a:lnTo>
                  <a:pt x="1201149" y="596729"/>
                </a:lnTo>
                <a:lnTo>
                  <a:pt x="1329492" y="596729"/>
                </a:lnTo>
                <a:lnTo>
                  <a:pt x="1329492" y="511394"/>
                </a:lnTo>
                <a:close/>
                <a:moveTo>
                  <a:pt x="1023678" y="511394"/>
                </a:moveTo>
                <a:lnTo>
                  <a:pt x="1023678" y="596729"/>
                </a:lnTo>
                <a:lnTo>
                  <a:pt x="1144039" y="596729"/>
                </a:lnTo>
                <a:lnTo>
                  <a:pt x="1144039" y="511394"/>
                </a:lnTo>
                <a:close/>
                <a:moveTo>
                  <a:pt x="1385374" y="369579"/>
                </a:moveTo>
                <a:lnTo>
                  <a:pt x="1385374" y="454914"/>
                </a:lnTo>
                <a:lnTo>
                  <a:pt x="1506349" y="454914"/>
                </a:lnTo>
                <a:lnTo>
                  <a:pt x="1506349" y="369579"/>
                </a:lnTo>
                <a:close/>
                <a:moveTo>
                  <a:pt x="1201149" y="369579"/>
                </a:moveTo>
                <a:lnTo>
                  <a:pt x="1201149" y="454914"/>
                </a:lnTo>
                <a:lnTo>
                  <a:pt x="1329492" y="454914"/>
                </a:lnTo>
                <a:lnTo>
                  <a:pt x="1329492" y="369579"/>
                </a:lnTo>
                <a:close/>
                <a:moveTo>
                  <a:pt x="1023678" y="369579"/>
                </a:moveTo>
                <a:lnTo>
                  <a:pt x="1023678" y="454914"/>
                </a:lnTo>
                <a:lnTo>
                  <a:pt x="1144039" y="454914"/>
                </a:lnTo>
                <a:lnTo>
                  <a:pt x="1144039" y="369579"/>
                </a:lnTo>
                <a:close/>
                <a:moveTo>
                  <a:pt x="1619954" y="0"/>
                </a:moveTo>
                <a:lnTo>
                  <a:pt x="1619954" y="1733706"/>
                </a:lnTo>
                <a:lnTo>
                  <a:pt x="1705312" y="1733706"/>
                </a:lnTo>
                <a:lnTo>
                  <a:pt x="1705312" y="1819040"/>
                </a:lnTo>
                <a:lnTo>
                  <a:pt x="0" y="1819040"/>
                </a:lnTo>
                <a:lnTo>
                  <a:pt x="0" y="1733706"/>
                </a:lnTo>
                <a:lnTo>
                  <a:pt x="113606" y="1733706"/>
                </a:lnTo>
                <a:lnTo>
                  <a:pt x="113606" y="682064"/>
                </a:lnTo>
                <a:lnTo>
                  <a:pt x="994816" y="682064"/>
                </a:lnTo>
                <a:lnTo>
                  <a:pt x="994816" y="1591277"/>
                </a:lnTo>
                <a:lnTo>
                  <a:pt x="1023678" y="1591277"/>
                </a:lnTo>
                <a:lnTo>
                  <a:pt x="1023678" y="653823"/>
                </a:lnTo>
                <a:lnTo>
                  <a:pt x="909459" y="653823"/>
                </a:lnTo>
                <a:lnTo>
                  <a:pt x="909459" y="312485"/>
                </a:ln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202" name="Elbow Connector 201"/>
          <p:cNvCxnSpPr>
            <a:cxnSpLocks/>
            <a:endCxn id="5" idx="0"/>
          </p:cNvCxnSpPr>
          <p:nvPr/>
        </p:nvCxnSpPr>
        <p:spPr>
          <a:xfrm>
            <a:off x="9119994" y="4287577"/>
            <a:ext cx="1047162" cy="852910"/>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01" name="Freeform 12">
            <a:extLst>
              <a:ext uri="{FF2B5EF4-FFF2-40B4-BE49-F238E27FC236}">
                <a16:creationId xmlns:a16="http://schemas.microsoft.com/office/drawing/2014/main" id="{611BCFAD-8FE7-4C96-89F7-C200CB9E5DEC}"/>
              </a:ext>
            </a:extLst>
          </p:cNvPr>
          <p:cNvSpPr>
            <a:spLocks noChangeAspect="1" noChangeArrowheads="1"/>
          </p:cNvSpPr>
          <p:nvPr/>
        </p:nvSpPr>
        <p:spPr bwMode="auto">
          <a:xfrm>
            <a:off x="8078289" y="1863462"/>
            <a:ext cx="559144" cy="559144"/>
          </a:xfrm>
          <a:custGeom>
            <a:avLst/>
            <a:gdLst>
              <a:gd name="T0" fmla="*/ 891 w 2964"/>
              <a:gd name="T1" fmla="*/ 613 h 2964"/>
              <a:gd name="T2" fmla="*/ 1343 w 2964"/>
              <a:gd name="T3" fmla="*/ 706 h 2964"/>
              <a:gd name="T4" fmla="*/ 1343 w 2964"/>
              <a:gd name="T5" fmla="*/ 648 h 2964"/>
              <a:gd name="T6" fmla="*/ 93 w 2964"/>
              <a:gd name="T7" fmla="*/ 2211 h 2964"/>
              <a:gd name="T8" fmla="*/ 463 w 2964"/>
              <a:gd name="T9" fmla="*/ 2223 h 2964"/>
              <a:gd name="T10" fmla="*/ 93 w 2964"/>
              <a:gd name="T11" fmla="*/ 1227 h 2964"/>
              <a:gd name="T12" fmla="*/ 463 w 2964"/>
              <a:gd name="T13" fmla="*/ 1331 h 2964"/>
              <a:gd name="T14" fmla="*/ 463 w 2964"/>
              <a:gd name="T15" fmla="*/ 1389 h 2964"/>
              <a:gd name="T16" fmla="*/ 93 w 2964"/>
              <a:gd name="T17" fmla="*/ 1980 h 2964"/>
              <a:gd name="T18" fmla="*/ 463 w 2964"/>
              <a:gd name="T19" fmla="*/ 1968 h 2964"/>
              <a:gd name="T20" fmla="*/ 93 w 2964"/>
              <a:gd name="T21" fmla="*/ 1794 h 2964"/>
              <a:gd name="T22" fmla="*/ 1042 w 2964"/>
              <a:gd name="T23" fmla="*/ 729 h 2964"/>
              <a:gd name="T24" fmla="*/ 1042 w 2964"/>
              <a:gd name="T25" fmla="*/ 787 h 2964"/>
              <a:gd name="T26" fmla="*/ 891 w 2964"/>
              <a:gd name="T27" fmla="*/ 2546 h 2964"/>
              <a:gd name="T28" fmla="*/ 1517 w 2964"/>
              <a:gd name="T29" fmla="*/ 2569 h 2964"/>
              <a:gd name="T30" fmla="*/ 891 w 2964"/>
              <a:gd name="T31" fmla="*/ 2384 h 2964"/>
              <a:gd name="T32" fmla="*/ 1517 w 2964"/>
              <a:gd name="T33" fmla="*/ 2084 h 2964"/>
              <a:gd name="T34" fmla="*/ 1517 w 2964"/>
              <a:gd name="T35" fmla="*/ 2142 h 2964"/>
              <a:gd name="T36" fmla="*/ 2223 w 2964"/>
              <a:gd name="T37" fmla="*/ 567 h 2964"/>
              <a:gd name="T38" fmla="*/ 741 w 2964"/>
              <a:gd name="T39" fmla="*/ 336 h 2964"/>
              <a:gd name="T40" fmla="*/ 0 w 2964"/>
              <a:gd name="T41" fmla="*/ 984 h 2964"/>
              <a:gd name="T42" fmla="*/ 741 w 2964"/>
              <a:gd name="T43" fmla="*/ 2511 h 2964"/>
              <a:gd name="T44" fmla="*/ 2223 w 2964"/>
              <a:gd name="T45" fmla="*/ 2847 h 2964"/>
              <a:gd name="T46" fmla="*/ 2963 w 2964"/>
              <a:gd name="T47" fmla="*/ 2604 h 2964"/>
              <a:gd name="T48" fmla="*/ 521 w 2964"/>
              <a:gd name="T49" fmla="*/ 2477 h 2964"/>
              <a:gd name="T50" fmla="*/ 521 w 2964"/>
              <a:gd name="T51" fmla="*/ 857 h 2964"/>
              <a:gd name="T52" fmla="*/ 833 w 2964"/>
              <a:gd name="T53" fmla="*/ 2754 h 2964"/>
              <a:gd name="T54" fmla="*/ 1621 w 2964"/>
              <a:gd name="T55" fmla="*/ 2835 h 2964"/>
              <a:gd name="T56" fmla="*/ 2223 w 2964"/>
              <a:gd name="T57" fmla="*/ 2338 h 2964"/>
              <a:gd name="T58" fmla="*/ 2223 w 2964"/>
              <a:gd name="T59" fmla="*/ 2268 h 2964"/>
              <a:gd name="T60" fmla="*/ 2430 w 2964"/>
              <a:gd name="T61" fmla="*/ 1945 h 2964"/>
              <a:gd name="T62" fmla="*/ 2430 w 2964"/>
              <a:gd name="T63" fmla="*/ 1679 h 2964"/>
              <a:gd name="T64" fmla="*/ 2223 w 2964"/>
              <a:gd name="T65" fmla="*/ 1262 h 2964"/>
              <a:gd name="T66" fmla="*/ 2223 w 2964"/>
              <a:gd name="T67" fmla="*/ 1204 h 2964"/>
              <a:gd name="T68" fmla="*/ 2430 w 2964"/>
              <a:gd name="T69" fmla="*/ 822 h 2964"/>
              <a:gd name="T70" fmla="*/ 2511 w 2964"/>
              <a:gd name="T71" fmla="*/ 556 h 2964"/>
              <a:gd name="T72" fmla="*/ 891 w 2964"/>
              <a:gd name="T73" fmla="*/ 996 h 2964"/>
              <a:gd name="T74" fmla="*/ 1517 w 2964"/>
              <a:gd name="T75" fmla="*/ 845 h 2964"/>
              <a:gd name="T76" fmla="*/ 1100 w 2964"/>
              <a:gd name="T77" fmla="*/ 625 h 2964"/>
              <a:gd name="T78" fmla="*/ 1517 w 2964"/>
              <a:gd name="T79" fmla="*/ 1586 h 2964"/>
              <a:gd name="T80" fmla="*/ 1517 w 2964"/>
              <a:gd name="T81" fmla="*/ 1899 h 2964"/>
              <a:gd name="T82" fmla="*/ 891 w 2964"/>
              <a:gd name="T83" fmla="*/ 1215 h 2964"/>
              <a:gd name="T84" fmla="*/ 1517 w 2964"/>
              <a:gd name="T85" fmla="*/ 108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964">
                <a:moveTo>
                  <a:pt x="1517" y="347"/>
                </a:moveTo>
                <a:lnTo>
                  <a:pt x="891" y="556"/>
                </a:lnTo>
                <a:lnTo>
                  <a:pt x="891" y="613"/>
                </a:lnTo>
                <a:lnTo>
                  <a:pt x="1517" y="417"/>
                </a:lnTo>
                <a:lnTo>
                  <a:pt x="1517" y="347"/>
                </a:lnTo>
                <a:close/>
                <a:moveTo>
                  <a:pt x="1343" y="706"/>
                </a:moveTo>
                <a:lnTo>
                  <a:pt x="1517" y="660"/>
                </a:lnTo>
                <a:lnTo>
                  <a:pt x="1517" y="602"/>
                </a:lnTo>
                <a:lnTo>
                  <a:pt x="1343" y="648"/>
                </a:lnTo>
                <a:lnTo>
                  <a:pt x="1343" y="706"/>
                </a:lnTo>
                <a:close/>
                <a:moveTo>
                  <a:pt x="463" y="2223"/>
                </a:moveTo>
                <a:lnTo>
                  <a:pt x="93" y="2211"/>
                </a:lnTo>
                <a:lnTo>
                  <a:pt x="93" y="2257"/>
                </a:lnTo>
                <a:lnTo>
                  <a:pt x="463" y="2280"/>
                </a:lnTo>
                <a:lnTo>
                  <a:pt x="463" y="2223"/>
                </a:lnTo>
                <a:close/>
                <a:moveTo>
                  <a:pt x="463" y="1077"/>
                </a:moveTo>
                <a:lnTo>
                  <a:pt x="93" y="1181"/>
                </a:lnTo>
                <a:lnTo>
                  <a:pt x="93" y="1227"/>
                </a:lnTo>
                <a:lnTo>
                  <a:pt x="463" y="1123"/>
                </a:lnTo>
                <a:lnTo>
                  <a:pt x="463" y="1077"/>
                </a:lnTo>
                <a:close/>
                <a:moveTo>
                  <a:pt x="463" y="1331"/>
                </a:moveTo>
                <a:lnTo>
                  <a:pt x="93" y="1424"/>
                </a:lnTo>
                <a:lnTo>
                  <a:pt x="93" y="1470"/>
                </a:lnTo>
                <a:lnTo>
                  <a:pt x="463" y="1389"/>
                </a:lnTo>
                <a:lnTo>
                  <a:pt x="463" y="1331"/>
                </a:lnTo>
                <a:close/>
                <a:moveTo>
                  <a:pt x="463" y="1968"/>
                </a:moveTo>
                <a:lnTo>
                  <a:pt x="93" y="1980"/>
                </a:lnTo>
                <a:lnTo>
                  <a:pt x="93" y="2026"/>
                </a:lnTo>
                <a:lnTo>
                  <a:pt x="463" y="2015"/>
                </a:lnTo>
                <a:lnTo>
                  <a:pt x="463" y="1968"/>
                </a:lnTo>
                <a:close/>
                <a:moveTo>
                  <a:pt x="463" y="1598"/>
                </a:moveTo>
                <a:lnTo>
                  <a:pt x="93" y="1656"/>
                </a:lnTo>
                <a:lnTo>
                  <a:pt x="93" y="1794"/>
                </a:lnTo>
                <a:lnTo>
                  <a:pt x="463" y="1748"/>
                </a:lnTo>
                <a:lnTo>
                  <a:pt x="463" y="1598"/>
                </a:lnTo>
                <a:close/>
                <a:moveTo>
                  <a:pt x="1042" y="729"/>
                </a:moveTo>
                <a:lnTo>
                  <a:pt x="891" y="776"/>
                </a:lnTo>
                <a:lnTo>
                  <a:pt x="891" y="833"/>
                </a:lnTo>
                <a:lnTo>
                  <a:pt x="1042" y="787"/>
                </a:lnTo>
                <a:lnTo>
                  <a:pt x="1042" y="729"/>
                </a:lnTo>
                <a:close/>
                <a:moveTo>
                  <a:pt x="1517" y="2569"/>
                </a:moveTo>
                <a:lnTo>
                  <a:pt x="891" y="2546"/>
                </a:lnTo>
                <a:lnTo>
                  <a:pt x="891" y="2604"/>
                </a:lnTo>
                <a:lnTo>
                  <a:pt x="1517" y="2639"/>
                </a:lnTo>
                <a:lnTo>
                  <a:pt x="1517" y="2569"/>
                </a:lnTo>
                <a:close/>
                <a:moveTo>
                  <a:pt x="1517" y="2326"/>
                </a:moveTo>
                <a:lnTo>
                  <a:pt x="891" y="2326"/>
                </a:lnTo>
                <a:lnTo>
                  <a:pt x="891" y="2384"/>
                </a:lnTo>
                <a:lnTo>
                  <a:pt x="1517" y="2396"/>
                </a:lnTo>
                <a:lnTo>
                  <a:pt x="1517" y="2326"/>
                </a:lnTo>
                <a:close/>
                <a:moveTo>
                  <a:pt x="1517" y="2084"/>
                </a:moveTo>
                <a:lnTo>
                  <a:pt x="891" y="2107"/>
                </a:lnTo>
                <a:lnTo>
                  <a:pt x="891" y="2165"/>
                </a:lnTo>
                <a:lnTo>
                  <a:pt x="1517" y="2142"/>
                </a:lnTo>
                <a:lnTo>
                  <a:pt x="1517" y="2084"/>
                </a:lnTo>
                <a:close/>
                <a:moveTo>
                  <a:pt x="2511" y="463"/>
                </a:moveTo>
                <a:lnTo>
                  <a:pt x="2223" y="567"/>
                </a:lnTo>
                <a:lnTo>
                  <a:pt x="2223" y="336"/>
                </a:lnTo>
                <a:lnTo>
                  <a:pt x="1621" y="0"/>
                </a:lnTo>
                <a:lnTo>
                  <a:pt x="741" y="336"/>
                </a:lnTo>
                <a:lnTo>
                  <a:pt x="741" y="903"/>
                </a:lnTo>
                <a:lnTo>
                  <a:pt x="521" y="787"/>
                </a:lnTo>
                <a:lnTo>
                  <a:pt x="0" y="984"/>
                </a:lnTo>
                <a:lnTo>
                  <a:pt x="0" y="2477"/>
                </a:lnTo>
                <a:lnTo>
                  <a:pt x="521" y="2546"/>
                </a:lnTo>
                <a:lnTo>
                  <a:pt x="741" y="2511"/>
                </a:lnTo>
                <a:lnTo>
                  <a:pt x="741" y="2847"/>
                </a:lnTo>
                <a:lnTo>
                  <a:pt x="1621" y="2963"/>
                </a:lnTo>
                <a:lnTo>
                  <a:pt x="2223" y="2847"/>
                </a:lnTo>
                <a:lnTo>
                  <a:pt x="2223" y="2650"/>
                </a:lnTo>
                <a:lnTo>
                  <a:pt x="2511" y="2685"/>
                </a:lnTo>
                <a:lnTo>
                  <a:pt x="2963" y="2604"/>
                </a:lnTo>
                <a:lnTo>
                  <a:pt x="2963" y="718"/>
                </a:lnTo>
                <a:lnTo>
                  <a:pt x="2511" y="463"/>
                </a:lnTo>
                <a:close/>
                <a:moveTo>
                  <a:pt x="521" y="2477"/>
                </a:moveTo>
                <a:lnTo>
                  <a:pt x="58" y="2418"/>
                </a:lnTo>
                <a:lnTo>
                  <a:pt x="58" y="1030"/>
                </a:lnTo>
                <a:lnTo>
                  <a:pt x="521" y="857"/>
                </a:lnTo>
                <a:lnTo>
                  <a:pt x="521" y="2477"/>
                </a:lnTo>
                <a:close/>
                <a:moveTo>
                  <a:pt x="1621" y="2835"/>
                </a:moveTo>
                <a:lnTo>
                  <a:pt x="833" y="2754"/>
                </a:lnTo>
                <a:lnTo>
                  <a:pt x="833" y="405"/>
                </a:lnTo>
                <a:lnTo>
                  <a:pt x="1621" y="127"/>
                </a:lnTo>
                <a:lnTo>
                  <a:pt x="1621" y="2835"/>
                </a:lnTo>
                <a:close/>
                <a:moveTo>
                  <a:pt x="2511" y="2592"/>
                </a:moveTo>
                <a:lnTo>
                  <a:pt x="2223" y="2557"/>
                </a:lnTo>
                <a:lnTo>
                  <a:pt x="2223" y="2338"/>
                </a:lnTo>
                <a:lnTo>
                  <a:pt x="2430" y="2349"/>
                </a:lnTo>
                <a:lnTo>
                  <a:pt x="2430" y="2280"/>
                </a:lnTo>
                <a:lnTo>
                  <a:pt x="2223" y="2268"/>
                </a:lnTo>
                <a:lnTo>
                  <a:pt x="2223" y="2026"/>
                </a:lnTo>
                <a:lnTo>
                  <a:pt x="2430" y="2015"/>
                </a:lnTo>
                <a:lnTo>
                  <a:pt x="2430" y="1945"/>
                </a:lnTo>
                <a:lnTo>
                  <a:pt x="2223" y="1956"/>
                </a:lnTo>
                <a:lnTo>
                  <a:pt x="2223" y="1702"/>
                </a:lnTo>
                <a:lnTo>
                  <a:pt x="2430" y="1679"/>
                </a:lnTo>
                <a:lnTo>
                  <a:pt x="2430" y="1482"/>
                </a:lnTo>
                <a:lnTo>
                  <a:pt x="2223" y="1517"/>
                </a:lnTo>
                <a:lnTo>
                  <a:pt x="2223" y="1262"/>
                </a:lnTo>
                <a:lnTo>
                  <a:pt x="2430" y="1215"/>
                </a:lnTo>
                <a:lnTo>
                  <a:pt x="2430" y="1158"/>
                </a:lnTo>
                <a:lnTo>
                  <a:pt x="2223" y="1204"/>
                </a:lnTo>
                <a:lnTo>
                  <a:pt x="2223" y="949"/>
                </a:lnTo>
                <a:lnTo>
                  <a:pt x="2430" y="891"/>
                </a:lnTo>
                <a:lnTo>
                  <a:pt x="2430" y="822"/>
                </a:lnTo>
                <a:lnTo>
                  <a:pt x="2223" y="891"/>
                </a:lnTo>
                <a:lnTo>
                  <a:pt x="2223" y="660"/>
                </a:lnTo>
                <a:lnTo>
                  <a:pt x="2511" y="556"/>
                </a:lnTo>
                <a:lnTo>
                  <a:pt x="2511" y="2592"/>
                </a:lnTo>
                <a:close/>
                <a:moveTo>
                  <a:pt x="1517" y="845"/>
                </a:moveTo>
                <a:lnTo>
                  <a:pt x="891" y="996"/>
                </a:lnTo>
                <a:lnTo>
                  <a:pt x="891" y="1054"/>
                </a:lnTo>
                <a:lnTo>
                  <a:pt x="1517" y="915"/>
                </a:lnTo>
                <a:lnTo>
                  <a:pt x="1517" y="845"/>
                </a:lnTo>
                <a:close/>
                <a:moveTo>
                  <a:pt x="1274" y="822"/>
                </a:moveTo>
                <a:lnTo>
                  <a:pt x="1274" y="579"/>
                </a:lnTo>
                <a:lnTo>
                  <a:pt x="1100" y="625"/>
                </a:lnTo>
                <a:lnTo>
                  <a:pt x="1100" y="868"/>
                </a:lnTo>
                <a:lnTo>
                  <a:pt x="1274" y="822"/>
                </a:lnTo>
                <a:close/>
                <a:moveTo>
                  <a:pt x="1517" y="1586"/>
                </a:moveTo>
                <a:lnTo>
                  <a:pt x="891" y="1656"/>
                </a:lnTo>
                <a:lnTo>
                  <a:pt x="891" y="1933"/>
                </a:lnTo>
                <a:lnTo>
                  <a:pt x="1517" y="1899"/>
                </a:lnTo>
                <a:lnTo>
                  <a:pt x="1517" y="1586"/>
                </a:lnTo>
                <a:close/>
                <a:moveTo>
                  <a:pt x="1517" y="1088"/>
                </a:moveTo>
                <a:lnTo>
                  <a:pt x="891" y="1215"/>
                </a:lnTo>
                <a:lnTo>
                  <a:pt x="891" y="1493"/>
                </a:lnTo>
                <a:lnTo>
                  <a:pt x="1517" y="1401"/>
                </a:lnTo>
                <a:lnTo>
                  <a:pt x="1517" y="1088"/>
                </a:lnTo>
                <a:close/>
              </a:path>
            </a:pathLst>
          </a:custGeom>
          <a:solidFill>
            <a:schemeClr val="accent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187F9A9B-C7DE-4B37-8996-9D33E73B54C6}"/>
              </a:ext>
            </a:extLst>
          </p:cNvPr>
          <p:cNvPicPr>
            <a:picLocks noChangeAspect="1"/>
          </p:cNvPicPr>
          <p:nvPr/>
        </p:nvPicPr>
        <p:blipFill>
          <a:blip r:embed="rId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443176" y="3888845"/>
            <a:ext cx="502451" cy="543190"/>
          </a:xfrm>
          <a:prstGeom prst="rect">
            <a:avLst/>
          </a:prstGeom>
        </p:spPr>
      </p:pic>
      <p:pic>
        <p:nvPicPr>
          <p:cNvPr id="5" name="Picture 4">
            <a:extLst>
              <a:ext uri="{FF2B5EF4-FFF2-40B4-BE49-F238E27FC236}">
                <a16:creationId xmlns:a16="http://schemas.microsoft.com/office/drawing/2014/main" id="{A9E80C6A-7C80-4B2D-B82C-ACBA8E7EE3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0712" y="5140487"/>
            <a:ext cx="612887" cy="442641"/>
          </a:xfrm>
          <a:prstGeom prst="rect">
            <a:avLst/>
          </a:prstGeom>
        </p:spPr>
      </p:pic>
      <p:sp>
        <p:nvSpPr>
          <p:cNvPr id="188" name="Freeform 5"/>
          <p:cNvSpPr>
            <a:spLocks noChangeAspect="1" noChangeArrowheads="1"/>
          </p:cNvSpPr>
          <p:nvPr/>
        </p:nvSpPr>
        <p:spPr bwMode="auto">
          <a:xfrm>
            <a:off x="9869333" y="4856585"/>
            <a:ext cx="209349" cy="291268"/>
          </a:xfrm>
          <a:custGeom>
            <a:avLst/>
            <a:gdLst>
              <a:gd name="T0" fmla="*/ 1574 w 2131"/>
              <a:gd name="T1" fmla="*/ 324 h 2964"/>
              <a:gd name="T2" fmla="*/ 602 w 2131"/>
              <a:gd name="T3" fmla="*/ 324 h 2964"/>
              <a:gd name="T4" fmla="*/ 602 w 2131"/>
              <a:gd name="T5" fmla="*/ 648 h 2964"/>
              <a:gd name="T6" fmla="*/ 1574 w 2131"/>
              <a:gd name="T7" fmla="*/ 648 h 2964"/>
              <a:gd name="T8" fmla="*/ 1574 w 2131"/>
              <a:gd name="T9" fmla="*/ 324 h 2964"/>
              <a:gd name="T10" fmla="*/ 1574 w 2131"/>
              <a:gd name="T11" fmla="*/ 0 h 2964"/>
              <a:gd name="T12" fmla="*/ 602 w 2131"/>
              <a:gd name="T13" fmla="*/ 0 h 2964"/>
              <a:gd name="T14" fmla="*/ 602 w 2131"/>
              <a:gd name="T15" fmla="*/ 185 h 2964"/>
              <a:gd name="T16" fmla="*/ 1574 w 2131"/>
              <a:gd name="T17" fmla="*/ 185 h 2964"/>
              <a:gd name="T18" fmla="*/ 1574 w 2131"/>
              <a:gd name="T19" fmla="*/ 0 h 2964"/>
              <a:gd name="T20" fmla="*/ 2084 w 2131"/>
              <a:gd name="T21" fmla="*/ 2546 h 2964"/>
              <a:gd name="T22" fmla="*/ 46 w 2131"/>
              <a:gd name="T23" fmla="*/ 2546 h 2964"/>
              <a:gd name="T24" fmla="*/ 0 w 2131"/>
              <a:gd name="T25" fmla="*/ 2592 h 2964"/>
              <a:gd name="T26" fmla="*/ 0 w 2131"/>
              <a:gd name="T27" fmla="*/ 2916 h 2964"/>
              <a:gd name="T28" fmla="*/ 46 w 2131"/>
              <a:gd name="T29" fmla="*/ 2963 h 2964"/>
              <a:gd name="T30" fmla="*/ 2084 w 2131"/>
              <a:gd name="T31" fmla="*/ 2963 h 2964"/>
              <a:gd name="T32" fmla="*/ 2130 w 2131"/>
              <a:gd name="T33" fmla="*/ 2916 h 2964"/>
              <a:gd name="T34" fmla="*/ 2130 w 2131"/>
              <a:gd name="T35" fmla="*/ 2592 h 2964"/>
              <a:gd name="T36" fmla="*/ 2084 w 2131"/>
              <a:gd name="T37" fmla="*/ 2546 h 2964"/>
              <a:gd name="T38" fmla="*/ 1598 w 2131"/>
              <a:gd name="T39" fmla="*/ 2847 h 2964"/>
              <a:gd name="T40" fmla="*/ 1505 w 2131"/>
              <a:gd name="T41" fmla="*/ 2754 h 2964"/>
              <a:gd name="T42" fmla="*/ 1598 w 2131"/>
              <a:gd name="T43" fmla="*/ 2662 h 2964"/>
              <a:gd name="T44" fmla="*/ 1690 w 2131"/>
              <a:gd name="T45" fmla="*/ 2754 h 2964"/>
              <a:gd name="T46" fmla="*/ 1598 w 2131"/>
              <a:gd name="T47" fmla="*/ 2847 h 2964"/>
              <a:gd name="T48" fmla="*/ 1875 w 2131"/>
              <a:gd name="T49" fmla="*/ 2847 h 2964"/>
              <a:gd name="T50" fmla="*/ 1783 w 2131"/>
              <a:gd name="T51" fmla="*/ 2754 h 2964"/>
              <a:gd name="T52" fmla="*/ 1875 w 2131"/>
              <a:gd name="T53" fmla="*/ 2662 h 2964"/>
              <a:gd name="T54" fmla="*/ 1968 w 2131"/>
              <a:gd name="T55" fmla="*/ 2754 h 2964"/>
              <a:gd name="T56" fmla="*/ 1875 w 2131"/>
              <a:gd name="T57" fmla="*/ 2847 h 2964"/>
              <a:gd name="T58" fmla="*/ 1262 w 2131"/>
              <a:gd name="T59" fmla="*/ 2257 h 2964"/>
              <a:gd name="T60" fmla="*/ 2130 w 2131"/>
              <a:gd name="T61" fmla="*/ 1389 h 2964"/>
              <a:gd name="T62" fmla="*/ 1574 w 2131"/>
              <a:gd name="T63" fmla="*/ 1389 h 2964"/>
              <a:gd name="T64" fmla="*/ 1574 w 2131"/>
              <a:gd name="T65" fmla="*/ 787 h 2964"/>
              <a:gd name="T66" fmla="*/ 602 w 2131"/>
              <a:gd name="T67" fmla="*/ 787 h 2964"/>
              <a:gd name="T68" fmla="*/ 602 w 2131"/>
              <a:gd name="T69" fmla="*/ 1389 h 2964"/>
              <a:gd name="T70" fmla="*/ 0 w 2131"/>
              <a:gd name="T71" fmla="*/ 1389 h 2964"/>
              <a:gd name="T72" fmla="*/ 868 w 2131"/>
              <a:gd name="T73" fmla="*/ 2257 h 2964"/>
              <a:gd name="T74" fmla="*/ 1262 w 2131"/>
              <a:gd name="T75" fmla="*/ 225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1" h="2964">
                <a:moveTo>
                  <a:pt x="1574" y="324"/>
                </a:moveTo>
                <a:cubicBezTo>
                  <a:pt x="602" y="324"/>
                  <a:pt x="602" y="324"/>
                  <a:pt x="602" y="324"/>
                </a:cubicBezTo>
                <a:cubicBezTo>
                  <a:pt x="602" y="648"/>
                  <a:pt x="602" y="648"/>
                  <a:pt x="602" y="648"/>
                </a:cubicBezTo>
                <a:cubicBezTo>
                  <a:pt x="1574" y="648"/>
                  <a:pt x="1574" y="648"/>
                  <a:pt x="1574" y="648"/>
                </a:cubicBezTo>
                <a:lnTo>
                  <a:pt x="1574" y="324"/>
                </a:lnTo>
                <a:close/>
                <a:moveTo>
                  <a:pt x="1574" y="0"/>
                </a:moveTo>
                <a:cubicBezTo>
                  <a:pt x="602" y="0"/>
                  <a:pt x="602" y="0"/>
                  <a:pt x="602" y="0"/>
                </a:cubicBezTo>
                <a:cubicBezTo>
                  <a:pt x="602" y="185"/>
                  <a:pt x="602" y="185"/>
                  <a:pt x="602" y="185"/>
                </a:cubicBezTo>
                <a:cubicBezTo>
                  <a:pt x="1574" y="185"/>
                  <a:pt x="1574" y="185"/>
                  <a:pt x="1574" y="185"/>
                </a:cubicBezTo>
                <a:lnTo>
                  <a:pt x="1574" y="0"/>
                </a:lnTo>
                <a:close/>
                <a:moveTo>
                  <a:pt x="2084" y="2546"/>
                </a:moveTo>
                <a:cubicBezTo>
                  <a:pt x="46" y="2546"/>
                  <a:pt x="46" y="2546"/>
                  <a:pt x="46" y="2546"/>
                </a:cubicBezTo>
                <a:cubicBezTo>
                  <a:pt x="23" y="2546"/>
                  <a:pt x="0" y="2569"/>
                  <a:pt x="0" y="2592"/>
                </a:cubicBezTo>
                <a:cubicBezTo>
                  <a:pt x="0" y="2916"/>
                  <a:pt x="0" y="2916"/>
                  <a:pt x="0" y="2916"/>
                </a:cubicBezTo>
                <a:cubicBezTo>
                  <a:pt x="0" y="2940"/>
                  <a:pt x="23" y="2963"/>
                  <a:pt x="46" y="2963"/>
                </a:cubicBezTo>
                <a:cubicBezTo>
                  <a:pt x="2084" y="2963"/>
                  <a:pt x="2084" y="2963"/>
                  <a:pt x="2084" y="2963"/>
                </a:cubicBezTo>
                <a:cubicBezTo>
                  <a:pt x="2107" y="2963"/>
                  <a:pt x="2130" y="2940"/>
                  <a:pt x="2130" y="2916"/>
                </a:cubicBezTo>
                <a:cubicBezTo>
                  <a:pt x="2130" y="2592"/>
                  <a:pt x="2130" y="2592"/>
                  <a:pt x="2130" y="2592"/>
                </a:cubicBezTo>
                <a:cubicBezTo>
                  <a:pt x="2130" y="2569"/>
                  <a:pt x="2107" y="2546"/>
                  <a:pt x="2084" y="2546"/>
                </a:cubicBezTo>
                <a:close/>
                <a:moveTo>
                  <a:pt x="1598" y="2847"/>
                </a:moveTo>
                <a:cubicBezTo>
                  <a:pt x="1551" y="2847"/>
                  <a:pt x="1505" y="2801"/>
                  <a:pt x="1505" y="2754"/>
                </a:cubicBezTo>
                <a:cubicBezTo>
                  <a:pt x="1505" y="2708"/>
                  <a:pt x="1551" y="2662"/>
                  <a:pt x="1598" y="2662"/>
                </a:cubicBezTo>
                <a:cubicBezTo>
                  <a:pt x="1644" y="2662"/>
                  <a:pt x="1690" y="2708"/>
                  <a:pt x="1690" y="2754"/>
                </a:cubicBezTo>
                <a:cubicBezTo>
                  <a:pt x="1690" y="2801"/>
                  <a:pt x="1644" y="2847"/>
                  <a:pt x="1598" y="2847"/>
                </a:cubicBezTo>
                <a:close/>
                <a:moveTo>
                  <a:pt x="1875" y="2847"/>
                </a:moveTo>
                <a:cubicBezTo>
                  <a:pt x="1829" y="2847"/>
                  <a:pt x="1783" y="2801"/>
                  <a:pt x="1783" y="2754"/>
                </a:cubicBezTo>
                <a:cubicBezTo>
                  <a:pt x="1783" y="2708"/>
                  <a:pt x="1829" y="2662"/>
                  <a:pt x="1875" y="2662"/>
                </a:cubicBezTo>
                <a:cubicBezTo>
                  <a:pt x="1922" y="2662"/>
                  <a:pt x="1968" y="2708"/>
                  <a:pt x="1968" y="2754"/>
                </a:cubicBezTo>
                <a:cubicBezTo>
                  <a:pt x="1968" y="2801"/>
                  <a:pt x="1922" y="2847"/>
                  <a:pt x="1875" y="2847"/>
                </a:cubicBezTo>
                <a:close/>
                <a:moveTo>
                  <a:pt x="1262" y="2257"/>
                </a:moveTo>
                <a:cubicBezTo>
                  <a:pt x="2130" y="1389"/>
                  <a:pt x="2130" y="1389"/>
                  <a:pt x="2130" y="1389"/>
                </a:cubicBezTo>
                <a:cubicBezTo>
                  <a:pt x="1574" y="1389"/>
                  <a:pt x="1574" y="1389"/>
                  <a:pt x="1574" y="1389"/>
                </a:cubicBezTo>
                <a:cubicBezTo>
                  <a:pt x="1574" y="787"/>
                  <a:pt x="1574" y="787"/>
                  <a:pt x="1574" y="787"/>
                </a:cubicBezTo>
                <a:cubicBezTo>
                  <a:pt x="602" y="787"/>
                  <a:pt x="602" y="787"/>
                  <a:pt x="602" y="787"/>
                </a:cubicBezTo>
                <a:cubicBezTo>
                  <a:pt x="602" y="1389"/>
                  <a:pt x="602" y="1389"/>
                  <a:pt x="602" y="1389"/>
                </a:cubicBezTo>
                <a:cubicBezTo>
                  <a:pt x="0" y="1389"/>
                  <a:pt x="0" y="1389"/>
                  <a:pt x="0" y="1389"/>
                </a:cubicBezTo>
                <a:cubicBezTo>
                  <a:pt x="868" y="2257"/>
                  <a:pt x="868" y="2257"/>
                  <a:pt x="868" y="2257"/>
                </a:cubicBezTo>
                <a:cubicBezTo>
                  <a:pt x="972" y="2361"/>
                  <a:pt x="1157" y="2361"/>
                  <a:pt x="1262" y="2257"/>
                </a:cubicBezTo>
                <a:close/>
              </a:path>
            </a:pathLst>
          </a:custGeom>
          <a:solidFill>
            <a:schemeClr val="accent4">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96" name="Picture 95">
            <a:extLst>
              <a:ext uri="{FF2B5EF4-FFF2-40B4-BE49-F238E27FC236}">
                <a16:creationId xmlns:a16="http://schemas.microsoft.com/office/drawing/2014/main" id="{A9E80C6A-7C80-4B2D-B82C-ACBA8E7EE3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78379" y="5138163"/>
            <a:ext cx="612887" cy="442641"/>
          </a:xfrm>
          <a:prstGeom prst="rect">
            <a:avLst/>
          </a:prstGeom>
        </p:spPr>
      </p:pic>
      <p:sp>
        <p:nvSpPr>
          <p:cNvPr id="99" name="Freeform 5"/>
          <p:cNvSpPr>
            <a:spLocks noChangeAspect="1" noChangeArrowheads="1"/>
          </p:cNvSpPr>
          <p:nvPr/>
        </p:nvSpPr>
        <p:spPr bwMode="auto">
          <a:xfrm>
            <a:off x="10887000" y="4854261"/>
            <a:ext cx="209349" cy="291268"/>
          </a:xfrm>
          <a:custGeom>
            <a:avLst/>
            <a:gdLst>
              <a:gd name="T0" fmla="*/ 1574 w 2131"/>
              <a:gd name="T1" fmla="*/ 324 h 2964"/>
              <a:gd name="T2" fmla="*/ 602 w 2131"/>
              <a:gd name="T3" fmla="*/ 324 h 2964"/>
              <a:gd name="T4" fmla="*/ 602 w 2131"/>
              <a:gd name="T5" fmla="*/ 648 h 2964"/>
              <a:gd name="T6" fmla="*/ 1574 w 2131"/>
              <a:gd name="T7" fmla="*/ 648 h 2964"/>
              <a:gd name="T8" fmla="*/ 1574 w 2131"/>
              <a:gd name="T9" fmla="*/ 324 h 2964"/>
              <a:gd name="T10" fmla="*/ 1574 w 2131"/>
              <a:gd name="T11" fmla="*/ 0 h 2964"/>
              <a:gd name="T12" fmla="*/ 602 w 2131"/>
              <a:gd name="T13" fmla="*/ 0 h 2964"/>
              <a:gd name="T14" fmla="*/ 602 w 2131"/>
              <a:gd name="T15" fmla="*/ 185 h 2964"/>
              <a:gd name="T16" fmla="*/ 1574 w 2131"/>
              <a:gd name="T17" fmla="*/ 185 h 2964"/>
              <a:gd name="T18" fmla="*/ 1574 w 2131"/>
              <a:gd name="T19" fmla="*/ 0 h 2964"/>
              <a:gd name="T20" fmla="*/ 2084 w 2131"/>
              <a:gd name="T21" fmla="*/ 2546 h 2964"/>
              <a:gd name="T22" fmla="*/ 46 w 2131"/>
              <a:gd name="T23" fmla="*/ 2546 h 2964"/>
              <a:gd name="T24" fmla="*/ 0 w 2131"/>
              <a:gd name="T25" fmla="*/ 2592 h 2964"/>
              <a:gd name="T26" fmla="*/ 0 w 2131"/>
              <a:gd name="T27" fmla="*/ 2916 h 2964"/>
              <a:gd name="T28" fmla="*/ 46 w 2131"/>
              <a:gd name="T29" fmla="*/ 2963 h 2964"/>
              <a:gd name="T30" fmla="*/ 2084 w 2131"/>
              <a:gd name="T31" fmla="*/ 2963 h 2964"/>
              <a:gd name="T32" fmla="*/ 2130 w 2131"/>
              <a:gd name="T33" fmla="*/ 2916 h 2964"/>
              <a:gd name="T34" fmla="*/ 2130 w 2131"/>
              <a:gd name="T35" fmla="*/ 2592 h 2964"/>
              <a:gd name="T36" fmla="*/ 2084 w 2131"/>
              <a:gd name="T37" fmla="*/ 2546 h 2964"/>
              <a:gd name="T38" fmla="*/ 1598 w 2131"/>
              <a:gd name="T39" fmla="*/ 2847 h 2964"/>
              <a:gd name="T40" fmla="*/ 1505 w 2131"/>
              <a:gd name="T41" fmla="*/ 2754 h 2964"/>
              <a:gd name="T42" fmla="*/ 1598 w 2131"/>
              <a:gd name="T43" fmla="*/ 2662 h 2964"/>
              <a:gd name="T44" fmla="*/ 1690 w 2131"/>
              <a:gd name="T45" fmla="*/ 2754 h 2964"/>
              <a:gd name="T46" fmla="*/ 1598 w 2131"/>
              <a:gd name="T47" fmla="*/ 2847 h 2964"/>
              <a:gd name="T48" fmla="*/ 1875 w 2131"/>
              <a:gd name="T49" fmla="*/ 2847 h 2964"/>
              <a:gd name="T50" fmla="*/ 1783 w 2131"/>
              <a:gd name="T51" fmla="*/ 2754 h 2964"/>
              <a:gd name="T52" fmla="*/ 1875 w 2131"/>
              <a:gd name="T53" fmla="*/ 2662 h 2964"/>
              <a:gd name="T54" fmla="*/ 1968 w 2131"/>
              <a:gd name="T55" fmla="*/ 2754 h 2964"/>
              <a:gd name="T56" fmla="*/ 1875 w 2131"/>
              <a:gd name="T57" fmla="*/ 2847 h 2964"/>
              <a:gd name="T58" fmla="*/ 1262 w 2131"/>
              <a:gd name="T59" fmla="*/ 2257 h 2964"/>
              <a:gd name="T60" fmla="*/ 2130 w 2131"/>
              <a:gd name="T61" fmla="*/ 1389 h 2964"/>
              <a:gd name="T62" fmla="*/ 1574 w 2131"/>
              <a:gd name="T63" fmla="*/ 1389 h 2964"/>
              <a:gd name="T64" fmla="*/ 1574 w 2131"/>
              <a:gd name="T65" fmla="*/ 787 h 2964"/>
              <a:gd name="T66" fmla="*/ 602 w 2131"/>
              <a:gd name="T67" fmla="*/ 787 h 2964"/>
              <a:gd name="T68" fmla="*/ 602 w 2131"/>
              <a:gd name="T69" fmla="*/ 1389 h 2964"/>
              <a:gd name="T70" fmla="*/ 0 w 2131"/>
              <a:gd name="T71" fmla="*/ 1389 h 2964"/>
              <a:gd name="T72" fmla="*/ 868 w 2131"/>
              <a:gd name="T73" fmla="*/ 2257 h 2964"/>
              <a:gd name="T74" fmla="*/ 1262 w 2131"/>
              <a:gd name="T75" fmla="*/ 225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1" h="2964">
                <a:moveTo>
                  <a:pt x="1574" y="324"/>
                </a:moveTo>
                <a:cubicBezTo>
                  <a:pt x="602" y="324"/>
                  <a:pt x="602" y="324"/>
                  <a:pt x="602" y="324"/>
                </a:cubicBezTo>
                <a:cubicBezTo>
                  <a:pt x="602" y="648"/>
                  <a:pt x="602" y="648"/>
                  <a:pt x="602" y="648"/>
                </a:cubicBezTo>
                <a:cubicBezTo>
                  <a:pt x="1574" y="648"/>
                  <a:pt x="1574" y="648"/>
                  <a:pt x="1574" y="648"/>
                </a:cubicBezTo>
                <a:lnTo>
                  <a:pt x="1574" y="324"/>
                </a:lnTo>
                <a:close/>
                <a:moveTo>
                  <a:pt x="1574" y="0"/>
                </a:moveTo>
                <a:cubicBezTo>
                  <a:pt x="602" y="0"/>
                  <a:pt x="602" y="0"/>
                  <a:pt x="602" y="0"/>
                </a:cubicBezTo>
                <a:cubicBezTo>
                  <a:pt x="602" y="185"/>
                  <a:pt x="602" y="185"/>
                  <a:pt x="602" y="185"/>
                </a:cubicBezTo>
                <a:cubicBezTo>
                  <a:pt x="1574" y="185"/>
                  <a:pt x="1574" y="185"/>
                  <a:pt x="1574" y="185"/>
                </a:cubicBezTo>
                <a:lnTo>
                  <a:pt x="1574" y="0"/>
                </a:lnTo>
                <a:close/>
                <a:moveTo>
                  <a:pt x="2084" y="2546"/>
                </a:moveTo>
                <a:cubicBezTo>
                  <a:pt x="46" y="2546"/>
                  <a:pt x="46" y="2546"/>
                  <a:pt x="46" y="2546"/>
                </a:cubicBezTo>
                <a:cubicBezTo>
                  <a:pt x="23" y="2546"/>
                  <a:pt x="0" y="2569"/>
                  <a:pt x="0" y="2592"/>
                </a:cubicBezTo>
                <a:cubicBezTo>
                  <a:pt x="0" y="2916"/>
                  <a:pt x="0" y="2916"/>
                  <a:pt x="0" y="2916"/>
                </a:cubicBezTo>
                <a:cubicBezTo>
                  <a:pt x="0" y="2940"/>
                  <a:pt x="23" y="2963"/>
                  <a:pt x="46" y="2963"/>
                </a:cubicBezTo>
                <a:cubicBezTo>
                  <a:pt x="2084" y="2963"/>
                  <a:pt x="2084" y="2963"/>
                  <a:pt x="2084" y="2963"/>
                </a:cubicBezTo>
                <a:cubicBezTo>
                  <a:pt x="2107" y="2963"/>
                  <a:pt x="2130" y="2940"/>
                  <a:pt x="2130" y="2916"/>
                </a:cubicBezTo>
                <a:cubicBezTo>
                  <a:pt x="2130" y="2592"/>
                  <a:pt x="2130" y="2592"/>
                  <a:pt x="2130" y="2592"/>
                </a:cubicBezTo>
                <a:cubicBezTo>
                  <a:pt x="2130" y="2569"/>
                  <a:pt x="2107" y="2546"/>
                  <a:pt x="2084" y="2546"/>
                </a:cubicBezTo>
                <a:close/>
                <a:moveTo>
                  <a:pt x="1598" y="2847"/>
                </a:moveTo>
                <a:cubicBezTo>
                  <a:pt x="1551" y="2847"/>
                  <a:pt x="1505" y="2801"/>
                  <a:pt x="1505" y="2754"/>
                </a:cubicBezTo>
                <a:cubicBezTo>
                  <a:pt x="1505" y="2708"/>
                  <a:pt x="1551" y="2662"/>
                  <a:pt x="1598" y="2662"/>
                </a:cubicBezTo>
                <a:cubicBezTo>
                  <a:pt x="1644" y="2662"/>
                  <a:pt x="1690" y="2708"/>
                  <a:pt x="1690" y="2754"/>
                </a:cubicBezTo>
                <a:cubicBezTo>
                  <a:pt x="1690" y="2801"/>
                  <a:pt x="1644" y="2847"/>
                  <a:pt x="1598" y="2847"/>
                </a:cubicBezTo>
                <a:close/>
                <a:moveTo>
                  <a:pt x="1875" y="2847"/>
                </a:moveTo>
                <a:cubicBezTo>
                  <a:pt x="1829" y="2847"/>
                  <a:pt x="1783" y="2801"/>
                  <a:pt x="1783" y="2754"/>
                </a:cubicBezTo>
                <a:cubicBezTo>
                  <a:pt x="1783" y="2708"/>
                  <a:pt x="1829" y="2662"/>
                  <a:pt x="1875" y="2662"/>
                </a:cubicBezTo>
                <a:cubicBezTo>
                  <a:pt x="1922" y="2662"/>
                  <a:pt x="1968" y="2708"/>
                  <a:pt x="1968" y="2754"/>
                </a:cubicBezTo>
                <a:cubicBezTo>
                  <a:pt x="1968" y="2801"/>
                  <a:pt x="1922" y="2847"/>
                  <a:pt x="1875" y="2847"/>
                </a:cubicBezTo>
                <a:close/>
                <a:moveTo>
                  <a:pt x="1262" y="2257"/>
                </a:moveTo>
                <a:cubicBezTo>
                  <a:pt x="2130" y="1389"/>
                  <a:pt x="2130" y="1389"/>
                  <a:pt x="2130" y="1389"/>
                </a:cubicBezTo>
                <a:cubicBezTo>
                  <a:pt x="1574" y="1389"/>
                  <a:pt x="1574" y="1389"/>
                  <a:pt x="1574" y="1389"/>
                </a:cubicBezTo>
                <a:cubicBezTo>
                  <a:pt x="1574" y="787"/>
                  <a:pt x="1574" y="787"/>
                  <a:pt x="1574" y="787"/>
                </a:cubicBezTo>
                <a:cubicBezTo>
                  <a:pt x="602" y="787"/>
                  <a:pt x="602" y="787"/>
                  <a:pt x="602" y="787"/>
                </a:cubicBezTo>
                <a:cubicBezTo>
                  <a:pt x="602" y="1389"/>
                  <a:pt x="602" y="1389"/>
                  <a:pt x="602" y="1389"/>
                </a:cubicBezTo>
                <a:cubicBezTo>
                  <a:pt x="0" y="1389"/>
                  <a:pt x="0" y="1389"/>
                  <a:pt x="0" y="1389"/>
                </a:cubicBezTo>
                <a:cubicBezTo>
                  <a:pt x="868" y="2257"/>
                  <a:pt x="868" y="2257"/>
                  <a:pt x="868" y="2257"/>
                </a:cubicBezTo>
                <a:cubicBezTo>
                  <a:pt x="972" y="2361"/>
                  <a:pt x="1157" y="2361"/>
                  <a:pt x="1262" y="2257"/>
                </a:cubicBezTo>
                <a:close/>
              </a:path>
            </a:pathLst>
          </a:custGeom>
          <a:solidFill>
            <a:schemeClr val="accent4">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02" name="Elbow Connector 101"/>
          <p:cNvCxnSpPr>
            <a:cxnSpLocks/>
            <a:endCxn id="96" idx="0"/>
          </p:cNvCxnSpPr>
          <p:nvPr/>
        </p:nvCxnSpPr>
        <p:spPr>
          <a:xfrm>
            <a:off x="9080806" y="4287577"/>
            <a:ext cx="2104017" cy="850586"/>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cxnSpLocks/>
          </p:cNvCxnSpPr>
          <p:nvPr/>
        </p:nvCxnSpPr>
        <p:spPr>
          <a:xfrm flipV="1">
            <a:off x="9115638" y="2976938"/>
            <a:ext cx="1047162" cy="852910"/>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cxnSpLocks/>
          </p:cNvCxnSpPr>
          <p:nvPr/>
        </p:nvCxnSpPr>
        <p:spPr>
          <a:xfrm flipV="1">
            <a:off x="9076450" y="2976938"/>
            <a:ext cx="2104017" cy="850586"/>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94420" y="3197402"/>
            <a:ext cx="0" cy="274320"/>
          </a:xfrm>
          <a:prstGeom prst="line">
            <a:avLst/>
          </a:prstGeom>
          <a:ln>
            <a:solidFill>
              <a:schemeClr val="bg1"/>
            </a:solidFill>
            <a:tailEnd type="none"/>
          </a:ln>
          <a:effectLst/>
        </p:spPr>
        <p:style>
          <a:lnRef idx="1">
            <a:schemeClr val="accent5"/>
          </a:lnRef>
          <a:fillRef idx="0">
            <a:schemeClr val="accent5"/>
          </a:fillRef>
          <a:effectRef idx="0">
            <a:schemeClr val="accent5"/>
          </a:effectRef>
          <a:fontRef idx="minor">
            <a:schemeClr val="tx1"/>
          </a:fontRef>
        </p:style>
      </p:cxnSp>
      <p:cxnSp>
        <p:nvCxnSpPr>
          <p:cNvPr id="106" name="Straight Connector 105"/>
          <p:cNvCxnSpPr/>
          <p:nvPr/>
        </p:nvCxnSpPr>
        <p:spPr>
          <a:xfrm>
            <a:off x="6780445" y="3197402"/>
            <a:ext cx="0" cy="274320"/>
          </a:xfrm>
          <a:prstGeom prst="line">
            <a:avLst/>
          </a:prstGeom>
          <a:ln>
            <a:solidFill>
              <a:schemeClr val="bg1"/>
            </a:solidFill>
            <a:tailEnd type="none"/>
          </a:ln>
          <a:effectLst/>
        </p:spPr>
        <p:style>
          <a:lnRef idx="1">
            <a:schemeClr val="accent5"/>
          </a:lnRef>
          <a:fillRef idx="0">
            <a:schemeClr val="accent5"/>
          </a:fillRef>
          <a:effectRef idx="0">
            <a:schemeClr val="accent5"/>
          </a:effectRef>
          <a:fontRef idx="minor">
            <a:schemeClr val="tx1"/>
          </a:fontRef>
        </p:style>
      </p:cxnSp>
      <p:sp>
        <p:nvSpPr>
          <p:cNvPr id="107" name="Pentagon 162"/>
          <p:cNvSpPr/>
          <p:nvPr/>
        </p:nvSpPr>
        <p:spPr bwMode="gray">
          <a:xfrm>
            <a:off x="584835" y="3226084"/>
            <a:ext cx="1413336" cy="292315"/>
          </a:xfrm>
          <a:prstGeom prst="rect">
            <a:avLst/>
          </a:prstGeom>
          <a:solidFill>
            <a:srgbClr val="F2F7FB"/>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mn-ea"/>
                <a:cs typeface="Calibri"/>
              </a:rPr>
              <a:t>Pre-Assembled</a:t>
            </a:r>
          </a:p>
        </p:txBody>
      </p:sp>
      <p:sp>
        <p:nvSpPr>
          <p:cNvPr id="108" name="Pentagon 162"/>
          <p:cNvSpPr/>
          <p:nvPr/>
        </p:nvSpPr>
        <p:spPr bwMode="gray">
          <a:xfrm>
            <a:off x="584835" y="3893906"/>
            <a:ext cx="1413336" cy="295949"/>
          </a:xfrm>
          <a:prstGeom prst="rect">
            <a:avLst/>
          </a:prstGeom>
          <a:solidFill>
            <a:srgbClr val="ECF2F8"/>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395"/>
                </a:solidFill>
                <a:effectLst/>
                <a:uLnTx/>
                <a:uFillTx/>
                <a:latin typeface="Calibri"/>
                <a:ea typeface="+mn-ea"/>
                <a:cs typeface="Calibri"/>
              </a:rPr>
              <a:t>Open</a:t>
            </a:r>
          </a:p>
        </p:txBody>
      </p:sp>
      <p:sp>
        <p:nvSpPr>
          <p:cNvPr id="110" name="Pentagon 162"/>
          <p:cNvSpPr/>
          <p:nvPr/>
        </p:nvSpPr>
        <p:spPr bwMode="gray">
          <a:xfrm>
            <a:off x="584835" y="4452881"/>
            <a:ext cx="1413336" cy="397941"/>
          </a:xfrm>
          <a:prstGeom prst="rect">
            <a:avLst/>
          </a:prstGeom>
          <a:solidFill>
            <a:srgbClr val="E9EEF5"/>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8D14"/>
                </a:solidFill>
                <a:effectLst/>
                <a:uLnTx/>
                <a:uFillTx/>
                <a:latin typeface="Calibri"/>
                <a:ea typeface="+mn-ea"/>
                <a:cs typeface="Calibri"/>
              </a:rPr>
              <a:t>Plug-n-play</a:t>
            </a:r>
            <a:r>
              <a:rPr kumimoji="0" lang="en-US" sz="1400" b="1" i="0" u="none" strike="noStrike" kern="1200" cap="none" spc="0" normalizeH="0" baseline="0" noProof="0" dirty="0">
                <a:ln>
                  <a:noFill/>
                </a:ln>
                <a:solidFill>
                  <a:srgbClr val="FF8D14"/>
                </a:solidFill>
                <a:effectLst/>
                <a:uLnTx/>
                <a:uFillTx/>
                <a:latin typeface="Calibri"/>
                <a:ea typeface="+mn-ea"/>
                <a:cs typeface="Calibri"/>
              </a:rPr>
              <a:t> Integrations</a:t>
            </a:r>
          </a:p>
        </p:txBody>
      </p:sp>
      <p:sp>
        <p:nvSpPr>
          <p:cNvPr id="112" name="Pentagon 162"/>
          <p:cNvSpPr/>
          <p:nvPr/>
        </p:nvSpPr>
        <p:spPr bwMode="gray">
          <a:xfrm>
            <a:off x="584835" y="5181929"/>
            <a:ext cx="1413336" cy="408939"/>
          </a:xfrm>
          <a:prstGeom prst="rect">
            <a:avLst/>
          </a:prstGeom>
          <a:solidFill>
            <a:srgbClr val="E8EBF2"/>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A52641"/>
                </a:solidFill>
                <a:effectLst/>
                <a:uLnTx/>
                <a:uFillTx/>
                <a:latin typeface="Calibri"/>
                <a:ea typeface="+mn-ea"/>
                <a:cs typeface="Calibri"/>
              </a:rPr>
              <a:t>Enterprise-Grade</a:t>
            </a:r>
          </a:p>
        </p:txBody>
      </p:sp>
      <p:sp>
        <p:nvSpPr>
          <p:cNvPr id="2" name="Rectangle 1"/>
          <p:cNvSpPr/>
          <p:nvPr/>
        </p:nvSpPr>
        <p:spPr>
          <a:xfrm>
            <a:off x="7238914" y="6488668"/>
            <a:ext cx="1483845" cy="261610"/>
          </a:xfrm>
          <a:prstGeom prst="rect">
            <a:avLst/>
          </a:prstGeom>
        </p:spPr>
        <p:txBody>
          <a:bodyPr wrap="square">
            <a:spAutoFit/>
          </a:bodyPr>
          <a:lstStyle/>
          <a:p>
            <a:r>
              <a:rPr lang="en-US" sz="1100" dirty="0">
                <a:solidFill>
                  <a:srgbClr val="58595B"/>
                </a:solidFill>
              </a:rPr>
              <a:t>*coming soon</a:t>
            </a:r>
            <a:endParaRPr lang="en-US" sz="1100" dirty="0"/>
          </a:p>
        </p:txBody>
      </p:sp>
    </p:spTree>
    <p:extLst>
      <p:ext uri="{BB962C8B-B14F-4D97-AF65-F5344CB8AC3E}">
        <p14:creationId xmlns:p14="http://schemas.microsoft.com/office/powerpoint/2010/main" val="54473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gray">
          <a:xfrm>
            <a:off x="9377916" y="318977"/>
            <a:ext cx="2488019" cy="123337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Title 1"/>
          <p:cNvSpPr>
            <a:spLocks noGrp="1"/>
          </p:cNvSpPr>
          <p:nvPr>
            <p:ph type="title"/>
          </p:nvPr>
        </p:nvSpPr>
        <p:spPr>
          <a:xfrm>
            <a:off x="531812" y="406400"/>
            <a:ext cx="11125200" cy="508000"/>
          </a:xfrm>
        </p:spPr>
        <p:txBody>
          <a:bodyPr/>
          <a:lstStyle/>
          <a:p>
            <a:r>
              <a:rPr lang="en-US" dirty="0"/>
              <a:t>Integration Accelerators for OBCS </a:t>
            </a:r>
          </a:p>
        </p:txBody>
      </p:sp>
      <p:pic>
        <p:nvPicPr>
          <p:cNvPr id="5" name="Picture 4"/>
          <p:cNvPicPr>
            <a:picLocks noChangeAspect="1"/>
          </p:cNvPicPr>
          <p:nvPr/>
        </p:nvPicPr>
        <p:blipFill>
          <a:blip r:embed="rId3"/>
          <a:stretch>
            <a:fillRect/>
          </a:stretch>
        </p:blipFill>
        <p:spPr>
          <a:xfrm>
            <a:off x="3849653" y="2604978"/>
            <a:ext cx="4438273" cy="3322608"/>
          </a:xfrm>
          <a:prstGeom prst="rect">
            <a:avLst/>
          </a:prstGeom>
        </p:spPr>
      </p:pic>
      <p:pic>
        <p:nvPicPr>
          <p:cNvPr id="7" name="Picture 9" descr="https://cloud.oracle.com/opc/saas/images/overview-erp-3.png"/>
          <p:cNvPicPr>
            <a:picLocks noChangeAspect="1" noChangeArrowheads="1"/>
          </p:cNvPicPr>
          <p:nvPr/>
        </p:nvPicPr>
        <p:blipFill rotWithShape="1">
          <a:blip r:embed="rId4" cstate="email"/>
          <a:srcRect r="11771"/>
          <a:stretch/>
        </p:blipFill>
        <p:spPr bwMode="auto">
          <a:xfrm>
            <a:off x="2422795" y="2632047"/>
            <a:ext cx="1325880" cy="1054585"/>
          </a:xfrm>
          <a:prstGeom prst="roundRect">
            <a:avLst>
              <a:gd name="adj" fmla="val 8594"/>
            </a:avLst>
          </a:prstGeom>
          <a:solidFill>
            <a:srgbClr val="FFFFFF">
              <a:shade val="85000"/>
            </a:srgbClr>
          </a:solidFill>
          <a:ln>
            <a:noFill/>
          </a:ln>
          <a:effectLst/>
        </p:spPr>
      </p:pic>
      <p:grpSp>
        <p:nvGrpSpPr>
          <p:cNvPr id="11" name="Group 10"/>
          <p:cNvGrpSpPr/>
          <p:nvPr/>
        </p:nvGrpSpPr>
        <p:grpSpPr>
          <a:xfrm>
            <a:off x="2995898" y="2312173"/>
            <a:ext cx="754918" cy="488190"/>
            <a:chOff x="1946718" y="3853538"/>
            <a:chExt cx="1005840" cy="565785"/>
          </a:xfrm>
        </p:grpSpPr>
        <p:sp>
          <p:nvSpPr>
            <p:cNvPr id="8"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p:nvSpPr>
          <p:spPr>
            <a:xfrm>
              <a:off x="2082926" y="4105193"/>
              <a:ext cx="733425" cy="2762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p:txBody>
        </p:sp>
      </p:grpSp>
      <p:sp>
        <p:nvSpPr>
          <p:cNvPr id="10" name="TextBox 9"/>
          <p:cNvSpPr txBox="1"/>
          <p:nvPr/>
        </p:nvSpPr>
        <p:spPr>
          <a:xfrm>
            <a:off x="296501" y="2377150"/>
            <a:ext cx="2057331" cy="409437"/>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SAAS APPLICATION INTEGRATION TOOLKITS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templates &amp;          design patterns</a:t>
            </a:r>
          </a:p>
          <a:p>
            <a:pPr marL="176213" marR="0" lvl="1" indent="-176213" defTabSz="914400" rtl="0" eaLnBrk="1" fontAlgn="auto" latinLnBrk="0" hangingPunct="1">
              <a:lnSpc>
                <a:spcPct val="90000"/>
              </a:lnSpc>
              <a:spcBef>
                <a:spcPts val="600"/>
              </a:spcBef>
              <a:spcAft>
                <a:spcPts val="0"/>
              </a:spcAft>
              <a:buClr>
                <a:schemeClr val="bg1">
                  <a:lumMod val="50000"/>
                </a:schemeClr>
              </a:buClr>
              <a:buSzTx/>
              <a:buFont typeface="Arial" panose="020B0604020202020204" pitchFamily="34" charset="0"/>
              <a:buChar char="•"/>
              <a:tabLst/>
              <a:defRPr/>
            </a:pPr>
            <a:r>
              <a:rPr kumimoji="0" lang="en-US" sz="1400" b="0" i="0" strike="noStrike" kern="1200" cap="none" spc="0" normalizeH="0" baseline="0" noProof="0" dirty="0">
                <a:ln>
                  <a:noFill/>
                </a:ln>
                <a:solidFill>
                  <a:srgbClr val="58595B"/>
                </a:solidFill>
                <a:effectLst/>
                <a:uLnTx/>
                <a:uFillTx/>
                <a:latin typeface="Calibri"/>
                <a:ea typeface="+mn-ea"/>
                <a:cs typeface="+mn-cs"/>
              </a:rPr>
              <a:t>Sample smart contracts &amp; integration components</a:t>
            </a:r>
            <a:endParaRPr kumimoji="0" lang="en-US" sz="1600" b="0" i="0" strike="noStrike" kern="1200" cap="none" spc="0" normalizeH="0" baseline="0" noProof="0" dirty="0">
              <a:ln>
                <a:noFill/>
              </a:ln>
              <a:solidFill>
                <a:srgbClr val="58595B"/>
              </a:solidFill>
              <a:effectLst/>
              <a:uLnTx/>
              <a:uFillTx/>
              <a:latin typeface="Calibri"/>
              <a:ea typeface="+mn-ea"/>
              <a:cs typeface="+mn-cs"/>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600" b="1" i="0" strike="noStrike" kern="1200" cap="none" spc="0" normalizeH="0" baseline="0" noProof="0" dirty="0">
              <a:ln>
                <a:noFill/>
              </a:ln>
              <a:solidFill>
                <a:srgbClr val="A52641"/>
              </a:solidFill>
              <a:effectLst/>
              <a:uLnTx/>
              <a:uFillTx/>
              <a:latin typeface="Calibri"/>
              <a:ea typeface="+mn-ea"/>
              <a:cs typeface="+mn-cs"/>
            </a:endParaRPr>
          </a:p>
        </p:txBody>
      </p:sp>
      <p:cxnSp>
        <p:nvCxnSpPr>
          <p:cNvPr id="13" name="Straight Arrow Connector 12"/>
          <p:cNvCxnSpPr>
            <a:stCxn id="7" idx="3"/>
          </p:cNvCxnSpPr>
          <p:nvPr/>
        </p:nvCxnSpPr>
        <p:spPr>
          <a:xfrm>
            <a:off x="3748675" y="3159340"/>
            <a:ext cx="345948"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5822" y="4293525"/>
            <a:ext cx="2038011" cy="420855"/>
          </a:xfrm>
          <a:prstGeom prst="rect">
            <a:avLst/>
          </a:prstGeom>
          <a:noFill/>
        </p:spPr>
        <p:txBody>
          <a:bodyPr wrap="squar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ORACLE INTEGRATION CLOUD</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Adapters for Oracle &amp;  3rd party applications    in cloud and on-prem</a:t>
            </a:r>
          </a:p>
          <a:p>
            <a:pPr marL="176213" lvl="1" indent="-176213">
              <a:lnSpc>
                <a:spcPct val="90000"/>
              </a:lnSpc>
              <a:spcBef>
                <a:spcPts val="600"/>
              </a:spcBef>
              <a:buClr>
                <a:schemeClr val="bg1">
                  <a:lumMod val="50000"/>
                </a:schemeClr>
              </a:buClr>
              <a:buFont typeface="Arial" panose="020B0604020202020204" pitchFamily="34" charset="0"/>
              <a:buChar char="•"/>
              <a:defRPr/>
            </a:pPr>
            <a:r>
              <a:rPr lang="en-US" sz="1400" dirty="0">
                <a:solidFill>
                  <a:srgbClr val="58595B"/>
                </a:solidFill>
                <a:latin typeface="Calibri"/>
              </a:rPr>
              <a:t>Turn application events into REST calls to run blockchain transactions</a:t>
            </a:r>
          </a:p>
        </p:txBody>
      </p:sp>
      <p:sp>
        <p:nvSpPr>
          <p:cNvPr id="23" name="Plaque 22"/>
          <p:cNvSpPr/>
          <p:nvPr/>
        </p:nvSpPr>
        <p:spPr bwMode="gray">
          <a:xfrm>
            <a:off x="2447177"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4" name="Plaque 23"/>
          <p:cNvSpPr/>
          <p:nvPr/>
        </p:nvSpPr>
        <p:spPr bwMode="gray">
          <a:xfrm>
            <a:off x="3107001" y="5858580"/>
            <a:ext cx="484909" cy="401520"/>
          </a:xfrm>
          <a:prstGeom prst="plaque">
            <a:avLst/>
          </a:prstGeom>
          <a:solidFill>
            <a:schemeClr val="accent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7" name="Straight Arrow Connector 26"/>
          <p:cNvCxnSpPr>
            <a:stCxn id="15" idx="3"/>
          </p:cNvCxnSpPr>
          <p:nvPr/>
        </p:nvCxnSpPr>
        <p:spPr>
          <a:xfrm>
            <a:off x="3747326" y="5073326"/>
            <a:ext cx="347297"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2422795" y="4499757"/>
            <a:ext cx="1324531" cy="1147138"/>
          </a:xfrm>
          <a:prstGeom prst="roundRect">
            <a:avLst>
              <a:gd name="adj" fmla="val 994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6" name="Group 15"/>
          <p:cNvGrpSpPr/>
          <p:nvPr/>
        </p:nvGrpSpPr>
        <p:grpSpPr>
          <a:xfrm>
            <a:off x="2992408" y="4173601"/>
            <a:ext cx="754918" cy="488190"/>
            <a:chOff x="1946718" y="3853538"/>
            <a:chExt cx="1005840" cy="565785"/>
          </a:xfrm>
        </p:grpSpPr>
        <p:sp>
          <p:nvSpPr>
            <p:cNvPr id="17"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8" name="TextBox 17"/>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cxnSp>
        <p:nvCxnSpPr>
          <p:cNvPr id="32" name="Straight Arrow Connector 31"/>
          <p:cNvCxnSpPr/>
          <p:nvPr/>
        </p:nvCxnSpPr>
        <p:spPr>
          <a:xfrm flipV="1">
            <a:off x="2684143" y="5614189"/>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335307" y="5628040"/>
            <a:ext cx="0" cy="265036"/>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87110" y="1150662"/>
            <a:ext cx="1291778" cy="40328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ON-RAMPS WITH EMBEDDED APIS</a:t>
            </a:r>
          </a:p>
        </p:txBody>
      </p:sp>
      <p:pic>
        <p:nvPicPr>
          <p:cNvPr id="43" name="Picture 8" descr="Image result for oracle flexcube"/>
          <p:cNvPicPr>
            <a:picLocks noChangeAspect="1" noChangeArrowheads="1"/>
          </p:cNvPicPr>
          <p:nvPr/>
        </p:nvPicPr>
        <p:blipFill>
          <a:blip r:embed="rId6" cstate="print"/>
          <a:srcRect l="5714" t="14627" r="5238" b="11778"/>
          <a:stretch>
            <a:fillRect/>
          </a:stretch>
        </p:blipFill>
        <p:spPr bwMode="auto">
          <a:xfrm>
            <a:off x="5331730" y="1933805"/>
            <a:ext cx="1304844" cy="425643"/>
          </a:xfrm>
          <a:prstGeom prst="rect">
            <a:avLst/>
          </a:prstGeom>
          <a:noFill/>
        </p:spPr>
      </p:pic>
      <p:pic>
        <p:nvPicPr>
          <p:cNvPr id="45" name="Picture 8" descr="Image result for oracle flexcube"/>
          <p:cNvPicPr>
            <a:picLocks noChangeAspect="1" noChangeArrowheads="1"/>
          </p:cNvPicPr>
          <p:nvPr/>
        </p:nvPicPr>
        <p:blipFill>
          <a:blip r:embed="rId6" cstate="print"/>
          <a:srcRect l="5714" t="14627" r="5238" b="42686"/>
          <a:stretch>
            <a:fillRect/>
          </a:stretch>
        </p:blipFill>
        <p:spPr bwMode="auto">
          <a:xfrm>
            <a:off x="6554731" y="1932577"/>
            <a:ext cx="1304844" cy="246884"/>
          </a:xfrm>
          <a:prstGeom prst="rect">
            <a:avLst/>
          </a:prstGeom>
          <a:noFill/>
        </p:spPr>
      </p:pic>
      <p:grpSp>
        <p:nvGrpSpPr>
          <p:cNvPr id="47" name="Group 46"/>
          <p:cNvGrpSpPr/>
          <p:nvPr/>
        </p:nvGrpSpPr>
        <p:grpSpPr>
          <a:xfrm>
            <a:off x="4175153" y="1933805"/>
            <a:ext cx="1293231" cy="460073"/>
            <a:chOff x="8629290" y="4175945"/>
            <a:chExt cx="1293231" cy="460073"/>
          </a:xfrm>
          <a:solidFill>
            <a:schemeClr val="accent2"/>
          </a:solidFill>
        </p:grpSpPr>
        <p:pic>
          <p:nvPicPr>
            <p:cNvPr id="50" name="Picture 2" descr="Image result for oracle netsuite"/>
            <p:cNvPicPr>
              <a:picLocks noChangeAspect="1" noChangeArrowheads="1"/>
            </p:cNvPicPr>
            <p:nvPr/>
          </p:nvPicPr>
          <p:blipFill rotWithShape="1">
            <a:blip r:embed="rId7" cstate="print"/>
            <a:srcRect l="9166" t="48515" r="9646" b="23186"/>
            <a:stretch/>
          </p:blipFill>
          <p:spPr bwMode="auto">
            <a:xfrm>
              <a:off x="8734864" y="4402393"/>
              <a:ext cx="1061455" cy="233625"/>
            </a:xfrm>
            <a:prstGeom prst="rect">
              <a:avLst/>
            </a:prstGeom>
            <a:grpFill/>
          </p:spPr>
        </p:pic>
        <p:pic>
          <p:nvPicPr>
            <p:cNvPr id="51" name="Picture 8" descr="Image result for oracle flexcube"/>
            <p:cNvPicPr>
              <a:picLocks noChangeAspect="1" noChangeArrowheads="1"/>
            </p:cNvPicPr>
            <p:nvPr/>
          </p:nvPicPr>
          <p:blipFill>
            <a:blip r:embed="rId6" cstate="print"/>
            <a:srcRect l="5714" t="14627" r="5238" b="42686"/>
            <a:stretch>
              <a:fillRect/>
            </a:stretch>
          </p:blipFill>
          <p:spPr bwMode="auto">
            <a:xfrm>
              <a:off x="8629290" y="4175945"/>
              <a:ext cx="1293231" cy="241531"/>
            </a:xfrm>
            <a:prstGeom prst="rect">
              <a:avLst/>
            </a:prstGeom>
            <a:grpFill/>
          </p:spPr>
        </p:pic>
      </p:grpSp>
      <p:cxnSp>
        <p:nvCxnSpPr>
          <p:cNvPr id="52" name="Straight Arrow Connector 51"/>
          <p:cNvCxnSpPr/>
          <p:nvPr/>
        </p:nvCxnSpPr>
        <p:spPr>
          <a:xfrm flipV="1">
            <a:off x="4870565"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23504" y="2369736"/>
            <a:ext cx="0" cy="45720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156555" y="2452866"/>
            <a:ext cx="0" cy="36576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694984" y="2199574"/>
            <a:ext cx="977795" cy="25704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rPr>
              <a:t>OPEN BANKING API PLATFORM</a:t>
            </a:r>
            <a:endParaRPr kumimoji="0" lang="en-US" sz="1000" b="1" i="0" u="none" strike="noStrike" kern="1200" cap="none" spc="0" normalizeH="0" baseline="0" noProof="0" dirty="0">
              <a:ln>
                <a:noFill/>
              </a:ln>
              <a:solidFill>
                <a:srgbClr val="292929"/>
              </a:solidFill>
              <a:effectLst/>
              <a:uLnTx/>
              <a:uFillTx/>
              <a:latin typeface="Franklin Gothic Book" panose="020B0503020102020204" pitchFamily="34" charset="0"/>
              <a:ea typeface="+mn-ea"/>
              <a:cs typeface="+mn-cs"/>
            </a:endParaRPr>
          </a:p>
        </p:txBody>
      </p:sp>
      <p:pic>
        <p:nvPicPr>
          <p:cNvPr id="55" name="Picture 54"/>
          <p:cNvPicPr>
            <a:picLocks noChangeAspect="1"/>
          </p:cNvPicPr>
          <p:nvPr/>
        </p:nvPicPr>
        <p:blipFill rotWithShape="1">
          <a:blip r:embed="rId8"/>
          <a:srcRect t="15087" b="16089"/>
          <a:stretch/>
        </p:blipFill>
        <p:spPr>
          <a:xfrm>
            <a:off x="8231427" y="2566371"/>
            <a:ext cx="1316904" cy="1196377"/>
          </a:xfrm>
          <a:prstGeom prst="round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6" name="Straight Arrow Connector 55"/>
          <p:cNvCxnSpPr/>
          <p:nvPr/>
        </p:nvCxnSpPr>
        <p:spPr>
          <a:xfrm>
            <a:off x="7891925" y="3151436"/>
            <a:ext cx="303949"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59478" y="2461588"/>
            <a:ext cx="1809930" cy="137114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REST API-DRIVEN INTEGRATION</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Invoke </a:t>
            </a:r>
            <a:r>
              <a:rPr kumimoji="0" lang="en-US" sz="1400" b="0" i="0" u="none" strike="noStrike" kern="1200" cap="none" spc="0" normalizeH="0" baseline="0" noProof="0" dirty="0" err="1">
                <a:ln>
                  <a:noFill/>
                </a:ln>
                <a:solidFill>
                  <a:srgbClr val="58595B"/>
                </a:solidFill>
                <a:effectLst/>
                <a:uLnTx/>
                <a:uFillTx/>
                <a:latin typeface="Calibri"/>
                <a:ea typeface="+mn-ea"/>
                <a:cs typeface="+mn-cs"/>
              </a:rPr>
              <a:t>txn’s</a:t>
            </a:r>
            <a:r>
              <a:rPr kumimoji="0" lang="en-US" sz="1400" b="0" i="0" u="none" strike="noStrike" kern="1200" cap="none" spc="0" normalizeH="0" baseline="0" noProof="0" dirty="0">
                <a:ln>
                  <a:noFill/>
                </a:ln>
                <a:solidFill>
                  <a:srgbClr val="58595B"/>
                </a:solidFill>
                <a:effectLst/>
                <a:uLnTx/>
                <a:uFillTx/>
                <a:latin typeface="Calibri"/>
                <a:ea typeface="+mn-ea"/>
                <a:cs typeface="+mn-cs"/>
              </a:rPr>
              <a:t> in sync       &amp; async mode</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Get txn status</a:t>
            </a:r>
          </a:p>
          <a:p>
            <a:pPr marL="231775" marR="0" lvl="1" indent="-177800" algn="l" defTabSz="914400" rtl="0" eaLnBrk="1" fontAlgn="auto" latinLnBrk="0" hangingPunct="1">
              <a:lnSpc>
                <a:spcPct val="90000"/>
              </a:lnSpc>
              <a:spcBef>
                <a:spcPts val="300"/>
              </a:spcBef>
              <a:spcAft>
                <a:spcPts val="0"/>
              </a:spcAft>
              <a:buClr>
                <a:schemeClr val="bg1">
                  <a:lumMod val="50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Query ledger data</a:t>
            </a:r>
          </a:p>
        </p:txBody>
      </p:sp>
      <p:grpSp>
        <p:nvGrpSpPr>
          <p:cNvPr id="58" name="Group 57"/>
          <p:cNvGrpSpPr/>
          <p:nvPr/>
        </p:nvGrpSpPr>
        <p:grpSpPr>
          <a:xfrm>
            <a:off x="8783440" y="2246497"/>
            <a:ext cx="754918" cy="488190"/>
            <a:chOff x="1946718" y="3853538"/>
            <a:chExt cx="1005840" cy="565785"/>
          </a:xfrm>
        </p:grpSpPr>
        <p:sp>
          <p:nvSpPr>
            <p:cNvPr id="59"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0" name="TextBox 59"/>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61" name="Rectangle 60"/>
          <p:cNvSpPr/>
          <p:nvPr/>
        </p:nvSpPr>
        <p:spPr>
          <a:xfrm>
            <a:off x="9557639" y="4472583"/>
            <a:ext cx="1963702" cy="187435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strike="noStrike" kern="1200" cap="none" spc="0" normalizeH="0" baseline="0" noProof="0" dirty="0">
                <a:ln>
                  <a:noFill/>
                </a:ln>
                <a:solidFill>
                  <a:srgbClr val="A52641"/>
                </a:solidFill>
                <a:effectLst/>
                <a:uLnTx/>
                <a:uFillTx/>
                <a:latin typeface="Calibri"/>
                <a:ea typeface="+mn-ea"/>
                <a:cs typeface="+mn-cs"/>
              </a:rPr>
              <a:t>JAVA </a:t>
            </a:r>
            <a:r>
              <a:rPr lang="en-US" sz="1400" b="1" dirty="0">
                <a:solidFill>
                  <a:srgbClr val="A52641"/>
                </a:solidFill>
                <a:latin typeface="Calibri"/>
              </a:rPr>
              <a:t>AND NODE.JS            </a:t>
            </a:r>
            <a:r>
              <a:rPr kumimoji="0" lang="en-US" sz="1400" b="1" i="0" strike="noStrike" kern="1200" cap="none" spc="0" normalizeH="0" baseline="0" noProof="0" dirty="0">
                <a:ln>
                  <a:noFill/>
                </a:ln>
                <a:solidFill>
                  <a:srgbClr val="A52641"/>
                </a:solidFill>
                <a:effectLst/>
                <a:uLnTx/>
                <a:uFillTx/>
                <a:latin typeface="Calibri"/>
                <a:ea typeface="+mn-ea"/>
                <a:cs typeface="+mn-cs"/>
              </a:rPr>
              <a:t>CLIENT SDKS </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Invoke </a:t>
            </a:r>
            <a:r>
              <a:rPr lang="en-US" sz="1400" dirty="0" err="1">
                <a:solidFill>
                  <a:srgbClr val="58595B"/>
                </a:solidFill>
                <a:latin typeface="Calibri"/>
              </a:rPr>
              <a:t>txn’s</a:t>
            </a:r>
            <a:r>
              <a:rPr lang="en-US" sz="1400" dirty="0">
                <a:solidFill>
                  <a:srgbClr val="58595B"/>
                </a:solidFill>
                <a:latin typeface="Calibri"/>
              </a:rPr>
              <a:t> async</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Get txn status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Query ledger data</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Subscribe to events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Add channels/peers</a:t>
            </a:r>
          </a:p>
          <a:p>
            <a:pPr marL="231775" lvl="1" indent="-177800">
              <a:lnSpc>
                <a:spcPct val="90000"/>
              </a:lnSpc>
              <a:spcBef>
                <a:spcPts val="300"/>
              </a:spcBef>
              <a:buClr>
                <a:schemeClr val="bg1">
                  <a:lumMod val="50000"/>
                </a:schemeClr>
              </a:buClr>
              <a:buFont typeface="Arial" panose="020B0604020202020204" pitchFamily="34" charset="0"/>
              <a:buChar char="•"/>
              <a:defRPr/>
            </a:pPr>
            <a:r>
              <a:rPr lang="en-US" sz="1400" dirty="0">
                <a:solidFill>
                  <a:srgbClr val="58595B"/>
                </a:solidFill>
                <a:latin typeface="Calibri"/>
              </a:rPr>
              <a:t>Enroll new members</a:t>
            </a:r>
          </a:p>
        </p:txBody>
      </p:sp>
      <p:pic>
        <p:nvPicPr>
          <p:cNvPr id="62" name="Picture 61"/>
          <p:cNvPicPr>
            <a:picLocks noChangeAspect="1"/>
          </p:cNvPicPr>
          <p:nvPr/>
        </p:nvPicPr>
        <p:blipFill rotWithShape="1">
          <a:blip r:embed="rId9"/>
          <a:srcRect l="8799" t="9310" r="19012" b="19409"/>
          <a:stretch/>
        </p:blipFill>
        <p:spPr>
          <a:xfrm>
            <a:off x="8238345" y="4586514"/>
            <a:ext cx="1316736" cy="1001486"/>
          </a:xfrm>
          <a:prstGeom prst="roundRect">
            <a:avLst>
              <a:gd name="adj" fmla="val 15491"/>
            </a:avLst>
          </a:prstGeom>
          <a:solidFill>
            <a:srgbClr val="FFFFFF">
              <a:shade val="85000"/>
            </a:srgbClr>
          </a:solidFill>
          <a:ln>
            <a:noFill/>
          </a:ln>
          <a:effectLst/>
        </p:spPr>
      </p:pic>
      <p:cxnSp>
        <p:nvCxnSpPr>
          <p:cNvPr id="63" name="Straight Arrow Connector 62"/>
          <p:cNvCxnSpPr/>
          <p:nvPr/>
        </p:nvCxnSpPr>
        <p:spPr>
          <a:xfrm>
            <a:off x="7891925" y="5074116"/>
            <a:ext cx="332565" cy="0"/>
          </a:xfrm>
          <a:prstGeom prst="straightConnector1">
            <a:avLst/>
          </a:prstGeom>
          <a:ln w="19050">
            <a:solidFill>
              <a:schemeClr val="accent5"/>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620833" y="2158010"/>
            <a:ext cx="1097280" cy="0"/>
          </a:xfrm>
          <a:prstGeom prst="line">
            <a:avLst/>
          </a:prstGeom>
          <a:ln w="19050">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8783440" y="4300466"/>
            <a:ext cx="754918" cy="488190"/>
            <a:chOff x="1946718" y="3853538"/>
            <a:chExt cx="1005840" cy="565785"/>
          </a:xfrm>
        </p:grpSpPr>
        <p:sp>
          <p:nvSpPr>
            <p:cNvPr id="74"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5" name="TextBox 74"/>
            <p:cNvSpPr txBox="1"/>
            <p:nvPr/>
          </p:nvSpPr>
          <p:spPr>
            <a:xfrm>
              <a:off x="2005435" y="4092814"/>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76" name="Freeform 115"/>
          <p:cNvSpPr>
            <a:spLocks noEditPoints="1"/>
          </p:cNvSpPr>
          <p:nvPr/>
        </p:nvSpPr>
        <p:spPr bwMode="gray">
          <a:xfrm>
            <a:off x="2517394" y="4105077"/>
            <a:ext cx="333497" cy="533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7" name="Freeform 115"/>
          <p:cNvSpPr>
            <a:spLocks noEditPoints="1"/>
          </p:cNvSpPr>
          <p:nvPr/>
        </p:nvSpPr>
        <p:spPr bwMode="gray">
          <a:xfrm>
            <a:off x="8339765" y="2104545"/>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Freeform 115"/>
          <p:cNvSpPr>
            <a:spLocks noEditPoints="1"/>
          </p:cNvSpPr>
          <p:nvPr/>
        </p:nvSpPr>
        <p:spPr bwMode="gray">
          <a:xfrm>
            <a:off x="8363275" y="4110657"/>
            <a:ext cx="333497" cy="630142"/>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9" name="Freeform 115"/>
          <p:cNvSpPr>
            <a:spLocks noEditPoints="1"/>
          </p:cNvSpPr>
          <p:nvPr/>
        </p:nvSpPr>
        <p:spPr bwMode="gray">
          <a:xfrm>
            <a:off x="9702564" y="426620"/>
            <a:ext cx="225262" cy="485996"/>
          </a:xfrm>
          <a:custGeom>
            <a:avLst/>
            <a:gdLst/>
            <a:ahLst/>
            <a:cxnLst>
              <a:cxn ang="0">
                <a:pos x="242" y="465"/>
              </a:cxn>
              <a:cxn ang="0">
                <a:pos x="168" y="436"/>
              </a:cxn>
              <a:cxn ang="0">
                <a:pos x="75" y="434"/>
              </a:cxn>
              <a:cxn ang="0">
                <a:pos x="104" y="435"/>
              </a:cxn>
              <a:cxn ang="0">
                <a:pos x="0" y="443"/>
              </a:cxn>
              <a:cxn ang="0">
                <a:pos x="59" y="140"/>
              </a:cxn>
              <a:cxn ang="0">
                <a:pos x="79" y="46"/>
              </a:cxn>
              <a:cxn ang="0">
                <a:pos x="121" y="0"/>
              </a:cxn>
              <a:cxn ang="0">
                <a:pos x="164" y="34"/>
              </a:cxn>
              <a:cxn ang="0">
                <a:pos x="183" y="139"/>
              </a:cxn>
              <a:cxn ang="0">
                <a:pos x="168" y="87"/>
              </a:cxn>
              <a:cxn ang="0">
                <a:pos x="75" y="94"/>
              </a:cxn>
              <a:cxn ang="0">
                <a:pos x="168" y="97"/>
              </a:cxn>
              <a:cxn ang="0">
                <a:pos x="164" y="256"/>
              </a:cxn>
              <a:cxn ang="0">
                <a:pos x="78" y="266"/>
              </a:cxn>
              <a:cxn ang="0">
                <a:pos x="168" y="256"/>
              </a:cxn>
              <a:cxn ang="0">
                <a:pos x="78" y="139"/>
              </a:cxn>
              <a:cxn ang="0">
                <a:pos x="168" y="130"/>
              </a:cxn>
              <a:cxn ang="0">
                <a:pos x="164" y="214"/>
              </a:cxn>
              <a:cxn ang="0">
                <a:pos x="75" y="216"/>
              </a:cxn>
              <a:cxn ang="0">
                <a:pos x="168" y="214"/>
              </a:cxn>
              <a:cxn ang="0">
                <a:pos x="75" y="305"/>
              </a:cxn>
              <a:cxn ang="0">
                <a:pos x="168" y="309"/>
              </a:cxn>
              <a:cxn ang="0">
                <a:pos x="164" y="383"/>
              </a:cxn>
              <a:cxn ang="0">
                <a:pos x="75" y="385"/>
              </a:cxn>
              <a:cxn ang="0">
                <a:pos x="168" y="383"/>
              </a:cxn>
              <a:cxn ang="0">
                <a:pos x="78" y="172"/>
              </a:cxn>
              <a:cxn ang="0">
                <a:pos x="75" y="181"/>
              </a:cxn>
              <a:cxn ang="0">
                <a:pos x="75" y="351"/>
              </a:cxn>
              <a:cxn ang="0">
                <a:pos x="75" y="341"/>
              </a:cxn>
              <a:cxn ang="0">
                <a:pos x="121" y="30"/>
              </a:cxn>
              <a:cxn ang="0">
                <a:pos x="135" y="44"/>
              </a:cxn>
              <a:cxn ang="0">
                <a:pos x="199" y="259"/>
              </a:cxn>
              <a:cxn ang="0">
                <a:pos x="184" y="256"/>
              </a:cxn>
              <a:cxn ang="0">
                <a:pos x="184" y="426"/>
              </a:cxn>
              <a:cxn ang="0">
                <a:pos x="199" y="435"/>
              </a:cxn>
              <a:cxn ang="0">
                <a:pos x="199" y="216"/>
              </a:cxn>
              <a:cxn ang="0">
                <a:pos x="184" y="216"/>
              </a:cxn>
              <a:cxn ang="0">
                <a:pos x="184" y="299"/>
              </a:cxn>
              <a:cxn ang="0">
                <a:pos x="197" y="308"/>
              </a:cxn>
              <a:cxn ang="0">
                <a:pos x="184" y="299"/>
              </a:cxn>
              <a:cxn ang="0">
                <a:pos x="197" y="383"/>
              </a:cxn>
              <a:cxn ang="0">
                <a:pos x="184" y="393"/>
              </a:cxn>
              <a:cxn ang="0">
                <a:pos x="44" y="214"/>
              </a:cxn>
              <a:cxn ang="0">
                <a:pos x="59" y="214"/>
              </a:cxn>
              <a:cxn ang="0">
                <a:pos x="44" y="257"/>
              </a:cxn>
              <a:cxn ang="0">
                <a:pos x="59" y="266"/>
              </a:cxn>
              <a:cxn ang="0">
                <a:pos x="45" y="308"/>
              </a:cxn>
              <a:cxn ang="0">
                <a:pos x="44" y="299"/>
              </a:cxn>
              <a:cxn ang="0">
                <a:pos x="58" y="383"/>
              </a:cxn>
              <a:cxn ang="0">
                <a:pos x="59" y="393"/>
              </a:cxn>
              <a:cxn ang="0">
                <a:pos x="59" y="435"/>
              </a:cxn>
              <a:cxn ang="0">
                <a:pos x="199" y="181"/>
              </a:cxn>
              <a:cxn ang="0">
                <a:pos x="184" y="181"/>
              </a:cxn>
              <a:cxn ang="0">
                <a:pos x="184" y="351"/>
              </a:cxn>
              <a:cxn ang="0">
                <a:pos x="184" y="341"/>
              </a:cxn>
              <a:cxn ang="0">
                <a:pos x="44" y="181"/>
              </a:cxn>
              <a:cxn ang="0">
                <a:pos x="44" y="351"/>
              </a:cxn>
              <a:cxn ang="0">
                <a:pos x="44" y="341"/>
              </a:cxn>
            </a:cxnLst>
            <a:rect l="0" t="0" r="r" b="b"/>
            <a:pathLst>
              <a:path w="242" h="465">
                <a:moveTo>
                  <a:pt x="227" y="443"/>
                </a:moveTo>
                <a:cubicBezTo>
                  <a:pt x="232" y="443"/>
                  <a:pt x="237" y="443"/>
                  <a:pt x="242" y="443"/>
                </a:cubicBezTo>
                <a:cubicBezTo>
                  <a:pt x="242" y="450"/>
                  <a:pt x="242" y="457"/>
                  <a:pt x="242" y="465"/>
                </a:cubicBezTo>
                <a:cubicBezTo>
                  <a:pt x="208" y="465"/>
                  <a:pt x="173" y="465"/>
                  <a:pt x="139" y="465"/>
                </a:cubicBezTo>
                <a:cubicBezTo>
                  <a:pt x="139" y="455"/>
                  <a:pt x="139" y="446"/>
                  <a:pt x="139" y="436"/>
                </a:cubicBezTo>
                <a:cubicBezTo>
                  <a:pt x="148" y="436"/>
                  <a:pt x="158" y="436"/>
                  <a:pt x="168" y="436"/>
                </a:cubicBezTo>
                <a:cubicBezTo>
                  <a:pt x="168" y="432"/>
                  <a:pt x="168" y="429"/>
                  <a:pt x="168" y="426"/>
                </a:cubicBezTo>
                <a:cubicBezTo>
                  <a:pt x="137" y="426"/>
                  <a:pt x="106" y="426"/>
                  <a:pt x="75" y="426"/>
                </a:cubicBezTo>
                <a:cubicBezTo>
                  <a:pt x="75" y="428"/>
                  <a:pt x="75" y="431"/>
                  <a:pt x="75" y="434"/>
                </a:cubicBezTo>
                <a:cubicBezTo>
                  <a:pt x="75" y="435"/>
                  <a:pt x="76" y="435"/>
                  <a:pt x="77" y="435"/>
                </a:cubicBezTo>
                <a:cubicBezTo>
                  <a:pt x="85" y="435"/>
                  <a:pt x="93" y="435"/>
                  <a:pt x="101" y="435"/>
                </a:cubicBezTo>
                <a:cubicBezTo>
                  <a:pt x="102" y="435"/>
                  <a:pt x="103" y="435"/>
                  <a:pt x="104" y="435"/>
                </a:cubicBezTo>
                <a:cubicBezTo>
                  <a:pt x="104" y="445"/>
                  <a:pt x="104" y="455"/>
                  <a:pt x="104" y="465"/>
                </a:cubicBezTo>
                <a:cubicBezTo>
                  <a:pt x="70" y="465"/>
                  <a:pt x="35" y="465"/>
                  <a:pt x="0" y="465"/>
                </a:cubicBezTo>
                <a:cubicBezTo>
                  <a:pt x="0" y="457"/>
                  <a:pt x="0" y="450"/>
                  <a:pt x="0" y="443"/>
                </a:cubicBezTo>
                <a:cubicBezTo>
                  <a:pt x="5" y="443"/>
                  <a:pt x="10" y="443"/>
                  <a:pt x="16" y="443"/>
                </a:cubicBezTo>
                <a:cubicBezTo>
                  <a:pt x="16" y="342"/>
                  <a:pt x="16" y="241"/>
                  <a:pt x="16" y="140"/>
                </a:cubicBezTo>
                <a:cubicBezTo>
                  <a:pt x="30" y="140"/>
                  <a:pt x="44" y="140"/>
                  <a:pt x="59" y="140"/>
                </a:cubicBezTo>
                <a:cubicBezTo>
                  <a:pt x="59" y="111"/>
                  <a:pt x="59" y="83"/>
                  <a:pt x="59" y="55"/>
                </a:cubicBezTo>
                <a:cubicBezTo>
                  <a:pt x="66" y="55"/>
                  <a:pt x="72" y="55"/>
                  <a:pt x="79" y="55"/>
                </a:cubicBezTo>
                <a:cubicBezTo>
                  <a:pt x="79" y="51"/>
                  <a:pt x="79" y="48"/>
                  <a:pt x="79" y="46"/>
                </a:cubicBezTo>
                <a:cubicBezTo>
                  <a:pt x="79" y="41"/>
                  <a:pt x="79" y="37"/>
                  <a:pt x="79" y="33"/>
                </a:cubicBezTo>
                <a:cubicBezTo>
                  <a:pt x="79" y="32"/>
                  <a:pt x="80" y="31"/>
                  <a:pt x="81" y="30"/>
                </a:cubicBezTo>
                <a:cubicBezTo>
                  <a:pt x="94" y="20"/>
                  <a:pt x="107" y="10"/>
                  <a:pt x="121" y="0"/>
                </a:cubicBezTo>
                <a:cubicBezTo>
                  <a:pt x="123" y="1"/>
                  <a:pt x="125" y="3"/>
                  <a:pt x="128" y="5"/>
                </a:cubicBezTo>
                <a:cubicBezTo>
                  <a:pt x="139" y="13"/>
                  <a:pt x="150" y="22"/>
                  <a:pt x="162" y="30"/>
                </a:cubicBezTo>
                <a:cubicBezTo>
                  <a:pt x="163" y="31"/>
                  <a:pt x="164" y="32"/>
                  <a:pt x="164" y="34"/>
                </a:cubicBezTo>
                <a:cubicBezTo>
                  <a:pt x="163" y="41"/>
                  <a:pt x="163" y="47"/>
                  <a:pt x="163" y="54"/>
                </a:cubicBezTo>
                <a:cubicBezTo>
                  <a:pt x="170" y="54"/>
                  <a:pt x="176" y="54"/>
                  <a:pt x="183" y="54"/>
                </a:cubicBezTo>
                <a:cubicBezTo>
                  <a:pt x="183" y="83"/>
                  <a:pt x="183" y="111"/>
                  <a:pt x="183" y="139"/>
                </a:cubicBezTo>
                <a:cubicBezTo>
                  <a:pt x="198" y="139"/>
                  <a:pt x="212" y="139"/>
                  <a:pt x="227" y="139"/>
                </a:cubicBezTo>
                <a:cubicBezTo>
                  <a:pt x="227" y="240"/>
                  <a:pt x="227" y="341"/>
                  <a:pt x="227" y="443"/>
                </a:cubicBezTo>
                <a:close/>
                <a:moveTo>
                  <a:pt x="168" y="87"/>
                </a:moveTo>
                <a:cubicBezTo>
                  <a:pt x="166" y="87"/>
                  <a:pt x="165" y="87"/>
                  <a:pt x="164" y="87"/>
                </a:cubicBezTo>
                <a:cubicBezTo>
                  <a:pt x="137" y="87"/>
                  <a:pt x="109" y="87"/>
                  <a:pt x="82" y="87"/>
                </a:cubicBezTo>
                <a:cubicBezTo>
                  <a:pt x="75" y="87"/>
                  <a:pt x="75" y="87"/>
                  <a:pt x="75" y="94"/>
                </a:cubicBezTo>
                <a:cubicBezTo>
                  <a:pt x="75" y="96"/>
                  <a:pt x="75" y="97"/>
                  <a:pt x="77" y="97"/>
                </a:cubicBezTo>
                <a:cubicBezTo>
                  <a:pt x="107" y="97"/>
                  <a:pt x="136" y="97"/>
                  <a:pt x="165" y="97"/>
                </a:cubicBezTo>
                <a:cubicBezTo>
                  <a:pt x="166" y="97"/>
                  <a:pt x="167" y="97"/>
                  <a:pt x="168" y="97"/>
                </a:cubicBezTo>
                <a:cubicBezTo>
                  <a:pt x="168" y="93"/>
                  <a:pt x="168" y="90"/>
                  <a:pt x="168" y="87"/>
                </a:cubicBezTo>
                <a:close/>
                <a:moveTo>
                  <a:pt x="168" y="256"/>
                </a:moveTo>
                <a:cubicBezTo>
                  <a:pt x="166" y="256"/>
                  <a:pt x="165" y="256"/>
                  <a:pt x="164" y="256"/>
                </a:cubicBezTo>
                <a:cubicBezTo>
                  <a:pt x="136" y="256"/>
                  <a:pt x="109" y="256"/>
                  <a:pt x="81" y="256"/>
                </a:cubicBezTo>
                <a:cubicBezTo>
                  <a:pt x="75" y="256"/>
                  <a:pt x="75" y="256"/>
                  <a:pt x="75" y="263"/>
                </a:cubicBezTo>
                <a:cubicBezTo>
                  <a:pt x="75" y="266"/>
                  <a:pt x="75" y="266"/>
                  <a:pt x="78" y="266"/>
                </a:cubicBezTo>
                <a:cubicBezTo>
                  <a:pt x="107" y="266"/>
                  <a:pt x="136" y="266"/>
                  <a:pt x="165" y="266"/>
                </a:cubicBezTo>
                <a:cubicBezTo>
                  <a:pt x="166" y="266"/>
                  <a:pt x="167" y="266"/>
                  <a:pt x="168" y="266"/>
                </a:cubicBezTo>
                <a:cubicBezTo>
                  <a:pt x="168" y="263"/>
                  <a:pt x="168" y="260"/>
                  <a:pt x="168" y="256"/>
                </a:cubicBezTo>
                <a:close/>
                <a:moveTo>
                  <a:pt x="75" y="130"/>
                </a:moveTo>
                <a:cubicBezTo>
                  <a:pt x="75" y="132"/>
                  <a:pt x="75" y="134"/>
                  <a:pt x="75" y="136"/>
                </a:cubicBezTo>
                <a:cubicBezTo>
                  <a:pt x="74" y="139"/>
                  <a:pt x="75" y="139"/>
                  <a:pt x="78" y="139"/>
                </a:cubicBezTo>
                <a:cubicBezTo>
                  <a:pt x="107" y="139"/>
                  <a:pt x="136" y="139"/>
                  <a:pt x="165" y="139"/>
                </a:cubicBezTo>
                <a:cubicBezTo>
                  <a:pt x="166" y="139"/>
                  <a:pt x="167" y="139"/>
                  <a:pt x="168" y="139"/>
                </a:cubicBezTo>
                <a:cubicBezTo>
                  <a:pt x="168" y="136"/>
                  <a:pt x="168" y="133"/>
                  <a:pt x="168" y="130"/>
                </a:cubicBezTo>
                <a:cubicBezTo>
                  <a:pt x="137" y="130"/>
                  <a:pt x="106" y="130"/>
                  <a:pt x="75" y="130"/>
                </a:cubicBezTo>
                <a:close/>
                <a:moveTo>
                  <a:pt x="168" y="214"/>
                </a:moveTo>
                <a:cubicBezTo>
                  <a:pt x="166" y="214"/>
                  <a:pt x="165" y="214"/>
                  <a:pt x="164" y="214"/>
                </a:cubicBezTo>
                <a:cubicBezTo>
                  <a:pt x="136" y="214"/>
                  <a:pt x="107" y="214"/>
                  <a:pt x="78" y="214"/>
                </a:cubicBezTo>
                <a:cubicBezTo>
                  <a:pt x="78" y="214"/>
                  <a:pt x="77" y="214"/>
                  <a:pt x="76" y="214"/>
                </a:cubicBezTo>
                <a:cubicBezTo>
                  <a:pt x="76" y="214"/>
                  <a:pt x="75" y="215"/>
                  <a:pt x="75" y="216"/>
                </a:cubicBezTo>
                <a:cubicBezTo>
                  <a:pt x="75" y="218"/>
                  <a:pt x="75" y="221"/>
                  <a:pt x="75" y="224"/>
                </a:cubicBezTo>
                <a:cubicBezTo>
                  <a:pt x="106" y="224"/>
                  <a:pt x="137" y="224"/>
                  <a:pt x="168" y="224"/>
                </a:cubicBezTo>
                <a:cubicBezTo>
                  <a:pt x="168" y="220"/>
                  <a:pt x="168" y="217"/>
                  <a:pt x="168" y="214"/>
                </a:cubicBezTo>
                <a:close/>
                <a:moveTo>
                  <a:pt x="168" y="299"/>
                </a:moveTo>
                <a:cubicBezTo>
                  <a:pt x="137" y="299"/>
                  <a:pt x="106" y="299"/>
                  <a:pt x="75" y="299"/>
                </a:cubicBezTo>
                <a:cubicBezTo>
                  <a:pt x="75" y="301"/>
                  <a:pt x="75" y="303"/>
                  <a:pt x="75" y="305"/>
                </a:cubicBezTo>
                <a:cubicBezTo>
                  <a:pt x="74" y="308"/>
                  <a:pt x="75" y="309"/>
                  <a:pt x="78" y="309"/>
                </a:cubicBezTo>
                <a:cubicBezTo>
                  <a:pt x="107" y="308"/>
                  <a:pt x="136" y="309"/>
                  <a:pt x="164" y="309"/>
                </a:cubicBezTo>
                <a:cubicBezTo>
                  <a:pt x="165" y="309"/>
                  <a:pt x="166" y="309"/>
                  <a:pt x="168" y="309"/>
                </a:cubicBezTo>
                <a:cubicBezTo>
                  <a:pt x="168" y="305"/>
                  <a:pt x="168" y="302"/>
                  <a:pt x="168" y="299"/>
                </a:cubicBezTo>
                <a:close/>
                <a:moveTo>
                  <a:pt x="168" y="383"/>
                </a:moveTo>
                <a:cubicBezTo>
                  <a:pt x="166" y="383"/>
                  <a:pt x="165" y="383"/>
                  <a:pt x="164" y="383"/>
                </a:cubicBezTo>
                <a:cubicBezTo>
                  <a:pt x="136" y="383"/>
                  <a:pt x="107" y="383"/>
                  <a:pt x="78" y="383"/>
                </a:cubicBezTo>
                <a:cubicBezTo>
                  <a:pt x="78" y="383"/>
                  <a:pt x="77" y="383"/>
                  <a:pt x="76" y="383"/>
                </a:cubicBezTo>
                <a:cubicBezTo>
                  <a:pt x="76" y="384"/>
                  <a:pt x="75" y="384"/>
                  <a:pt x="75" y="385"/>
                </a:cubicBezTo>
                <a:cubicBezTo>
                  <a:pt x="75" y="387"/>
                  <a:pt x="75" y="390"/>
                  <a:pt x="75" y="393"/>
                </a:cubicBezTo>
                <a:cubicBezTo>
                  <a:pt x="106" y="393"/>
                  <a:pt x="137" y="393"/>
                  <a:pt x="168" y="393"/>
                </a:cubicBezTo>
                <a:cubicBezTo>
                  <a:pt x="168" y="390"/>
                  <a:pt x="168" y="387"/>
                  <a:pt x="168" y="383"/>
                </a:cubicBezTo>
                <a:close/>
                <a:moveTo>
                  <a:pt x="168" y="172"/>
                </a:moveTo>
                <a:cubicBezTo>
                  <a:pt x="166" y="172"/>
                  <a:pt x="166" y="172"/>
                  <a:pt x="165" y="172"/>
                </a:cubicBezTo>
                <a:cubicBezTo>
                  <a:pt x="136" y="172"/>
                  <a:pt x="107" y="172"/>
                  <a:pt x="78" y="172"/>
                </a:cubicBezTo>
                <a:cubicBezTo>
                  <a:pt x="77" y="172"/>
                  <a:pt x="77" y="172"/>
                  <a:pt x="76" y="172"/>
                </a:cubicBezTo>
                <a:cubicBezTo>
                  <a:pt x="76" y="172"/>
                  <a:pt x="75" y="173"/>
                  <a:pt x="75" y="173"/>
                </a:cubicBezTo>
                <a:cubicBezTo>
                  <a:pt x="75" y="176"/>
                  <a:pt x="75" y="179"/>
                  <a:pt x="75" y="181"/>
                </a:cubicBezTo>
                <a:cubicBezTo>
                  <a:pt x="106" y="181"/>
                  <a:pt x="137" y="181"/>
                  <a:pt x="168" y="181"/>
                </a:cubicBezTo>
                <a:cubicBezTo>
                  <a:pt x="168" y="178"/>
                  <a:pt x="168" y="175"/>
                  <a:pt x="168" y="172"/>
                </a:cubicBezTo>
                <a:close/>
                <a:moveTo>
                  <a:pt x="75" y="351"/>
                </a:moveTo>
                <a:cubicBezTo>
                  <a:pt x="106" y="351"/>
                  <a:pt x="137" y="351"/>
                  <a:pt x="168" y="351"/>
                </a:cubicBezTo>
                <a:cubicBezTo>
                  <a:pt x="168" y="347"/>
                  <a:pt x="168" y="344"/>
                  <a:pt x="168" y="341"/>
                </a:cubicBezTo>
                <a:cubicBezTo>
                  <a:pt x="137" y="341"/>
                  <a:pt x="106" y="341"/>
                  <a:pt x="75" y="341"/>
                </a:cubicBezTo>
                <a:cubicBezTo>
                  <a:pt x="75" y="344"/>
                  <a:pt x="75" y="347"/>
                  <a:pt x="75" y="351"/>
                </a:cubicBezTo>
                <a:close/>
                <a:moveTo>
                  <a:pt x="135" y="44"/>
                </a:moveTo>
                <a:cubicBezTo>
                  <a:pt x="135" y="36"/>
                  <a:pt x="129" y="30"/>
                  <a:pt x="121" y="30"/>
                </a:cubicBezTo>
                <a:cubicBezTo>
                  <a:pt x="114" y="30"/>
                  <a:pt x="108" y="36"/>
                  <a:pt x="108" y="43"/>
                </a:cubicBezTo>
                <a:cubicBezTo>
                  <a:pt x="107" y="51"/>
                  <a:pt x="113" y="57"/>
                  <a:pt x="121" y="57"/>
                </a:cubicBezTo>
                <a:cubicBezTo>
                  <a:pt x="128" y="58"/>
                  <a:pt x="135" y="51"/>
                  <a:pt x="135" y="44"/>
                </a:cubicBezTo>
                <a:close/>
                <a:moveTo>
                  <a:pt x="184" y="266"/>
                </a:moveTo>
                <a:cubicBezTo>
                  <a:pt x="187" y="266"/>
                  <a:pt x="189" y="266"/>
                  <a:pt x="192" y="266"/>
                </a:cubicBezTo>
                <a:cubicBezTo>
                  <a:pt x="199" y="266"/>
                  <a:pt x="199" y="266"/>
                  <a:pt x="199" y="259"/>
                </a:cubicBezTo>
                <a:cubicBezTo>
                  <a:pt x="199" y="258"/>
                  <a:pt x="199" y="258"/>
                  <a:pt x="199" y="258"/>
                </a:cubicBezTo>
                <a:cubicBezTo>
                  <a:pt x="198" y="257"/>
                  <a:pt x="198" y="256"/>
                  <a:pt x="197" y="256"/>
                </a:cubicBezTo>
                <a:cubicBezTo>
                  <a:pt x="193" y="256"/>
                  <a:pt x="188" y="256"/>
                  <a:pt x="184" y="256"/>
                </a:cubicBezTo>
                <a:cubicBezTo>
                  <a:pt x="184" y="260"/>
                  <a:pt x="184" y="263"/>
                  <a:pt x="184" y="266"/>
                </a:cubicBezTo>
                <a:close/>
                <a:moveTo>
                  <a:pt x="199" y="426"/>
                </a:moveTo>
                <a:cubicBezTo>
                  <a:pt x="194" y="426"/>
                  <a:pt x="189" y="426"/>
                  <a:pt x="184" y="426"/>
                </a:cubicBezTo>
                <a:cubicBezTo>
                  <a:pt x="184" y="428"/>
                  <a:pt x="183" y="431"/>
                  <a:pt x="184" y="434"/>
                </a:cubicBezTo>
                <a:cubicBezTo>
                  <a:pt x="184" y="434"/>
                  <a:pt x="184" y="435"/>
                  <a:pt x="185" y="435"/>
                </a:cubicBezTo>
                <a:cubicBezTo>
                  <a:pt x="189" y="435"/>
                  <a:pt x="194" y="435"/>
                  <a:pt x="199" y="435"/>
                </a:cubicBezTo>
                <a:cubicBezTo>
                  <a:pt x="199" y="432"/>
                  <a:pt x="199" y="429"/>
                  <a:pt x="199" y="426"/>
                </a:cubicBezTo>
                <a:close/>
                <a:moveTo>
                  <a:pt x="199" y="224"/>
                </a:moveTo>
                <a:cubicBezTo>
                  <a:pt x="199" y="221"/>
                  <a:pt x="199" y="218"/>
                  <a:pt x="199" y="216"/>
                </a:cubicBezTo>
                <a:cubicBezTo>
                  <a:pt x="199" y="215"/>
                  <a:pt x="198" y="214"/>
                  <a:pt x="197" y="214"/>
                </a:cubicBezTo>
                <a:cubicBezTo>
                  <a:pt x="193" y="214"/>
                  <a:pt x="189" y="214"/>
                  <a:pt x="185" y="214"/>
                </a:cubicBezTo>
                <a:cubicBezTo>
                  <a:pt x="185" y="214"/>
                  <a:pt x="184" y="215"/>
                  <a:pt x="184" y="216"/>
                </a:cubicBezTo>
                <a:cubicBezTo>
                  <a:pt x="183" y="218"/>
                  <a:pt x="183" y="221"/>
                  <a:pt x="183" y="224"/>
                </a:cubicBezTo>
                <a:cubicBezTo>
                  <a:pt x="189" y="224"/>
                  <a:pt x="194" y="224"/>
                  <a:pt x="199" y="224"/>
                </a:cubicBezTo>
                <a:close/>
                <a:moveTo>
                  <a:pt x="184" y="299"/>
                </a:moveTo>
                <a:cubicBezTo>
                  <a:pt x="184" y="302"/>
                  <a:pt x="183" y="304"/>
                  <a:pt x="184" y="307"/>
                </a:cubicBezTo>
                <a:cubicBezTo>
                  <a:pt x="184" y="308"/>
                  <a:pt x="185" y="308"/>
                  <a:pt x="186" y="308"/>
                </a:cubicBezTo>
                <a:cubicBezTo>
                  <a:pt x="189" y="309"/>
                  <a:pt x="193" y="309"/>
                  <a:pt x="197" y="308"/>
                </a:cubicBezTo>
                <a:cubicBezTo>
                  <a:pt x="198" y="308"/>
                  <a:pt x="199" y="308"/>
                  <a:pt x="199" y="307"/>
                </a:cubicBezTo>
                <a:cubicBezTo>
                  <a:pt x="199" y="304"/>
                  <a:pt x="199" y="302"/>
                  <a:pt x="199" y="299"/>
                </a:cubicBezTo>
                <a:cubicBezTo>
                  <a:pt x="194" y="299"/>
                  <a:pt x="189" y="299"/>
                  <a:pt x="184" y="299"/>
                </a:cubicBezTo>
                <a:close/>
                <a:moveTo>
                  <a:pt x="199" y="393"/>
                </a:moveTo>
                <a:cubicBezTo>
                  <a:pt x="199" y="390"/>
                  <a:pt x="199" y="387"/>
                  <a:pt x="199" y="385"/>
                </a:cubicBezTo>
                <a:cubicBezTo>
                  <a:pt x="199" y="384"/>
                  <a:pt x="198" y="383"/>
                  <a:pt x="197" y="383"/>
                </a:cubicBezTo>
                <a:cubicBezTo>
                  <a:pt x="193" y="383"/>
                  <a:pt x="189" y="383"/>
                  <a:pt x="186" y="383"/>
                </a:cubicBezTo>
                <a:cubicBezTo>
                  <a:pt x="185" y="383"/>
                  <a:pt x="184" y="384"/>
                  <a:pt x="184" y="385"/>
                </a:cubicBezTo>
                <a:cubicBezTo>
                  <a:pt x="183" y="387"/>
                  <a:pt x="184" y="390"/>
                  <a:pt x="184" y="393"/>
                </a:cubicBezTo>
                <a:cubicBezTo>
                  <a:pt x="189" y="393"/>
                  <a:pt x="194" y="393"/>
                  <a:pt x="199" y="393"/>
                </a:cubicBezTo>
                <a:close/>
                <a:moveTo>
                  <a:pt x="59" y="214"/>
                </a:moveTo>
                <a:cubicBezTo>
                  <a:pt x="54" y="214"/>
                  <a:pt x="49" y="214"/>
                  <a:pt x="44" y="214"/>
                </a:cubicBezTo>
                <a:cubicBezTo>
                  <a:pt x="44" y="218"/>
                  <a:pt x="44" y="221"/>
                  <a:pt x="44" y="224"/>
                </a:cubicBezTo>
                <a:cubicBezTo>
                  <a:pt x="49" y="224"/>
                  <a:pt x="54" y="224"/>
                  <a:pt x="59" y="224"/>
                </a:cubicBezTo>
                <a:cubicBezTo>
                  <a:pt x="59" y="220"/>
                  <a:pt x="59" y="217"/>
                  <a:pt x="59" y="214"/>
                </a:cubicBezTo>
                <a:close/>
                <a:moveTo>
                  <a:pt x="59" y="266"/>
                </a:moveTo>
                <a:cubicBezTo>
                  <a:pt x="59" y="263"/>
                  <a:pt x="59" y="260"/>
                  <a:pt x="59" y="257"/>
                </a:cubicBezTo>
                <a:cubicBezTo>
                  <a:pt x="54" y="257"/>
                  <a:pt x="49" y="257"/>
                  <a:pt x="44" y="257"/>
                </a:cubicBezTo>
                <a:cubicBezTo>
                  <a:pt x="44" y="259"/>
                  <a:pt x="44" y="262"/>
                  <a:pt x="44" y="264"/>
                </a:cubicBezTo>
                <a:cubicBezTo>
                  <a:pt x="44" y="265"/>
                  <a:pt x="45" y="266"/>
                  <a:pt x="46" y="266"/>
                </a:cubicBezTo>
                <a:cubicBezTo>
                  <a:pt x="50" y="266"/>
                  <a:pt x="54" y="266"/>
                  <a:pt x="59" y="266"/>
                </a:cubicBezTo>
                <a:close/>
                <a:moveTo>
                  <a:pt x="44" y="299"/>
                </a:moveTo>
                <a:cubicBezTo>
                  <a:pt x="44" y="302"/>
                  <a:pt x="44" y="304"/>
                  <a:pt x="44" y="307"/>
                </a:cubicBezTo>
                <a:cubicBezTo>
                  <a:pt x="44" y="308"/>
                  <a:pt x="45" y="308"/>
                  <a:pt x="45" y="308"/>
                </a:cubicBezTo>
                <a:cubicBezTo>
                  <a:pt x="50" y="309"/>
                  <a:pt x="54" y="308"/>
                  <a:pt x="59" y="308"/>
                </a:cubicBezTo>
                <a:cubicBezTo>
                  <a:pt x="59" y="305"/>
                  <a:pt x="59" y="302"/>
                  <a:pt x="59" y="299"/>
                </a:cubicBezTo>
                <a:cubicBezTo>
                  <a:pt x="54" y="299"/>
                  <a:pt x="49" y="299"/>
                  <a:pt x="44" y="299"/>
                </a:cubicBezTo>
                <a:close/>
                <a:moveTo>
                  <a:pt x="59" y="393"/>
                </a:moveTo>
                <a:cubicBezTo>
                  <a:pt x="59" y="390"/>
                  <a:pt x="59" y="387"/>
                  <a:pt x="59" y="385"/>
                </a:cubicBezTo>
                <a:cubicBezTo>
                  <a:pt x="59" y="384"/>
                  <a:pt x="58" y="383"/>
                  <a:pt x="58" y="383"/>
                </a:cubicBezTo>
                <a:cubicBezTo>
                  <a:pt x="53" y="383"/>
                  <a:pt x="49" y="383"/>
                  <a:pt x="44" y="383"/>
                </a:cubicBezTo>
                <a:cubicBezTo>
                  <a:pt x="44" y="387"/>
                  <a:pt x="44" y="390"/>
                  <a:pt x="44" y="393"/>
                </a:cubicBezTo>
                <a:cubicBezTo>
                  <a:pt x="49" y="393"/>
                  <a:pt x="54" y="393"/>
                  <a:pt x="59" y="393"/>
                </a:cubicBezTo>
                <a:close/>
                <a:moveTo>
                  <a:pt x="44" y="426"/>
                </a:moveTo>
                <a:cubicBezTo>
                  <a:pt x="44" y="429"/>
                  <a:pt x="44" y="432"/>
                  <a:pt x="44" y="435"/>
                </a:cubicBezTo>
                <a:cubicBezTo>
                  <a:pt x="49" y="435"/>
                  <a:pt x="54" y="435"/>
                  <a:pt x="59" y="435"/>
                </a:cubicBezTo>
                <a:cubicBezTo>
                  <a:pt x="59" y="432"/>
                  <a:pt x="59" y="429"/>
                  <a:pt x="59" y="426"/>
                </a:cubicBezTo>
                <a:cubicBezTo>
                  <a:pt x="54" y="426"/>
                  <a:pt x="49" y="426"/>
                  <a:pt x="44" y="426"/>
                </a:cubicBezTo>
                <a:close/>
                <a:moveTo>
                  <a:pt x="199" y="181"/>
                </a:moveTo>
                <a:cubicBezTo>
                  <a:pt x="199" y="178"/>
                  <a:pt x="199" y="175"/>
                  <a:pt x="199" y="172"/>
                </a:cubicBezTo>
                <a:cubicBezTo>
                  <a:pt x="194" y="172"/>
                  <a:pt x="189" y="172"/>
                  <a:pt x="184" y="172"/>
                </a:cubicBezTo>
                <a:cubicBezTo>
                  <a:pt x="184" y="175"/>
                  <a:pt x="184" y="178"/>
                  <a:pt x="184" y="181"/>
                </a:cubicBezTo>
                <a:cubicBezTo>
                  <a:pt x="189" y="181"/>
                  <a:pt x="194" y="181"/>
                  <a:pt x="199" y="181"/>
                </a:cubicBezTo>
                <a:close/>
                <a:moveTo>
                  <a:pt x="184" y="341"/>
                </a:moveTo>
                <a:cubicBezTo>
                  <a:pt x="184" y="344"/>
                  <a:pt x="184" y="347"/>
                  <a:pt x="184" y="351"/>
                </a:cubicBezTo>
                <a:cubicBezTo>
                  <a:pt x="189" y="351"/>
                  <a:pt x="194" y="351"/>
                  <a:pt x="199" y="351"/>
                </a:cubicBezTo>
                <a:cubicBezTo>
                  <a:pt x="199" y="347"/>
                  <a:pt x="199" y="344"/>
                  <a:pt x="199" y="341"/>
                </a:cubicBezTo>
                <a:cubicBezTo>
                  <a:pt x="194" y="341"/>
                  <a:pt x="189" y="341"/>
                  <a:pt x="184" y="341"/>
                </a:cubicBezTo>
                <a:close/>
                <a:moveTo>
                  <a:pt x="59" y="172"/>
                </a:moveTo>
                <a:cubicBezTo>
                  <a:pt x="54" y="172"/>
                  <a:pt x="49" y="172"/>
                  <a:pt x="44" y="172"/>
                </a:cubicBezTo>
                <a:cubicBezTo>
                  <a:pt x="44" y="175"/>
                  <a:pt x="44" y="178"/>
                  <a:pt x="44" y="181"/>
                </a:cubicBezTo>
                <a:cubicBezTo>
                  <a:pt x="49" y="181"/>
                  <a:pt x="54" y="181"/>
                  <a:pt x="59" y="181"/>
                </a:cubicBezTo>
                <a:cubicBezTo>
                  <a:pt x="59" y="178"/>
                  <a:pt x="59" y="175"/>
                  <a:pt x="59" y="172"/>
                </a:cubicBezTo>
                <a:close/>
                <a:moveTo>
                  <a:pt x="44" y="351"/>
                </a:moveTo>
                <a:cubicBezTo>
                  <a:pt x="49" y="351"/>
                  <a:pt x="54" y="351"/>
                  <a:pt x="59" y="351"/>
                </a:cubicBezTo>
                <a:cubicBezTo>
                  <a:pt x="59" y="347"/>
                  <a:pt x="59" y="344"/>
                  <a:pt x="59" y="341"/>
                </a:cubicBezTo>
                <a:cubicBezTo>
                  <a:pt x="54" y="341"/>
                  <a:pt x="49" y="341"/>
                  <a:pt x="44" y="341"/>
                </a:cubicBezTo>
                <a:cubicBezTo>
                  <a:pt x="44" y="344"/>
                  <a:pt x="44" y="347"/>
                  <a:pt x="44" y="351"/>
                </a:cubicBezTo>
                <a:close/>
              </a:path>
            </a:pathLst>
          </a:custGeom>
          <a:solidFill>
            <a:srgbClr val="2C2C2E"/>
          </a:solidFill>
          <a:ln w="3175" cmpd="sng">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0" name="TextBox 79"/>
          <p:cNvSpPr txBox="1"/>
          <p:nvPr/>
        </p:nvSpPr>
        <p:spPr>
          <a:xfrm>
            <a:off x="10281685" y="659954"/>
            <a:ext cx="1305293" cy="36237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On-premises</a:t>
            </a:r>
          </a:p>
        </p:txBody>
      </p:sp>
      <p:grpSp>
        <p:nvGrpSpPr>
          <p:cNvPr id="81" name="Group 80"/>
          <p:cNvGrpSpPr/>
          <p:nvPr/>
        </p:nvGrpSpPr>
        <p:grpSpPr>
          <a:xfrm>
            <a:off x="9548037" y="966820"/>
            <a:ext cx="658402" cy="457943"/>
            <a:chOff x="1946718" y="3853538"/>
            <a:chExt cx="1005840" cy="565785"/>
          </a:xfrm>
        </p:grpSpPr>
        <p:sp>
          <p:nvSpPr>
            <p:cNvPr id="82" name="Freeform 3"/>
            <p:cNvSpPr>
              <a:spLocks noChangeAspect="1" noChangeArrowheads="1"/>
            </p:cNvSpPr>
            <p:nvPr/>
          </p:nvSpPr>
          <p:spPr bwMode="auto">
            <a:xfrm>
              <a:off x="1946718" y="3853538"/>
              <a:ext cx="1005840" cy="56578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3" name="TextBox 82"/>
            <p:cNvSpPr txBox="1"/>
            <p:nvPr/>
          </p:nvSpPr>
          <p:spPr>
            <a:xfrm>
              <a:off x="2005435" y="4028585"/>
              <a:ext cx="869633" cy="314130"/>
            </a:xfrm>
            <a:prstGeom prst="rect">
              <a:avLst/>
            </a:prstGeom>
            <a:noFill/>
          </p:spPr>
          <p:txBody>
            <a:bodyPr wrap="square" lIns="0" tIns="0" rIns="0" bIns="0" rtlCol="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SaaS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PaaS</a:t>
              </a:r>
            </a:p>
          </p:txBody>
        </p:sp>
      </p:grpSp>
      <p:sp>
        <p:nvSpPr>
          <p:cNvPr id="84" name="TextBox 83"/>
          <p:cNvSpPr txBox="1"/>
          <p:nvPr/>
        </p:nvSpPr>
        <p:spPr>
          <a:xfrm>
            <a:off x="10281685" y="1050953"/>
            <a:ext cx="1239656" cy="33128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Public or private cloud</a:t>
            </a:r>
          </a:p>
        </p:txBody>
      </p:sp>
      <p:sp>
        <p:nvSpPr>
          <p:cNvPr id="3" name="Left Brace 2"/>
          <p:cNvSpPr/>
          <p:nvPr/>
        </p:nvSpPr>
        <p:spPr>
          <a:xfrm rot="5400000">
            <a:off x="5861407" y="-15410"/>
            <a:ext cx="256853" cy="3616502"/>
          </a:xfrm>
          <a:prstGeom prst="leftBrace">
            <a:avLst>
              <a:gd name="adj1" fmla="val 47152"/>
              <a:gd name="adj2" fmla="val 51343"/>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0407367" y="213742"/>
            <a:ext cx="612325" cy="221599"/>
          </a:xfrm>
          <a:prstGeom prst="rect">
            <a:avLst/>
          </a:prstGeom>
          <a:solidFill>
            <a:schemeClr val="bg1"/>
          </a:solidFill>
        </p:spPr>
        <p:txBody>
          <a:bodyPr wrap="square" lIns="0" tIns="0" rIns="0" bIns="0" rtlCol="0">
            <a:spAutoFit/>
          </a:bodyPr>
          <a:lstStyle/>
          <a:p>
            <a:pPr algn="ctr">
              <a:lnSpc>
                <a:spcPct val="90000"/>
              </a:lnSpc>
            </a:pPr>
            <a:r>
              <a:rPr lang="en-US" sz="1600" b="1" dirty="0"/>
              <a:t>Legend</a:t>
            </a:r>
          </a:p>
        </p:txBody>
      </p:sp>
      <p:sp>
        <p:nvSpPr>
          <p:cNvPr id="12" name="Abgerundetes Rechteck 11">
            <a:extLst>
              <a:ext uri="{FF2B5EF4-FFF2-40B4-BE49-F238E27FC236}">
                <a16:creationId xmlns:a16="http://schemas.microsoft.com/office/drawing/2014/main" id="{5F8EB1EF-85C9-8545-91CC-B9912AC6E9B7}"/>
              </a:ext>
            </a:extLst>
          </p:cNvPr>
          <p:cNvSpPr/>
          <p:nvPr/>
        </p:nvSpPr>
        <p:spPr bwMode="gray">
          <a:xfrm>
            <a:off x="8062104" y="1757875"/>
            <a:ext cx="3974010" cy="2509187"/>
          </a:xfrm>
          <a:prstGeom prst="roundRect">
            <a:avLst/>
          </a:prstGeom>
          <a:solidFill>
            <a:schemeClr val="accent1">
              <a:alpha val="23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38882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03"/>
          <p:cNvGrpSpPr/>
          <p:nvPr/>
        </p:nvGrpSpPr>
        <p:grpSpPr>
          <a:xfrm>
            <a:off x="6076277" y="3947956"/>
            <a:ext cx="2100092" cy="2258652"/>
            <a:chOff x="6076271" y="3948091"/>
            <a:chExt cx="2100639" cy="2259240"/>
          </a:xfrm>
        </p:grpSpPr>
        <p:grpSp>
          <p:nvGrpSpPr>
            <p:cNvPr id="4" name="Group 198"/>
            <p:cNvGrpSpPr/>
            <p:nvPr/>
          </p:nvGrpSpPr>
          <p:grpSpPr>
            <a:xfrm>
              <a:off x="6076271" y="3948091"/>
              <a:ext cx="2100639" cy="1927589"/>
              <a:chOff x="6076271" y="3948091"/>
              <a:chExt cx="2100639" cy="1927589"/>
            </a:xfrm>
          </p:grpSpPr>
          <p:sp>
            <p:nvSpPr>
              <p:cNvPr id="165" name="Rectangle 164"/>
              <p:cNvSpPr/>
              <p:nvPr/>
            </p:nvSpPr>
            <p:spPr bwMode="auto">
              <a:xfrm>
                <a:off x="6076271" y="3948091"/>
                <a:ext cx="2100639" cy="1927589"/>
              </a:xfrm>
              <a:prstGeom prst="rect">
                <a:avLst/>
              </a:prstGeom>
              <a:solidFill>
                <a:srgbClr val="FFC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66" name="Rectangle 165"/>
              <p:cNvSpPr/>
              <p:nvPr/>
            </p:nvSpPr>
            <p:spPr bwMode="auto">
              <a:xfrm>
                <a:off x="6309546" y="4123012"/>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REST Adapter</a:t>
                </a:r>
              </a:p>
            </p:txBody>
          </p:sp>
          <p:sp>
            <p:nvSpPr>
              <p:cNvPr id="167" name="Rectangle 166"/>
              <p:cNvSpPr/>
              <p:nvPr/>
            </p:nvSpPr>
            <p:spPr bwMode="auto">
              <a:xfrm>
                <a:off x="6309546" y="4710235"/>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E-Business Suite Adapter</a:t>
                </a:r>
              </a:p>
            </p:txBody>
          </p:sp>
          <p:sp>
            <p:nvSpPr>
              <p:cNvPr id="168" name="TextBox 167"/>
              <p:cNvSpPr txBox="1"/>
              <p:nvPr/>
            </p:nvSpPr>
            <p:spPr>
              <a:xfrm>
                <a:off x="6766101" y="5438848"/>
                <a:ext cx="1285531"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Integration Cloud Service</a:t>
                </a:r>
              </a:p>
            </p:txBody>
          </p:sp>
          <p:grpSp>
            <p:nvGrpSpPr>
              <p:cNvPr id="12" name="Group 168">
                <a:extLst>
                  <a:ext uri="{FF2B5EF4-FFF2-40B4-BE49-F238E27FC236}">
                    <a16:creationId xmlns:a16="http://schemas.microsoft.com/office/drawing/2014/main" id="{CC1F6575-F5FF-4667-9C63-C220F94273EF}"/>
                  </a:ext>
                </a:extLst>
              </p:cNvPr>
              <p:cNvGrpSpPr/>
              <p:nvPr/>
            </p:nvGrpSpPr>
            <p:grpSpPr>
              <a:xfrm>
                <a:off x="6239518" y="5349254"/>
                <a:ext cx="512453" cy="415710"/>
                <a:chOff x="4389532" y="5389855"/>
                <a:chExt cx="512453" cy="415710"/>
              </a:xfrm>
            </p:grpSpPr>
            <p:sp>
              <p:nvSpPr>
                <p:cNvPr id="170" name="Freeform 6"/>
                <p:cNvSpPr>
                  <a:spLocks noChangeArrowheads="1"/>
                </p:cNvSpPr>
                <p:nvPr/>
              </p:nvSpPr>
              <p:spPr bwMode="auto">
                <a:xfrm>
                  <a:off x="4389532" y="538985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cxnSp>
              <p:nvCxnSpPr>
                <p:cNvPr id="177" name="Straight Connector 176"/>
                <p:cNvCxnSpPr>
                  <a:stCxn id="184" idx="1"/>
                  <a:endCxn id="178" idx="1"/>
                </p:cNvCxnSpPr>
                <p:nvPr/>
              </p:nvCxnSpPr>
              <p:spPr>
                <a:xfrm flipH="1" flipV="1">
                  <a:off x="4621428" y="5614820"/>
                  <a:ext cx="124397" cy="153976"/>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bwMode="gray">
                <a:xfrm>
                  <a:off x="4597472" y="5590864"/>
                  <a:ext cx="163583" cy="163583"/>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0" name="Oval 179"/>
                <p:cNvSpPr>
                  <a:spLocks noChangeAspect="1"/>
                </p:cNvSpPr>
                <p:nvPr/>
              </p:nvSpPr>
              <p:spPr bwMode="gray">
                <a:xfrm>
                  <a:off x="4726457" y="5536747"/>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2" name="Oval 181"/>
                <p:cNvSpPr>
                  <a:spLocks noChangeAspect="1"/>
                </p:cNvSpPr>
                <p:nvPr/>
              </p:nvSpPr>
              <p:spPr bwMode="gray">
                <a:xfrm>
                  <a:off x="4522276" y="5651404"/>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4" name="Oval 183"/>
                <p:cNvSpPr>
                  <a:spLocks noChangeAspect="1"/>
                </p:cNvSpPr>
                <p:nvPr/>
              </p:nvSpPr>
              <p:spPr bwMode="gray">
                <a:xfrm>
                  <a:off x="4739517" y="5762488"/>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cxnSp>
              <p:nvCxnSpPr>
                <p:cNvPr id="185" name="Straight Connector 184"/>
                <p:cNvCxnSpPr>
                  <a:stCxn id="178" idx="2"/>
                  <a:endCxn id="182" idx="6"/>
                </p:cNvCxnSpPr>
                <p:nvPr/>
              </p:nvCxnSpPr>
              <p:spPr>
                <a:xfrm flipH="1">
                  <a:off x="4565353" y="5672656"/>
                  <a:ext cx="32119" cy="287"/>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80" idx="3"/>
                  <a:endCxn id="189" idx="0"/>
                </p:cNvCxnSpPr>
                <p:nvPr/>
              </p:nvCxnSpPr>
              <p:spPr>
                <a:xfrm flipH="1">
                  <a:off x="4702659" y="5573516"/>
                  <a:ext cx="30106" cy="53959"/>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8" name="Right Arrow 187"/>
                <p:cNvSpPr>
                  <a:spLocks noChangeAspect="1"/>
                </p:cNvSpPr>
                <p:nvPr/>
              </p:nvSpPr>
              <p:spPr bwMode="gray">
                <a:xfrm>
                  <a:off x="4629904" y="5662840"/>
                  <a:ext cx="662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89" name="Right Arrow 188"/>
                <p:cNvSpPr>
                  <a:spLocks noChangeAspect="1"/>
                </p:cNvSpPr>
                <p:nvPr/>
              </p:nvSpPr>
              <p:spPr bwMode="gray">
                <a:xfrm flipH="1">
                  <a:off x="4663831" y="5627475"/>
                  <a:ext cx="683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grpSp>
        </p:grpSp>
        <p:sp>
          <p:nvSpPr>
            <p:cNvPr id="194" name="TextBox 193"/>
            <p:cNvSpPr txBox="1"/>
            <p:nvPr/>
          </p:nvSpPr>
          <p:spPr>
            <a:xfrm>
              <a:off x="6076271" y="5867697"/>
              <a:ext cx="2100639"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grpSp>
      <p:sp>
        <p:nvSpPr>
          <p:cNvPr id="2" name="Title 1"/>
          <p:cNvSpPr>
            <a:spLocks noGrp="1"/>
          </p:cNvSpPr>
          <p:nvPr>
            <p:ph type="title"/>
          </p:nvPr>
        </p:nvSpPr>
        <p:spPr>
          <a:xfrm>
            <a:off x="533261" y="407187"/>
            <a:ext cx="11122303" cy="629022"/>
          </a:xfrm>
        </p:spPr>
        <p:txBody>
          <a:bodyPr/>
          <a:lstStyle/>
          <a:p>
            <a:r>
              <a:rPr lang="en-US" dirty="0"/>
              <a:t>Oracle Integration Accelerators in Action</a:t>
            </a:r>
          </a:p>
        </p:txBody>
      </p:sp>
      <p:sp>
        <p:nvSpPr>
          <p:cNvPr id="6" name="Rectangle 5"/>
          <p:cNvSpPr/>
          <p:nvPr/>
        </p:nvSpPr>
        <p:spPr>
          <a:xfrm>
            <a:off x="5379236" y="1503494"/>
            <a:ext cx="149937" cy="1396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lnSpc>
                <a:spcPct val="90000"/>
              </a:lnSpc>
              <a:spcBef>
                <a:spcPct val="0"/>
              </a:spcBef>
              <a:spcAft>
                <a:spcPct val="0"/>
              </a:spcAft>
              <a:defRPr/>
            </a:pPr>
            <a:endParaRPr lang="en-US" sz="1799" dirty="0">
              <a:solidFill>
                <a:srgbClr val="FFFFFF"/>
              </a:solidFill>
              <a:latin typeface="Calibri"/>
            </a:endParaRPr>
          </a:p>
        </p:txBody>
      </p:sp>
      <p:sp>
        <p:nvSpPr>
          <p:cNvPr id="8" name="Rectangle 7"/>
          <p:cNvSpPr/>
          <p:nvPr/>
        </p:nvSpPr>
        <p:spPr>
          <a:xfrm>
            <a:off x="4260509" y="1483377"/>
            <a:ext cx="3041493" cy="1473800"/>
          </a:xfrm>
          <a:prstGeom prst="rect">
            <a:avLst/>
          </a:prstGeom>
          <a:solidFill>
            <a:schemeClr val="accent5">
              <a:lumMod val="20000"/>
              <a:lumOff val="80000"/>
              <a:alpha val="20000"/>
            </a:schemeClr>
          </a:solidFill>
        </p:spPr>
        <p:txBody>
          <a:bodyPr vert="horz" lIns="107972" tIns="0" rIns="107972" bIns="0" rtlCol="0">
            <a:noAutofit/>
          </a:bodyPr>
          <a:lstStyle/>
          <a:p>
            <a:pPr marL="228531" indent="-228531">
              <a:spcBef>
                <a:spcPts val="600"/>
              </a:spcBef>
              <a:buClr>
                <a:srgbClr val="58595B">
                  <a:lumMod val="60000"/>
                  <a:lumOff val="40000"/>
                </a:srgbClr>
              </a:buClr>
              <a:defRPr/>
            </a:pPr>
            <a:endParaRPr lang="en-US" sz="2599" b="1" dirty="0">
              <a:solidFill>
                <a:srgbClr val="A52641">
                  <a:lumMod val="75000"/>
                </a:srgbClr>
              </a:solidFill>
              <a:latin typeface="Calibri"/>
            </a:endParaRPr>
          </a:p>
        </p:txBody>
      </p:sp>
      <p:cxnSp>
        <p:nvCxnSpPr>
          <p:cNvPr id="21" name="Straight Arrow Connector 87"/>
          <p:cNvCxnSpPr/>
          <p:nvPr/>
        </p:nvCxnSpPr>
        <p:spPr>
          <a:xfrm flipH="1" flipV="1">
            <a:off x="7302001" y="2218735"/>
            <a:ext cx="1158276" cy="1542"/>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49"/>
          <p:cNvSpPr txBox="1"/>
          <p:nvPr/>
        </p:nvSpPr>
        <p:spPr>
          <a:xfrm>
            <a:off x="4376531" y="2082604"/>
            <a:ext cx="567912" cy="2814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PRIVACY</a:t>
            </a:r>
          </a:p>
        </p:txBody>
      </p:sp>
      <p:grpSp>
        <p:nvGrpSpPr>
          <p:cNvPr id="14" name="Group 242"/>
          <p:cNvGrpSpPr>
            <a:grpSpLocks noChangeAspect="1"/>
          </p:cNvGrpSpPr>
          <p:nvPr/>
        </p:nvGrpSpPr>
        <p:grpSpPr>
          <a:xfrm>
            <a:off x="4508035" y="1786123"/>
            <a:ext cx="283642" cy="320052"/>
            <a:chOff x="5048554" y="3554044"/>
            <a:chExt cx="593596" cy="790964"/>
          </a:xfrm>
          <a:solidFill>
            <a:srgbClr val="A52641"/>
          </a:solidFill>
        </p:grpSpPr>
        <p:sp>
          <p:nvSpPr>
            <p:cNvPr id="41"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2"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3"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grpSp>
      <p:sp>
        <p:nvSpPr>
          <p:cNvPr id="45" name="TextBox 45"/>
          <p:cNvSpPr txBox="1"/>
          <p:nvPr/>
        </p:nvSpPr>
        <p:spPr>
          <a:xfrm>
            <a:off x="6379223" y="2127244"/>
            <a:ext cx="893505" cy="236776"/>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CONSENSUS</a:t>
            </a:r>
            <a:endParaRPr lang="en-US" sz="1100" dirty="0">
              <a:solidFill>
                <a:srgbClr val="A52641"/>
              </a:solidFill>
              <a:latin typeface="Calibri"/>
              <a:cs typeface="Calibri"/>
            </a:endParaRPr>
          </a:p>
        </p:txBody>
      </p:sp>
      <p:sp>
        <p:nvSpPr>
          <p:cNvPr id="46" name="Freeform 238"/>
          <p:cNvSpPr>
            <a:spLocks noEditPoints="1"/>
          </p:cNvSpPr>
          <p:nvPr/>
        </p:nvSpPr>
        <p:spPr bwMode="auto">
          <a:xfrm>
            <a:off x="6633149" y="1845119"/>
            <a:ext cx="385652" cy="262142"/>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rgbClr val="A52641"/>
          </a:solid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48" name="TextBox 44"/>
          <p:cNvSpPr txBox="1"/>
          <p:nvPr/>
        </p:nvSpPr>
        <p:spPr>
          <a:xfrm>
            <a:off x="4944436" y="2237615"/>
            <a:ext cx="1668877" cy="294283"/>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defRPr/>
            </a:pPr>
            <a:r>
              <a:rPr lang="en-US" sz="1100" dirty="0">
                <a:solidFill>
                  <a:srgbClr val="C8D9DE">
                    <a:lumMod val="10000"/>
                  </a:srgbClr>
                </a:solidFill>
                <a:latin typeface="Calibri"/>
                <a:cs typeface="Calibri"/>
              </a:rPr>
              <a:t>DISTRIBUTED LEDGER</a:t>
            </a:r>
          </a:p>
        </p:txBody>
      </p:sp>
      <p:grpSp>
        <p:nvGrpSpPr>
          <p:cNvPr id="15" name="Group 94"/>
          <p:cNvGrpSpPr>
            <a:grpSpLocks noChangeAspect="1"/>
          </p:cNvGrpSpPr>
          <p:nvPr/>
        </p:nvGrpSpPr>
        <p:grpSpPr bwMode="auto">
          <a:xfrm>
            <a:off x="5512657" y="1883721"/>
            <a:ext cx="563620" cy="357946"/>
            <a:chOff x="3059" y="1330"/>
            <a:chExt cx="516" cy="385"/>
          </a:xfrm>
          <a:solidFill>
            <a:srgbClr val="A52641"/>
          </a:solidFill>
        </p:grpSpPr>
        <p:sp>
          <p:nvSpPr>
            <p:cNvPr id="50" name="Freeform 96"/>
            <p:cNvSpPr>
              <a:spLocks noEditPoints="1"/>
            </p:cNvSpPr>
            <p:nvPr/>
          </p:nvSpPr>
          <p:spPr bwMode="auto">
            <a:xfrm>
              <a:off x="3072" y="1330"/>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1"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2"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3"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4"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5"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6"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7"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8"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59"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60"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sp>
          <p:nvSpPr>
            <p:cNvPr id="61"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lgn="ctr">
                <a:defRPr/>
              </a:pPr>
              <a:endParaRPr lang="en-US" sz="1799" kern="0" dirty="0">
                <a:solidFill>
                  <a:sysClr val="windowText" lastClr="000000"/>
                </a:solidFill>
                <a:latin typeface="Calibri"/>
              </a:endParaRPr>
            </a:p>
          </p:txBody>
        </p:sp>
      </p:grpSp>
      <p:sp>
        <p:nvSpPr>
          <p:cNvPr id="63" name="TextBox 46"/>
          <p:cNvSpPr txBox="1"/>
          <p:nvPr/>
        </p:nvSpPr>
        <p:spPr>
          <a:xfrm>
            <a:off x="5391577" y="1471120"/>
            <a:ext cx="1338668" cy="43305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C8D9DE">
                    <a:lumMod val="10000"/>
                  </a:srgbClr>
                </a:solidFill>
                <a:latin typeface="Calibri"/>
                <a:cs typeface="Calibri"/>
              </a:rPr>
              <a:t>SMART  CONTRACTS</a:t>
            </a:r>
          </a:p>
        </p:txBody>
      </p:sp>
      <p:grpSp>
        <p:nvGrpSpPr>
          <p:cNvPr id="17" name="Group 249"/>
          <p:cNvGrpSpPr/>
          <p:nvPr/>
        </p:nvGrpSpPr>
        <p:grpSpPr>
          <a:xfrm>
            <a:off x="4999905" y="1547266"/>
            <a:ext cx="327530" cy="281491"/>
            <a:chOff x="4060178" y="5582550"/>
            <a:chExt cx="511714" cy="519346"/>
          </a:xfrm>
          <a:solidFill>
            <a:srgbClr val="A52641"/>
          </a:solidFill>
        </p:grpSpPr>
        <p:sp>
          <p:nvSpPr>
            <p:cNvPr id="65"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a:defRPr/>
              </a:pPr>
              <a:endParaRPr lang="en-US" sz="1799" kern="0" dirty="0">
                <a:solidFill>
                  <a:sysClr val="windowText" lastClr="000000"/>
                </a:solidFill>
                <a:latin typeface="Calibri"/>
              </a:endParaRPr>
            </a:p>
          </p:txBody>
        </p:sp>
        <p:sp>
          <p:nvSpPr>
            <p:cNvPr id="66" name="Rectangle 65"/>
            <p:cNvSpPr/>
            <p:nvPr/>
          </p:nvSpPr>
          <p:spPr>
            <a:xfrm>
              <a:off x="4071723" y="5913747"/>
              <a:ext cx="211539" cy="128919"/>
            </a:xfrm>
            <a:prstGeom prst="rect">
              <a:avLst/>
            </a:prstGeom>
            <a:grpFill/>
            <a:ln w="9525">
              <a:noFill/>
              <a:round/>
              <a:headEnd/>
              <a:tailEnd/>
            </a:ln>
          </p:spPr>
          <p:txBody>
            <a:bodyPr vert="horz" wrap="square" lIns="91416" tIns="45708" rIns="91416" bIns="45708" numCol="1" anchor="t" anchorCtr="0" compatLnSpc="1">
              <a:prstTxWarp prst="textNoShape">
                <a:avLst/>
              </a:prstTxWarp>
            </a:bodyPr>
            <a:lstStyle/>
            <a:p>
              <a:pPr>
                <a:defRPr/>
              </a:pPr>
              <a:endParaRPr lang="en-US" sz="1799" kern="0" dirty="0">
                <a:solidFill>
                  <a:srgbClr val="58595B"/>
                </a:solidFill>
                <a:latin typeface="Calibri"/>
              </a:endParaRPr>
            </a:p>
          </p:txBody>
        </p:sp>
      </p:grpSp>
      <p:sp>
        <p:nvSpPr>
          <p:cNvPr id="69" name="TextBox 68"/>
          <p:cNvSpPr txBox="1"/>
          <p:nvPr/>
        </p:nvSpPr>
        <p:spPr>
          <a:xfrm>
            <a:off x="7561800" y="1939804"/>
            <a:ext cx="499388" cy="191069"/>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REST</a:t>
            </a:r>
          </a:p>
        </p:txBody>
      </p:sp>
      <p:sp>
        <p:nvSpPr>
          <p:cNvPr id="81" name="TextBox 80"/>
          <p:cNvSpPr txBox="1"/>
          <p:nvPr/>
        </p:nvSpPr>
        <p:spPr>
          <a:xfrm>
            <a:off x="4260509" y="2975622"/>
            <a:ext cx="3041493" cy="339546"/>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sp>
        <p:nvSpPr>
          <p:cNvPr id="83" name="TextBox 82"/>
          <p:cNvSpPr txBox="1"/>
          <p:nvPr/>
        </p:nvSpPr>
        <p:spPr>
          <a:xfrm>
            <a:off x="4905353" y="2518391"/>
            <a:ext cx="2290962" cy="327293"/>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Blockchain Cloud Service</a:t>
            </a:r>
          </a:p>
        </p:txBody>
      </p:sp>
      <p:grpSp>
        <p:nvGrpSpPr>
          <p:cNvPr id="18" name="Group 13">
            <a:extLst>
              <a:ext uri="{FF2B5EF4-FFF2-40B4-BE49-F238E27FC236}">
                <a16:creationId xmlns:a16="http://schemas.microsoft.com/office/drawing/2014/main" id="{3BAE3CD6-B78A-4BB0-A94F-9620536F7BA1}"/>
              </a:ext>
            </a:extLst>
          </p:cNvPr>
          <p:cNvGrpSpPr/>
          <p:nvPr/>
        </p:nvGrpSpPr>
        <p:grpSpPr>
          <a:xfrm>
            <a:off x="4414060" y="2503421"/>
            <a:ext cx="512320" cy="409795"/>
            <a:chOff x="4413621" y="2503180"/>
            <a:chExt cx="512453" cy="409902"/>
          </a:xfrm>
        </p:grpSpPr>
        <p:sp>
          <p:nvSpPr>
            <p:cNvPr id="97" name="Freeform 6"/>
            <p:cNvSpPr>
              <a:spLocks noChangeArrowheads="1"/>
            </p:cNvSpPr>
            <p:nvPr/>
          </p:nvSpPr>
          <p:spPr bwMode="auto">
            <a:xfrm>
              <a:off x="4413621" y="2503180"/>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nvGrpSpPr>
            <p:cNvPr id="20" name="Group 97"/>
            <p:cNvGrpSpPr>
              <a:grpSpLocks noChangeAspect="1"/>
            </p:cNvGrpSpPr>
            <p:nvPr/>
          </p:nvGrpSpPr>
          <p:grpSpPr>
            <a:xfrm>
              <a:off x="4531375" y="2639206"/>
              <a:ext cx="273876" cy="273876"/>
              <a:chOff x="4429125" y="3143250"/>
              <a:chExt cx="1384300" cy="1384300"/>
            </a:xfrm>
            <a:solidFill>
              <a:schemeClr val="accent4"/>
            </a:solidFill>
          </p:grpSpPr>
          <p:sp>
            <p:nvSpPr>
              <p:cNvPr id="99" name="Freeform 1"/>
              <p:cNvSpPr>
                <a:spLocks noChangeArrowheads="1"/>
              </p:cNvSpPr>
              <p:nvPr/>
            </p:nvSpPr>
            <p:spPr bwMode="auto">
              <a:xfrm>
                <a:off x="4778375" y="3525838"/>
                <a:ext cx="674688" cy="674687"/>
              </a:xfrm>
              <a:custGeom>
                <a:avLst/>
                <a:gdLst>
                  <a:gd name="T0" fmla="*/ 938 w 1875"/>
                  <a:gd name="T1" fmla="*/ 1874 h 1875"/>
                  <a:gd name="T2" fmla="*/ 938 w 1875"/>
                  <a:gd name="T3" fmla="*/ 1874 h 1875"/>
                  <a:gd name="T4" fmla="*/ 0 w 1875"/>
                  <a:gd name="T5" fmla="*/ 936 h 1875"/>
                  <a:gd name="T6" fmla="*/ 938 w 1875"/>
                  <a:gd name="T7" fmla="*/ 0 h 1875"/>
                  <a:gd name="T8" fmla="*/ 1874 w 1875"/>
                  <a:gd name="T9" fmla="*/ 936 h 1875"/>
                  <a:gd name="T10" fmla="*/ 938 w 1875"/>
                  <a:gd name="T11" fmla="*/ 1874 h 1875"/>
                  <a:gd name="T12" fmla="*/ 938 w 1875"/>
                  <a:gd name="T13" fmla="*/ 93 h 1875"/>
                  <a:gd name="T14" fmla="*/ 938 w 1875"/>
                  <a:gd name="T15" fmla="*/ 93 h 1875"/>
                  <a:gd name="T16" fmla="*/ 94 w 1875"/>
                  <a:gd name="T17" fmla="*/ 936 h 1875"/>
                  <a:gd name="T18" fmla="*/ 938 w 1875"/>
                  <a:gd name="T19" fmla="*/ 1780 h 1875"/>
                  <a:gd name="T20" fmla="*/ 1781 w 1875"/>
                  <a:gd name="T21" fmla="*/ 936 h 1875"/>
                  <a:gd name="T22" fmla="*/ 938 w 1875"/>
                  <a:gd name="T23" fmla="*/ 93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5" h="1875">
                    <a:moveTo>
                      <a:pt x="938" y="1874"/>
                    </a:moveTo>
                    <a:lnTo>
                      <a:pt x="938" y="1874"/>
                    </a:lnTo>
                    <a:cubicBezTo>
                      <a:pt x="438" y="1874"/>
                      <a:pt x="0" y="1436"/>
                      <a:pt x="0" y="936"/>
                    </a:cubicBezTo>
                    <a:cubicBezTo>
                      <a:pt x="0" y="437"/>
                      <a:pt x="438" y="0"/>
                      <a:pt x="938" y="0"/>
                    </a:cubicBezTo>
                    <a:cubicBezTo>
                      <a:pt x="1468" y="0"/>
                      <a:pt x="1874" y="437"/>
                      <a:pt x="1874" y="936"/>
                    </a:cubicBezTo>
                    <a:cubicBezTo>
                      <a:pt x="1874" y="1436"/>
                      <a:pt x="1468" y="1874"/>
                      <a:pt x="938" y="1874"/>
                    </a:cubicBezTo>
                    <a:close/>
                    <a:moveTo>
                      <a:pt x="938" y="93"/>
                    </a:moveTo>
                    <a:lnTo>
                      <a:pt x="938" y="93"/>
                    </a:lnTo>
                    <a:cubicBezTo>
                      <a:pt x="469" y="93"/>
                      <a:pt x="94" y="468"/>
                      <a:pt x="94" y="936"/>
                    </a:cubicBezTo>
                    <a:cubicBezTo>
                      <a:pt x="94" y="1405"/>
                      <a:pt x="469" y="1780"/>
                      <a:pt x="938" y="1780"/>
                    </a:cubicBezTo>
                    <a:cubicBezTo>
                      <a:pt x="1406" y="1780"/>
                      <a:pt x="1781" y="1405"/>
                      <a:pt x="1781" y="936"/>
                    </a:cubicBezTo>
                    <a:cubicBezTo>
                      <a:pt x="1781" y="468"/>
                      <a:pt x="1406" y="93"/>
                      <a:pt x="938" y="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0" name="Freeform 2"/>
              <p:cNvSpPr>
                <a:spLocks noChangeArrowheads="1"/>
              </p:cNvSpPr>
              <p:nvPr/>
            </p:nvSpPr>
            <p:spPr bwMode="auto">
              <a:xfrm>
                <a:off x="4857750" y="3603625"/>
                <a:ext cx="528638" cy="517525"/>
              </a:xfrm>
              <a:custGeom>
                <a:avLst/>
                <a:gdLst>
                  <a:gd name="T0" fmla="*/ 719 w 1469"/>
                  <a:gd name="T1" fmla="*/ 1437 h 1438"/>
                  <a:gd name="T2" fmla="*/ 719 w 1469"/>
                  <a:gd name="T3" fmla="*/ 1437 h 1438"/>
                  <a:gd name="T4" fmla="*/ 0 w 1469"/>
                  <a:gd name="T5" fmla="*/ 718 h 1438"/>
                  <a:gd name="T6" fmla="*/ 719 w 1469"/>
                  <a:gd name="T7" fmla="*/ 0 h 1438"/>
                  <a:gd name="T8" fmla="*/ 1468 w 1469"/>
                  <a:gd name="T9" fmla="*/ 718 h 1438"/>
                  <a:gd name="T10" fmla="*/ 719 w 1469"/>
                  <a:gd name="T11" fmla="*/ 1437 h 1438"/>
                  <a:gd name="T12" fmla="*/ 719 w 1469"/>
                  <a:gd name="T13" fmla="*/ 63 h 1438"/>
                  <a:gd name="T14" fmla="*/ 719 w 1469"/>
                  <a:gd name="T15" fmla="*/ 63 h 1438"/>
                  <a:gd name="T16" fmla="*/ 94 w 1469"/>
                  <a:gd name="T17" fmla="*/ 718 h 1438"/>
                  <a:gd name="T18" fmla="*/ 719 w 1469"/>
                  <a:gd name="T19" fmla="*/ 1374 h 1438"/>
                  <a:gd name="T20" fmla="*/ 1374 w 1469"/>
                  <a:gd name="T21" fmla="*/ 718 h 1438"/>
                  <a:gd name="T22" fmla="*/ 719 w 1469"/>
                  <a:gd name="T23" fmla="*/ 63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9" h="1438">
                    <a:moveTo>
                      <a:pt x="719" y="1437"/>
                    </a:moveTo>
                    <a:lnTo>
                      <a:pt x="719" y="1437"/>
                    </a:lnTo>
                    <a:cubicBezTo>
                      <a:pt x="313" y="1437"/>
                      <a:pt x="0" y="1124"/>
                      <a:pt x="0" y="718"/>
                    </a:cubicBezTo>
                    <a:cubicBezTo>
                      <a:pt x="0" y="313"/>
                      <a:pt x="313" y="0"/>
                      <a:pt x="719" y="0"/>
                    </a:cubicBezTo>
                    <a:cubicBezTo>
                      <a:pt x="1124" y="0"/>
                      <a:pt x="1468" y="313"/>
                      <a:pt x="1468" y="718"/>
                    </a:cubicBezTo>
                    <a:cubicBezTo>
                      <a:pt x="1468" y="1124"/>
                      <a:pt x="1124" y="1437"/>
                      <a:pt x="719" y="1437"/>
                    </a:cubicBezTo>
                    <a:close/>
                    <a:moveTo>
                      <a:pt x="719" y="63"/>
                    </a:moveTo>
                    <a:lnTo>
                      <a:pt x="719" y="63"/>
                    </a:lnTo>
                    <a:cubicBezTo>
                      <a:pt x="375" y="63"/>
                      <a:pt x="94" y="375"/>
                      <a:pt x="94" y="718"/>
                    </a:cubicBezTo>
                    <a:cubicBezTo>
                      <a:pt x="94" y="1062"/>
                      <a:pt x="375" y="1374"/>
                      <a:pt x="719" y="1374"/>
                    </a:cubicBezTo>
                    <a:cubicBezTo>
                      <a:pt x="1093" y="1374"/>
                      <a:pt x="1374" y="1062"/>
                      <a:pt x="1374" y="718"/>
                    </a:cubicBezTo>
                    <a:cubicBezTo>
                      <a:pt x="1374" y="375"/>
                      <a:pt x="1093" y="63"/>
                      <a:pt x="719" y="6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1" name="Freeform 3"/>
              <p:cNvSpPr>
                <a:spLocks noChangeArrowheads="1"/>
              </p:cNvSpPr>
              <p:nvPr/>
            </p:nvSpPr>
            <p:spPr bwMode="auto">
              <a:xfrm>
                <a:off x="5026025" y="3143250"/>
                <a:ext cx="190500" cy="192088"/>
              </a:xfrm>
              <a:custGeom>
                <a:avLst/>
                <a:gdLst>
                  <a:gd name="T0" fmla="*/ 250 w 531"/>
                  <a:gd name="T1" fmla="*/ 531 h 532"/>
                  <a:gd name="T2" fmla="*/ 250 w 531"/>
                  <a:gd name="T3" fmla="*/ 531 h 532"/>
                  <a:gd name="T4" fmla="*/ 0 w 531"/>
                  <a:gd name="T5" fmla="*/ 281 h 532"/>
                  <a:gd name="T6" fmla="*/ 250 w 531"/>
                  <a:gd name="T7" fmla="*/ 0 h 532"/>
                  <a:gd name="T8" fmla="*/ 530 w 531"/>
                  <a:gd name="T9" fmla="*/ 281 h 532"/>
                  <a:gd name="T10" fmla="*/ 250 w 531"/>
                  <a:gd name="T11" fmla="*/ 531 h 532"/>
                  <a:gd name="T12" fmla="*/ 250 w 531"/>
                  <a:gd name="T13" fmla="*/ 94 h 532"/>
                  <a:gd name="T14" fmla="*/ 250 w 531"/>
                  <a:gd name="T15" fmla="*/ 94 h 532"/>
                  <a:gd name="T16" fmla="*/ 94 w 531"/>
                  <a:gd name="T17" fmla="*/ 281 h 532"/>
                  <a:gd name="T18" fmla="*/ 250 w 531"/>
                  <a:gd name="T19" fmla="*/ 469 h 532"/>
                  <a:gd name="T20" fmla="*/ 436 w 531"/>
                  <a:gd name="T21" fmla="*/ 281 h 532"/>
                  <a:gd name="T22" fmla="*/ 250 w 531"/>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38"/>
                      <a:pt x="0" y="281"/>
                    </a:cubicBezTo>
                    <a:cubicBezTo>
                      <a:pt x="0" y="125"/>
                      <a:pt x="125" y="0"/>
                      <a:pt x="250" y="0"/>
                    </a:cubicBezTo>
                    <a:cubicBezTo>
                      <a:pt x="405" y="0"/>
                      <a:pt x="530" y="125"/>
                      <a:pt x="530" y="281"/>
                    </a:cubicBezTo>
                    <a:cubicBezTo>
                      <a:pt x="530" y="438"/>
                      <a:pt x="405" y="531"/>
                      <a:pt x="250" y="531"/>
                    </a:cubicBezTo>
                    <a:close/>
                    <a:moveTo>
                      <a:pt x="250" y="94"/>
                    </a:moveTo>
                    <a:lnTo>
                      <a:pt x="250" y="94"/>
                    </a:lnTo>
                    <a:cubicBezTo>
                      <a:pt x="156" y="94"/>
                      <a:pt x="94" y="188"/>
                      <a:pt x="94" y="281"/>
                    </a:cubicBezTo>
                    <a:cubicBezTo>
                      <a:pt x="94" y="375"/>
                      <a:pt x="156" y="469"/>
                      <a:pt x="250" y="469"/>
                    </a:cubicBezTo>
                    <a:cubicBezTo>
                      <a:pt x="343" y="469"/>
                      <a:pt x="436" y="375"/>
                      <a:pt x="436" y="281"/>
                    </a:cubicBezTo>
                    <a:cubicBezTo>
                      <a:pt x="436" y="188"/>
                      <a:pt x="343" y="94"/>
                      <a:pt x="250" y="94"/>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2" name="Freeform 4"/>
              <p:cNvSpPr>
                <a:spLocks noChangeArrowheads="1"/>
              </p:cNvSpPr>
              <p:nvPr/>
            </p:nvSpPr>
            <p:spPr bwMode="auto">
              <a:xfrm>
                <a:off x="4429125" y="3446463"/>
                <a:ext cx="192088" cy="192087"/>
              </a:xfrm>
              <a:custGeom>
                <a:avLst/>
                <a:gdLst>
                  <a:gd name="T0" fmla="*/ 251 w 533"/>
                  <a:gd name="T1" fmla="*/ 531 h 532"/>
                  <a:gd name="T2" fmla="*/ 251 w 533"/>
                  <a:gd name="T3" fmla="*/ 531 h 532"/>
                  <a:gd name="T4" fmla="*/ 0 w 533"/>
                  <a:gd name="T5" fmla="*/ 250 h 532"/>
                  <a:gd name="T6" fmla="*/ 251 w 533"/>
                  <a:gd name="T7" fmla="*/ 0 h 532"/>
                  <a:gd name="T8" fmla="*/ 532 w 533"/>
                  <a:gd name="T9" fmla="*/ 250 h 532"/>
                  <a:gd name="T10" fmla="*/ 251 w 533"/>
                  <a:gd name="T11" fmla="*/ 531 h 532"/>
                  <a:gd name="T12" fmla="*/ 251 w 533"/>
                  <a:gd name="T13" fmla="*/ 94 h 532"/>
                  <a:gd name="T14" fmla="*/ 251 w 533"/>
                  <a:gd name="T15" fmla="*/ 94 h 532"/>
                  <a:gd name="T16" fmla="*/ 94 w 533"/>
                  <a:gd name="T17" fmla="*/ 250 h 532"/>
                  <a:gd name="T18" fmla="*/ 251 w 533"/>
                  <a:gd name="T19" fmla="*/ 437 h 532"/>
                  <a:gd name="T20" fmla="*/ 438 w 533"/>
                  <a:gd name="T21" fmla="*/ 250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50"/>
                    </a:cubicBezTo>
                    <a:cubicBezTo>
                      <a:pt x="0" y="125"/>
                      <a:pt x="126" y="0"/>
                      <a:pt x="251" y="0"/>
                    </a:cubicBezTo>
                    <a:cubicBezTo>
                      <a:pt x="407" y="0"/>
                      <a:pt x="532" y="125"/>
                      <a:pt x="532" y="250"/>
                    </a:cubicBezTo>
                    <a:cubicBezTo>
                      <a:pt x="532" y="406"/>
                      <a:pt x="407" y="531"/>
                      <a:pt x="251" y="531"/>
                    </a:cubicBezTo>
                    <a:close/>
                    <a:moveTo>
                      <a:pt x="251" y="94"/>
                    </a:moveTo>
                    <a:lnTo>
                      <a:pt x="251" y="94"/>
                    </a:lnTo>
                    <a:cubicBezTo>
                      <a:pt x="157" y="94"/>
                      <a:pt x="94" y="156"/>
                      <a:pt x="94" y="250"/>
                    </a:cubicBezTo>
                    <a:cubicBezTo>
                      <a:pt x="94" y="375"/>
                      <a:pt x="157" y="437"/>
                      <a:pt x="251" y="437"/>
                    </a:cubicBezTo>
                    <a:cubicBezTo>
                      <a:pt x="344" y="437"/>
                      <a:pt x="438" y="375"/>
                      <a:pt x="438" y="250"/>
                    </a:cubicBezTo>
                    <a:cubicBezTo>
                      <a:pt x="438" y="156"/>
                      <a:pt x="344" y="94"/>
                      <a:pt x="251" y="94"/>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3" name="Freeform 5"/>
              <p:cNvSpPr>
                <a:spLocks noChangeArrowheads="1"/>
              </p:cNvSpPr>
              <p:nvPr/>
            </p:nvSpPr>
            <p:spPr bwMode="auto">
              <a:xfrm>
                <a:off x="5621338" y="3446463"/>
                <a:ext cx="192087" cy="192087"/>
              </a:xfrm>
              <a:custGeom>
                <a:avLst/>
                <a:gdLst>
                  <a:gd name="T0" fmla="*/ 250 w 532"/>
                  <a:gd name="T1" fmla="*/ 531 h 532"/>
                  <a:gd name="T2" fmla="*/ 250 w 532"/>
                  <a:gd name="T3" fmla="*/ 531 h 532"/>
                  <a:gd name="T4" fmla="*/ 0 w 532"/>
                  <a:gd name="T5" fmla="*/ 250 h 532"/>
                  <a:gd name="T6" fmla="*/ 250 w 532"/>
                  <a:gd name="T7" fmla="*/ 0 h 532"/>
                  <a:gd name="T8" fmla="*/ 531 w 532"/>
                  <a:gd name="T9" fmla="*/ 250 h 532"/>
                  <a:gd name="T10" fmla="*/ 250 w 532"/>
                  <a:gd name="T11" fmla="*/ 531 h 532"/>
                  <a:gd name="T12" fmla="*/ 250 w 532"/>
                  <a:gd name="T13" fmla="*/ 94 h 532"/>
                  <a:gd name="T14" fmla="*/ 250 w 532"/>
                  <a:gd name="T15" fmla="*/ 94 h 532"/>
                  <a:gd name="T16" fmla="*/ 94 w 532"/>
                  <a:gd name="T17" fmla="*/ 250 h 532"/>
                  <a:gd name="T18" fmla="*/ 250 w 532"/>
                  <a:gd name="T19" fmla="*/ 437 h 532"/>
                  <a:gd name="T20" fmla="*/ 438 w 532"/>
                  <a:gd name="T21" fmla="*/ 250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50"/>
                    </a:cubicBezTo>
                    <a:cubicBezTo>
                      <a:pt x="0" y="125"/>
                      <a:pt x="125" y="0"/>
                      <a:pt x="250" y="0"/>
                    </a:cubicBezTo>
                    <a:cubicBezTo>
                      <a:pt x="406" y="0"/>
                      <a:pt x="531" y="125"/>
                      <a:pt x="531" y="250"/>
                    </a:cubicBezTo>
                    <a:cubicBezTo>
                      <a:pt x="531" y="406"/>
                      <a:pt x="406" y="531"/>
                      <a:pt x="250" y="531"/>
                    </a:cubicBezTo>
                    <a:close/>
                    <a:moveTo>
                      <a:pt x="250" y="94"/>
                    </a:moveTo>
                    <a:lnTo>
                      <a:pt x="250" y="94"/>
                    </a:lnTo>
                    <a:cubicBezTo>
                      <a:pt x="156" y="94"/>
                      <a:pt x="94" y="156"/>
                      <a:pt x="94" y="250"/>
                    </a:cubicBezTo>
                    <a:cubicBezTo>
                      <a:pt x="94" y="375"/>
                      <a:pt x="156" y="437"/>
                      <a:pt x="250" y="437"/>
                    </a:cubicBezTo>
                    <a:cubicBezTo>
                      <a:pt x="344" y="437"/>
                      <a:pt x="438" y="375"/>
                      <a:pt x="438" y="250"/>
                    </a:cubicBezTo>
                    <a:cubicBezTo>
                      <a:pt x="438" y="156"/>
                      <a:pt x="344" y="94"/>
                      <a:pt x="250" y="94"/>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4" name="Freeform 6"/>
              <p:cNvSpPr>
                <a:spLocks noChangeArrowheads="1"/>
              </p:cNvSpPr>
              <p:nvPr/>
            </p:nvSpPr>
            <p:spPr bwMode="auto">
              <a:xfrm>
                <a:off x="5026025" y="4335463"/>
                <a:ext cx="190500" cy="192087"/>
              </a:xfrm>
              <a:custGeom>
                <a:avLst/>
                <a:gdLst>
                  <a:gd name="T0" fmla="*/ 250 w 531"/>
                  <a:gd name="T1" fmla="*/ 531 h 532"/>
                  <a:gd name="T2" fmla="*/ 250 w 531"/>
                  <a:gd name="T3" fmla="*/ 531 h 532"/>
                  <a:gd name="T4" fmla="*/ 0 w 531"/>
                  <a:gd name="T5" fmla="*/ 250 h 532"/>
                  <a:gd name="T6" fmla="*/ 250 w 531"/>
                  <a:gd name="T7" fmla="*/ 0 h 532"/>
                  <a:gd name="T8" fmla="*/ 530 w 531"/>
                  <a:gd name="T9" fmla="*/ 250 h 532"/>
                  <a:gd name="T10" fmla="*/ 250 w 531"/>
                  <a:gd name="T11" fmla="*/ 531 h 532"/>
                  <a:gd name="T12" fmla="*/ 250 w 531"/>
                  <a:gd name="T13" fmla="*/ 62 h 532"/>
                  <a:gd name="T14" fmla="*/ 250 w 531"/>
                  <a:gd name="T15" fmla="*/ 62 h 532"/>
                  <a:gd name="T16" fmla="*/ 94 w 531"/>
                  <a:gd name="T17" fmla="*/ 250 h 532"/>
                  <a:gd name="T18" fmla="*/ 250 w 531"/>
                  <a:gd name="T19" fmla="*/ 437 h 532"/>
                  <a:gd name="T20" fmla="*/ 436 w 531"/>
                  <a:gd name="T21" fmla="*/ 250 h 532"/>
                  <a:gd name="T22" fmla="*/ 250 w 531"/>
                  <a:gd name="T23" fmla="*/ 6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06"/>
                      <a:pt x="0" y="250"/>
                    </a:cubicBezTo>
                    <a:cubicBezTo>
                      <a:pt x="0" y="93"/>
                      <a:pt x="125" y="0"/>
                      <a:pt x="250" y="0"/>
                    </a:cubicBezTo>
                    <a:cubicBezTo>
                      <a:pt x="405" y="0"/>
                      <a:pt x="530" y="93"/>
                      <a:pt x="530" y="250"/>
                    </a:cubicBezTo>
                    <a:cubicBezTo>
                      <a:pt x="530" y="406"/>
                      <a:pt x="405" y="531"/>
                      <a:pt x="250" y="531"/>
                    </a:cubicBezTo>
                    <a:close/>
                    <a:moveTo>
                      <a:pt x="250" y="62"/>
                    </a:moveTo>
                    <a:lnTo>
                      <a:pt x="250" y="62"/>
                    </a:lnTo>
                    <a:cubicBezTo>
                      <a:pt x="156" y="62"/>
                      <a:pt x="94" y="156"/>
                      <a:pt x="94" y="250"/>
                    </a:cubicBezTo>
                    <a:cubicBezTo>
                      <a:pt x="94" y="343"/>
                      <a:pt x="156" y="437"/>
                      <a:pt x="250" y="437"/>
                    </a:cubicBezTo>
                    <a:cubicBezTo>
                      <a:pt x="343" y="437"/>
                      <a:pt x="436" y="343"/>
                      <a:pt x="436" y="250"/>
                    </a:cubicBezTo>
                    <a:cubicBezTo>
                      <a:pt x="436" y="156"/>
                      <a:pt x="343" y="62"/>
                      <a:pt x="250" y="6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5" name="Freeform 7"/>
              <p:cNvSpPr>
                <a:spLocks noChangeArrowheads="1"/>
              </p:cNvSpPr>
              <p:nvPr/>
            </p:nvSpPr>
            <p:spPr bwMode="auto">
              <a:xfrm>
                <a:off x="4429125" y="4030663"/>
                <a:ext cx="192088" cy="192087"/>
              </a:xfrm>
              <a:custGeom>
                <a:avLst/>
                <a:gdLst>
                  <a:gd name="T0" fmla="*/ 251 w 533"/>
                  <a:gd name="T1" fmla="*/ 531 h 532"/>
                  <a:gd name="T2" fmla="*/ 251 w 533"/>
                  <a:gd name="T3" fmla="*/ 531 h 532"/>
                  <a:gd name="T4" fmla="*/ 0 w 533"/>
                  <a:gd name="T5" fmla="*/ 281 h 532"/>
                  <a:gd name="T6" fmla="*/ 251 w 533"/>
                  <a:gd name="T7" fmla="*/ 0 h 532"/>
                  <a:gd name="T8" fmla="*/ 532 w 533"/>
                  <a:gd name="T9" fmla="*/ 281 h 532"/>
                  <a:gd name="T10" fmla="*/ 251 w 533"/>
                  <a:gd name="T11" fmla="*/ 531 h 532"/>
                  <a:gd name="T12" fmla="*/ 251 w 533"/>
                  <a:gd name="T13" fmla="*/ 94 h 532"/>
                  <a:gd name="T14" fmla="*/ 251 w 533"/>
                  <a:gd name="T15" fmla="*/ 94 h 532"/>
                  <a:gd name="T16" fmla="*/ 94 w 533"/>
                  <a:gd name="T17" fmla="*/ 281 h 532"/>
                  <a:gd name="T18" fmla="*/ 251 w 533"/>
                  <a:gd name="T19" fmla="*/ 437 h 532"/>
                  <a:gd name="T20" fmla="*/ 438 w 533"/>
                  <a:gd name="T21" fmla="*/ 281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81"/>
                    </a:cubicBezTo>
                    <a:cubicBezTo>
                      <a:pt x="0" y="125"/>
                      <a:pt x="126" y="0"/>
                      <a:pt x="251" y="0"/>
                    </a:cubicBezTo>
                    <a:cubicBezTo>
                      <a:pt x="407" y="0"/>
                      <a:pt x="532" y="125"/>
                      <a:pt x="532" y="281"/>
                    </a:cubicBezTo>
                    <a:cubicBezTo>
                      <a:pt x="532" y="406"/>
                      <a:pt x="407" y="531"/>
                      <a:pt x="251" y="531"/>
                    </a:cubicBezTo>
                    <a:close/>
                    <a:moveTo>
                      <a:pt x="251" y="94"/>
                    </a:moveTo>
                    <a:lnTo>
                      <a:pt x="251" y="94"/>
                    </a:lnTo>
                    <a:cubicBezTo>
                      <a:pt x="157" y="94"/>
                      <a:pt x="94" y="156"/>
                      <a:pt x="94" y="281"/>
                    </a:cubicBezTo>
                    <a:cubicBezTo>
                      <a:pt x="94" y="375"/>
                      <a:pt x="157" y="437"/>
                      <a:pt x="251" y="437"/>
                    </a:cubicBezTo>
                    <a:cubicBezTo>
                      <a:pt x="344" y="437"/>
                      <a:pt x="438" y="375"/>
                      <a:pt x="438" y="281"/>
                    </a:cubicBezTo>
                    <a:cubicBezTo>
                      <a:pt x="438" y="156"/>
                      <a:pt x="344" y="94"/>
                      <a:pt x="251" y="94"/>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6" name="Freeform 8"/>
              <p:cNvSpPr>
                <a:spLocks noChangeArrowheads="1"/>
              </p:cNvSpPr>
              <p:nvPr/>
            </p:nvSpPr>
            <p:spPr bwMode="auto">
              <a:xfrm>
                <a:off x="5621338" y="4030663"/>
                <a:ext cx="192087" cy="192087"/>
              </a:xfrm>
              <a:custGeom>
                <a:avLst/>
                <a:gdLst>
                  <a:gd name="T0" fmla="*/ 250 w 532"/>
                  <a:gd name="T1" fmla="*/ 531 h 532"/>
                  <a:gd name="T2" fmla="*/ 250 w 532"/>
                  <a:gd name="T3" fmla="*/ 531 h 532"/>
                  <a:gd name="T4" fmla="*/ 0 w 532"/>
                  <a:gd name="T5" fmla="*/ 281 h 532"/>
                  <a:gd name="T6" fmla="*/ 250 w 532"/>
                  <a:gd name="T7" fmla="*/ 0 h 532"/>
                  <a:gd name="T8" fmla="*/ 531 w 532"/>
                  <a:gd name="T9" fmla="*/ 281 h 532"/>
                  <a:gd name="T10" fmla="*/ 250 w 532"/>
                  <a:gd name="T11" fmla="*/ 531 h 532"/>
                  <a:gd name="T12" fmla="*/ 250 w 532"/>
                  <a:gd name="T13" fmla="*/ 94 h 532"/>
                  <a:gd name="T14" fmla="*/ 250 w 532"/>
                  <a:gd name="T15" fmla="*/ 94 h 532"/>
                  <a:gd name="T16" fmla="*/ 94 w 532"/>
                  <a:gd name="T17" fmla="*/ 281 h 532"/>
                  <a:gd name="T18" fmla="*/ 250 w 532"/>
                  <a:gd name="T19" fmla="*/ 437 h 532"/>
                  <a:gd name="T20" fmla="*/ 438 w 532"/>
                  <a:gd name="T21" fmla="*/ 281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81"/>
                    </a:cubicBezTo>
                    <a:cubicBezTo>
                      <a:pt x="0" y="125"/>
                      <a:pt x="125" y="0"/>
                      <a:pt x="250" y="0"/>
                    </a:cubicBezTo>
                    <a:cubicBezTo>
                      <a:pt x="406" y="0"/>
                      <a:pt x="531" y="125"/>
                      <a:pt x="531" y="281"/>
                    </a:cubicBezTo>
                    <a:cubicBezTo>
                      <a:pt x="531" y="406"/>
                      <a:pt x="406" y="531"/>
                      <a:pt x="250" y="531"/>
                    </a:cubicBezTo>
                    <a:close/>
                    <a:moveTo>
                      <a:pt x="250" y="94"/>
                    </a:moveTo>
                    <a:lnTo>
                      <a:pt x="250" y="94"/>
                    </a:lnTo>
                    <a:cubicBezTo>
                      <a:pt x="156" y="94"/>
                      <a:pt x="94" y="156"/>
                      <a:pt x="94" y="281"/>
                    </a:cubicBezTo>
                    <a:cubicBezTo>
                      <a:pt x="94" y="375"/>
                      <a:pt x="156" y="437"/>
                      <a:pt x="250" y="437"/>
                    </a:cubicBezTo>
                    <a:cubicBezTo>
                      <a:pt x="344" y="437"/>
                      <a:pt x="438" y="375"/>
                      <a:pt x="438" y="281"/>
                    </a:cubicBezTo>
                    <a:cubicBezTo>
                      <a:pt x="438" y="156"/>
                      <a:pt x="344" y="94"/>
                      <a:pt x="250" y="94"/>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7" name="Freeform 9"/>
              <p:cNvSpPr>
                <a:spLocks noChangeArrowheads="1"/>
              </p:cNvSpPr>
              <p:nvPr/>
            </p:nvSpPr>
            <p:spPr bwMode="auto">
              <a:xfrm>
                <a:off x="5014913" y="3221038"/>
                <a:ext cx="33337" cy="57150"/>
              </a:xfrm>
              <a:custGeom>
                <a:avLst/>
                <a:gdLst>
                  <a:gd name="T0" fmla="*/ 62 w 94"/>
                  <a:gd name="T1" fmla="*/ 156 h 157"/>
                  <a:gd name="T2" fmla="*/ 0 w 94"/>
                  <a:gd name="T3" fmla="*/ 0 h 157"/>
                  <a:gd name="T4" fmla="*/ 31 w 94"/>
                  <a:gd name="T5" fmla="*/ 0 h 157"/>
                  <a:gd name="T6" fmla="*/ 93 w 94"/>
                  <a:gd name="T7" fmla="*/ 125 h 157"/>
                  <a:gd name="T8" fmla="*/ 62 w 94"/>
                  <a:gd name="T9" fmla="*/ 156 h 157"/>
                </a:gdLst>
                <a:ahLst/>
                <a:cxnLst>
                  <a:cxn ang="0">
                    <a:pos x="T0" y="T1"/>
                  </a:cxn>
                  <a:cxn ang="0">
                    <a:pos x="T2" y="T3"/>
                  </a:cxn>
                  <a:cxn ang="0">
                    <a:pos x="T4" y="T5"/>
                  </a:cxn>
                  <a:cxn ang="0">
                    <a:pos x="T6" y="T7"/>
                  </a:cxn>
                  <a:cxn ang="0">
                    <a:pos x="T8" y="T9"/>
                  </a:cxn>
                </a:cxnLst>
                <a:rect l="0" t="0" r="r" b="b"/>
                <a:pathLst>
                  <a:path w="94" h="157">
                    <a:moveTo>
                      <a:pt x="62" y="156"/>
                    </a:moveTo>
                    <a:lnTo>
                      <a:pt x="0" y="0"/>
                    </a:lnTo>
                    <a:lnTo>
                      <a:pt x="31" y="0"/>
                    </a:lnTo>
                    <a:lnTo>
                      <a:pt x="93" y="125"/>
                    </a:lnTo>
                    <a:lnTo>
                      <a:pt x="62"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8" name="Freeform 10"/>
              <p:cNvSpPr>
                <a:spLocks noChangeArrowheads="1"/>
              </p:cNvSpPr>
              <p:nvPr/>
            </p:nvSpPr>
            <p:spPr bwMode="auto">
              <a:xfrm>
                <a:off x="4610100" y="3232150"/>
                <a:ext cx="404813" cy="258763"/>
              </a:xfrm>
              <a:custGeom>
                <a:avLst/>
                <a:gdLst>
                  <a:gd name="T0" fmla="*/ 62 w 1126"/>
                  <a:gd name="T1" fmla="*/ 719 h 720"/>
                  <a:gd name="T2" fmla="*/ 0 w 1126"/>
                  <a:gd name="T3" fmla="*/ 594 h 720"/>
                  <a:gd name="T4" fmla="*/ 62 w 1126"/>
                  <a:gd name="T5" fmla="*/ 563 h 720"/>
                  <a:gd name="T6" fmla="*/ 156 w 1126"/>
                  <a:gd name="T7" fmla="*/ 688 h 720"/>
                  <a:gd name="T8" fmla="*/ 62 w 1126"/>
                  <a:gd name="T9" fmla="*/ 719 h 720"/>
                  <a:gd name="T10" fmla="*/ 218 w 1126"/>
                  <a:gd name="T11" fmla="*/ 656 h 720"/>
                  <a:gd name="T12" fmla="*/ 125 w 1126"/>
                  <a:gd name="T13" fmla="*/ 500 h 720"/>
                  <a:gd name="T14" fmla="*/ 218 w 1126"/>
                  <a:gd name="T15" fmla="*/ 469 h 720"/>
                  <a:gd name="T16" fmla="*/ 281 w 1126"/>
                  <a:gd name="T17" fmla="*/ 625 h 720"/>
                  <a:gd name="T18" fmla="*/ 218 w 1126"/>
                  <a:gd name="T19" fmla="*/ 656 h 720"/>
                  <a:gd name="T20" fmla="*/ 343 w 1126"/>
                  <a:gd name="T21" fmla="*/ 594 h 720"/>
                  <a:gd name="T22" fmla="*/ 281 w 1126"/>
                  <a:gd name="T23" fmla="*/ 438 h 720"/>
                  <a:gd name="T24" fmla="*/ 343 w 1126"/>
                  <a:gd name="T25" fmla="*/ 406 h 720"/>
                  <a:gd name="T26" fmla="*/ 437 w 1126"/>
                  <a:gd name="T27" fmla="*/ 531 h 720"/>
                  <a:gd name="T28" fmla="*/ 343 w 1126"/>
                  <a:gd name="T29" fmla="*/ 594 h 720"/>
                  <a:gd name="T30" fmla="*/ 500 w 1126"/>
                  <a:gd name="T31" fmla="*/ 500 h 720"/>
                  <a:gd name="T32" fmla="*/ 406 w 1126"/>
                  <a:gd name="T33" fmla="*/ 344 h 720"/>
                  <a:gd name="T34" fmla="*/ 500 w 1126"/>
                  <a:gd name="T35" fmla="*/ 313 h 720"/>
                  <a:gd name="T36" fmla="*/ 562 w 1126"/>
                  <a:gd name="T37" fmla="*/ 469 h 720"/>
                  <a:gd name="T38" fmla="*/ 500 w 1126"/>
                  <a:gd name="T39" fmla="*/ 500 h 720"/>
                  <a:gd name="T40" fmla="*/ 625 w 1126"/>
                  <a:gd name="T41" fmla="*/ 438 h 720"/>
                  <a:gd name="T42" fmla="*/ 562 w 1126"/>
                  <a:gd name="T43" fmla="*/ 281 h 720"/>
                  <a:gd name="T44" fmla="*/ 625 w 1126"/>
                  <a:gd name="T45" fmla="*/ 250 h 720"/>
                  <a:gd name="T46" fmla="*/ 718 w 1126"/>
                  <a:gd name="T47" fmla="*/ 375 h 720"/>
                  <a:gd name="T48" fmla="*/ 625 w 1126"/>
                  <a:gd name="T49" fmla="*/ 438 h 720"/>
                  <a:gd name="T50" fmla="*/ 781 w 1126"/>
                  <a:gd name="T51" fmla="*/ 344 h 720"/>
                  <a:gd name="T52" fmla="*/ 687 w 1126"/>
                  <a:gd name="T53" fmla="*/ 219 h 720"/>
                  <a:gd name="T54" fmla="*/ 781 w 1126"/>
                  <a:gd name="T55" fmla="*/ 156 h 720"/>
                  <a:gd name="T56" fmla="*/ 843 w 1126"/>
                  <a:gd name="T57" fmla="*/ 313 h 720"/>
                  <a:gd name="T58" fmla="*/ 781 w 1126"/>
                  <a:gd name="T59" fmla="*/ 344 h 720"/>
                  <a:gd name="T60" fmla="*/ 906 w 1126"/>
                  <a:gd name="T61" fmla="*/ 281 h 720"/>
                  <a:gd name="T62" fmla="*/ 843 w 1126"/>
                  <a:gd name="T63" fmla="*/ 125 h 720"/>
                  <a:gd name="T64" fmla="*/ 906 w 1126"/>
                  <a:gd name="T65" fmla="*/ 94 h 720"/>
                  <a:gd name="T66" fmla="*/ 1000 w 1126"/>
                  <a:gd name="T67" fmla="*/ 250 h 720"/>
                  <a:gd name="T68" fmla="*/ 906 w 1126"/>
                  <a:gd name="T69" fmla="*/ 281 h 720"/>
                  <a:gd name="T70" fmla="*/ 1062 w 1126"/>
                  <a:gd name="T71" fmla="*/ 188 h 720"/>
                  <a:gd name="T72" fmla="*/ 968 w 1126"/>
                  <a:gd name="T73" fmla="*/ 63 h 720"/>
                  <a:gd name="T74" fmla="*/ 1062 w 1126"/>
                  <a:gd name="T75" fmla="*/ 0 h 720"/>
                  <a:gd name="T76" fmla="*/ 1125 w 1126"/>
                  <a:gd name="T77" fmla="*/ 156 h 720"/>
                  <a:gd name="T78" fmla="*/ 10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2" y="719"/>
                    </a:moveTo>
                    <a:lnTo>
                      <a:pt x="0" y="594"/>
                    </a:lnTo>
                    <a:lnTo>
                      <a:pt x="62" y="563"/>
                    </a:lnTo>
                    <a:lnTo>
                      <a:pt x="156" y="688"/>
                    </a:lnTo>
                    <a:lnTo>
                      <a:pt x="62" y="719"/>
                    </a:lnTo>
                    <a:close/>
                    <a:moveTo>
                      <a:pt x="218" y="656"/>
                    </a:moveTo>
                    <a:lnTo>
                      <a:pt x="125" y="500"/>
                    </a:lnTo>
                    <a:lnTo>
                      <a:pt x="218" y="469"/>
                    </a:lnTo>
                    <a:lnTo>
                      <a:pt x="281" y="625"/>
                    </a:lnTo>
                    <a:lnTo>
                      <a:pt x="218" y="656"/>
                    </a:lnTo>
                    <a:close/>
                    <a:moveTo>
                      <a:pt x="343" y="594"/>
                    </a:moveTo>
                    <a:lnTo>
                      <a:pt x="281" y="438"/>
                    </a:lnTo>
                    <a:lnTo>
                      <a:pt x="343" y="406"/>
                    </a:lnTo>
                    <a:lnTo>
                      <a:pt x="437" y="531"/>
                    </a:lnTo>
                    <a:lnTo>
                      <a:pt x="343" y="594"/>
                    </a:lnTo>
                    <a:close/>
                    <a:moveTo>
                      <a:pt x="500" y="500"/>
                    </a:moveTo>
                    <a:lnTo>
                      <a:pt x="406" y="344"/>
                    </a:lnTo>
                    <a:lnTo>
                      <a:pt x="500" y="313"/>
                    </a:lnTo>
                    <a:lnTo>
                      <a:pt x="562" y="469"/>
                    </a:lnTo>
                    <a:lnTo>
                      <a:pt x="500" y="500"/>
                    </a:lnTo>
                    <a:close/>
                    <a:moveTo>
                      <a:pt x="625" y="438"/>
                    </a:moveTo>
                    <a:lnTo>
                      <a:pt x="562" y="281"/>
                    </a:lnTo>
                    <a:lnTo>
                      <a:pt x="625" y="250"/>
                    </a:lnTo>
                    <a:lnTo>
                      <a:pt x="718" y="375"/>
                    </a:lnTo>
                    <a:lnTo>
                      <a:pt x="625" y="438"/>
                    </a:lnTo>
                    <a:close/>
                    <a:moveTo>
                      <a:pt x="781" y="344"/>
                    </a:moveTo>
                    <a:lnTo>
                      <a:pt x="687" y="219"/>
                    </a:lnTo>
                    <a:lnTo>
                      <a:pt x="781" y="156"/>
                    </a:lnTo>
                    <a:lnTo>
                      <a:pt x="843" y="313"/>
                    </a:lnTo>
                    <a:lnTo>
                      <a:pt x="781" y="344"/>
                    </a:lnTo>
                    <a:close/>
                    <a:moveTo>
                      <a:pt x="906" y="281"/>
                    </a:moveTo>
                    <a:lnTo>
                      <a:pt x="843" y="125"/>
                    </a:lnTo>
                    <a:lnTo>
                      <a:pt x="906" y="94"/>
                    </a:lnTo>
                    <a:lnTo>
                      <a:pt x="1000" y="250"/>
                    </a:lnTo>
                    <a:lnTo>
                      <a:pt x="906" y="281"/>
                    </a:lnTo>
                    <a:close/>
                    <a:moveTo>
                      <a:pt x="1062" y="188"/>
                    </a:moveTo>
                    <a:lnTo>
                      <a:pt x="968" y="63"/>
                    </a:lnTo>
                    <a:lnTo>
                      <a:pt x="1062" y="0"/>
                    </a:lnTo>
                    <a:lnTo>
                      <a:pt x="1125" y="156"/>
                    </a:lnTo>
                    <a:lnTo>
                      <a:pt x="1062" y="18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09" name="Freeform 11"/>
              <p:cNvSpPr>
                <a:spLocks noChangeArrowheads="1"/>
              </p:cNvSpPr>
              <p:nvPr/>
            </p:nvSpPr>
            <p:spPr bwMode="auto">
              <a:xfrm>
                <a:off x="4575175" y="3457575"/>
                <a:ext cx="34925" cy="57150"/>
              </a:xfrm>
              <a:custGeom>
                <a:avLst/>
                <a:gdLst>
                  <a:gd name="T0" fmla="*/ 62 w 95"/>
                  <a:gd name="T1" fmla="*/ 156 h 157"/>
                  <a:gd name="T2" fmla="*/ 0 w 95"/>
                  <a:gd name="T3" fmla="*/ 31 h 157"/>
                  <a:gd name="T4" fmla="*/ 31 w 95"/>
                  <a:gd name="T5" fmla="*/ 0 h 157"/>
                  <a:gd name="T6" fmla="*/ 94 w 95"/>
                  <a:gd name="T7" fmla="*/ 156 h 157"/>
                  <a:gd name="T8" fmla="*/ 62 w 95"/>
                  <a:gd name="T9" fmla="*/ 156 h 157"/>
                </a:gdLst>
                <a:ahLst/>
                <a:cxnLst>
                  <a:cxn ang="0">
                    <a:pos x="T0" y="T1"/>
                  </a:cxn>
                  <a:cxn ang="0">
                    <a:pos x="T2" y="T3"/>
                  </a:cxn>
                  <a:cxn ang="0">
                    <a:pos x="T4" y="T5"/>
                  </a:cxn>
                  <a:cxn ang="0">
                    <a:pos x="T6" y="T7"/>
                  </a:cxn>
                  <a:cxn ang="0">
                    <a:pos x="T8" y="T9"/>
                  </a:cxn>
                </a:cxnLst>
                <a:rect l="0" t="0" r="r" b="b"/>
                <a:pathLst>
                  <a:path w="95" h="157">
                    <a:moveTo>
                      <a:pt x="62" y="156"/>
                    </a:moveTo>
                    <a:lnTo>
                      <a:pt x="0" y="31"/>
                    </a:lnTo>
                    <a:lnTo>
                      <a:pt x="31" y="0"/>
                    </a:lnTo>
                    <a:lnTo>
                      <a:pt x="94" y="156"/>
                    </a:lnTo>
                    <a:lnTo>
                      <a:pt x="62"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0" name="Freeform 12"/>
              <p:cNvSpPr>
                <a:spLocks noChangeArrowheads="1"/>
              </p:cNvSpPr>
              <p:nvPr/>
            </p:nvSpPr>
            <p:spPr bwMode="auto">
              <a:xfrm>
                <a:off x="4497388"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1" name="Freeform 13"/>
              <p:cNvSpPr>
                <a:spLocks noChangeArrowheads="1"/>
              </p:cNvSpPr>
              <p:nvPr/>
            </p:nvSpPr>
            <p:spPr bwMode="auto">
              <a:xfrm>
                <a:off x="4497388"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2" name="Freeform 14"/>
              <p:cNvSpPr>
                <a:spLocks noChangeArrowheads="1"/>
              </p:cNvSpPr>
              <p:nvPr/>
            </p:nvSpPr>
            <p:spPr bwMode="auto">
              <a:xfrm>
                <a:off x="4497388"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3" name="Freeform 15"/>
              <p:cNvSpPr>
                <a:spLocks noChangeArrowheads="1"/>
              </p:cNvSpPr>
              <p:nvPr/>
            </p:nvSpPr>
            <p:spPr bwMode="auto">
              <a:xfrm>
                <a:off x="4564063" y="4154488"/>
                <a:ext cx="46037" cy="57150"/>
              </a:xfrm>
              <a:custGeom>
                <a:avLst/>
                <a:gdLst>
                  <a:gd name="T0" fmla="*/ 31 w 126"/>
                  <a:gd name="T1" fmla="*/ 156 h 157"/>
                  <a:gd name="T2" fmla="*/ 0 w 126"/>
                  <a:gd name="T3" fmla="*/ 156 h 157"/>
                  <a:gd name="T4" fmla="*/ 93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3" y="0"/>
                    </a:lnTo>
                    <a:lnTo>
                      <a:pt x="125" y="31"/>
                    </a:lnTo>
                    <a:lnTo>
                      <a:pt x="31"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4" name="Freeform 16"/>
              <p:cNvSpPr>
                <a:spLocks noChangeArrowheads="1"/>
              </p:cNvSpPr>
              <p:nvPr/>
            </p:nvSpPr>
            <p:spPr bwMode="auto">
              <a:xfrm>
                <a:off x="4610100" y="4176713"/>
                <a:ext cx="404813" cy="258762"/>
              </a:xfrm>
              <a:custGeom>
                <a:avLst/>
                <a:gdLst>
                  <a:gd name="T0" fmla="*/ 1062 w 1126"/>
                  <a:gd name="T1" fmla="*/ 719 h 720"/>
                  <a:gd name="T2" fmla="*/ 968 w 1126"/>
                  <a:gd name="T3" fmla="*/ 656 h 720"/>
                  <a:gd name="T4" fmla="*/ 1062 w 1126"/>
                  <a:gd name="T5" fmla="*/ 531 h 720"/>
                  <a:gd name="T6" fmla="*/ 1125 w 1126"/>
                  <a:gd name="T7" fmla="*/ 563 h 720"/>
                  <a:gd name="T8" fmla="*/ 1062 w 1126"/>
                  <a:gd name="T9" fmla="*/ 719 h 720"/>
                  <a:gd name="T10" fmla="*/ 906 w 1126"/>
                  <a:gd name="T11" fmla="*/ 625 h 720"/>
                  <a:gd name="T12" fmla="*/ 843 w 1126"/>
                  <a:gd name="T13" fmla="*/ 594 h 720"/>
                  <a:gd name="T14" fmla="*/ 906 w 1126"/>
                  <a:gd name="T15" fmla="*/ 438 h 720"/>
                  <a:gd name="T16" fmla="*/ 968 w 1126"/>
                  <a:gd name="T17" fmla="*/ 500 h 720"/>
                  <a:gd name="T18" fmla="*/ 906 w 1126"/>
                  <a:gd name="T19" fmla="*/ 625 h 720"/>
                  <a:gd name="T20" fmla="*/ 750 w 1126"/>
                  <a:gd name="T21" fmla="*/ 563 h 720"/>
                  <a:gd name="T22" fmla="*/ 687 w 1126"/>
                  <a:gd name="T23" fmla="*/ 531 h 720"/>
                  <a:gd name="T24" fmla="*/ 781 w 1126"/>
                  <a:gd name="T25" fmla="*/ 375 h 720"/>
                  <a:gd name="T26" fmla="*/ 843 w 1126"/>
                  <a:gd name="T27" fmla="*/ 406 h 720"/>
                  <a:gd name="T28" fmla="*/ 750 w 1126"/>
                  <a:gd name="T29" fmla="*/ 563 h 720"/>
                  <a:gd name="T30" fmla="*/ 625 w 1126"/>
                  <a:gd name="T31" fmla="*/ 469 h 720"/>
                  <a:gd name="T32" fmla="*/ 562 w 1126"/>
                  <a:gd name="T33" fmla="*/ 438 h 720"/>
                  <a:gd name="T34" fmla="*/ 625 w 1126"/>
                  <a:gd name="T35" fmla="*/ 313 h 720"/>
                  <a:gd name="T36" fmla="*/ 687 w 1126"/>
                  <a:gd name="T37" fmla="*/ 344 h 720"/>
                  <a:gd name="T38" fmla="*/ 625 w 1126"/>
                  <a:gd name="T39" fmla="*/ 469 h 720"/>
                  <a:gd name="T40" fmla="*/ 468 w 1126"/>
                  <a:gd name="T41" fmla="*/ 406 h 720"/>
                  <a:gd name="T42" fmla="*/ 406 w 1126"/>
                  <a:gd name="T43" fmla="*/ 375 h 720"/>
                  <a:gd name="T44" fmla="*/ 500 w 1126"/>
                  <a:gd name="T45" fmla="*/ 219 h 720"/>
                  <a:gd name="T46" fmla="*/ 562 w 1126"/>
                  <a:gd name="T47" fmla="*/ 250 h 720"/>
                  <a:gd name="T48" fmla="*/ 468 w 1126"/>
                  <a:gd name="T49" fmla="*/ 406 h 720"/>
                  <a:gd name="T50" fmla="*/ 343 w 1126"/>
                  <a:gd name="T51" fmla="*/ 344 h 720"/>
                  <a:gd name="T52" fmla="*/ 281 w 1126"/>
                  <a:gd name="T53" fmla="*/ 281 h 720"/>
                  <a:gd name="T54" fmla="*/ 343 w 1126"/>
                  <a:gd name="T55" fmla="*/ 156 h 720"/>
                  <a:gd name="T56" fmla="*/ 406 w 1126"/>
                  <a:gd name="T57" fmla="*/ 188 h 720"/>
                  <a:gd name="T58" fmla="*/ 343 w 1126"/>
                  <a:gd name="T59" fmla="*/ 344 h 720"/>
                  <a:gd name="T60" fmla="*/ 187 w 1126"/>
                  <a:gd name="T61" fmla="*/ 250 h 720"/>
                  <a:gd name="T62" fmla="*/ 125 w 1126"/>
                  <a:gd name="T63" fmla="*/ 219 h 720"/>
                  <a:gd name="T64" fmla="*/ 218 w 1126"/>
                  <a:gd name="T65" fmla="*/ 63 h 720"/>
                  <a:gd name="T66" fmla="*/ 281 w 1126"/>
                  <a:gd name="T67" fmla="*/ 125 h 720"/>
                  <a:gd name="T68" fmla="*/ 187 w 1126"/>
                  <a:gd name="T69" fmla="*/ 250 h 720"/>
                  <a:gd name="T70" fmla="*/ 62 w 1126"/>
                  <a:gd name="T71" fmla="*/ 188 h 720"/>
                  <a:gd name="T72" fmla="*/ 0 w 1126"/>
                  <a:gd name="T73" fmla="*/ 156 h 720"/>
                  <a:gd name="T74" fmla="*/ 62 w 1126"/>
                  <a:gd name="T75" fmla="*/ 0 h 720"/>
                  <a:gd name="T76" fmla="*/ 125 w 1126"/>
                  <a:gd name="T77" fmla="*/ 31 h 720"/>
                  <a:gd name="T78" fmla="*/ 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1062" y="719"/>
                    </a:moveTo>
                    <a:lnTo>
                      <a:pt x="968" y="656"/>
                    </a:lnTo>
                    <a:lnTo>
                      <a:pt x="1062" y="531"/>
                    </a:lnTo>
                    <a:lnTo>
                      <a:pt x="1125" y="563"/>
                    </a:lnTo>
                    <a:lnTo>
                      <a:pt x="1062" y="719"/>
                    </a:lnTo>
                    <a:close/>
                    <a:moveTo>
                      <a:pt x="906" y="625"/>
                    </a:moveTo>
                    <a:lnTo>
                      <a:pt x="843" y="594"/>
                    </a:lnTo>
                    <a:lnTo>
                      <a:pt x="906" y="438"/>
                    </a:lnTo>
                    <a:lnTo>
                      <a:pt x="968" y="500"/>
                    </a:lnTo>
                    <a:lnTo>
                      <a:pt x="906" y="625"/>
                    </a:lnTo>
                    <a:close/>
                    <a:moveTo>
                      <a:pt x="750" y="563"/>
                    </a:moveTo>
                    <a:lnTo>
                      <a:pt x="687" y="531"/>
                    </a:lnTo>
                    <a:lnTo>
                      <a:pt x="781" y="375"/>
                    </a:lnTo>
                    <a:lnTo>
                      <a:pt x="843" y="406"/>
                    </a:lnTo>
                    <a:lnTo>
                      <a:pt x="750" y="563"/>
                    </a:lnTo>
                    <a:close/>
                    <a:moveTo>
                      <a:pt x="625" y="469"/>
                    </a:moveTo>
                    <a:lnTo>
                      <a:pt x="562" y="438"/>
                    </a:lnTo>
                    <a:lnTo>
                      <a:pt x="625" y="313"/>
                    </a:lnTo>
                    <a:lnTo>
                      <a:pt x="687" y="344"/>
                    </a:lnTo>
                    <a:lnTo>
                      <a:pt x="625" y="469"/>
                    </a:lnTo>
                    <a:close/>
                    <a:moveTo>
                      <a:pt x="468" y="406"/>
                    </a:moveTo>
                    <a:lnTo>
                      <a:pt x="406" y="375"/>
                    </a:lnTo>
                    <a:lnTo>
                      <a:pt x="500" y="219"/>
                    </a:lnTo>
                    <a:lnTo>
                      <a:pt x="562" y="250"/>
                    </a:lnTo>
                    <a:lnTo>
                      <a:pt x="468" y="406"/>
                    </a:lnTo>
                    <a:close/>
                    <a:moveTo>
                      <a:pt x="343" y="344"/>
                    </a:moveTo>
                    <a:lnTo>
                      <a:pt x="281" y="281"/>
                    </a:lnTo>
                    <a:lnTo>
                      <a:pt x="343" y="156"/>
                    </a:lnTo>
                    <a:lnTo>
                      <a:pt x="406" y="188"/>
                    </a:lnTo>
                    <a:lnTo>
                      <a:pt x="343" y="344"/>
                    </a:lnTo>
                    <a:close/>
                    <a:moveTo>
                      <a:pt x="187" y="250"/>
                    </a:moveTo>
                    <a:lnTo>
                      <a:pt x="125" y="219"/>
                    </a:lnTo>
                    <a:lnTo>
                      <a:pt x="218" y="63"/>
                    </a:lnTo>
                    <a:lnTo>
                      <a:pt x="281" y="125"/>
                    </a:lnTo>
                    <a:lnTo>
                      <a:pt x="187" y="250"/>
                    </a:lnTo>
                    <a:close/>
                    <a:moveTo>
                      <a:pt x="62" y="188"/>
                    </a:moveTo>
                    <a:lnTo>
                      <a:pt x="0" y="156"/>
                    </a:lnTo>
                    <a:lnTo>
                      <a:pt x="62" y="0"/>
                    </a:lnTo>
                    <a:lnTo>
                      <a:pt x="125" y="31"/>
                    </a:lnTo>
                    <a:lnTo>
                      <a:pt x="62" y="18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5" name="Freeform 17"/>
              <p:cNvSpPr>
                <a:spLocks noChangeArrowheads="1"/>
              </p:cNvSpPr>
              <p:nvPr/>
            </p:nvSpPr>
            <p:spPr bwMode="auto">
              <a:xfrm>
                <a:off x="5014913" y="4391025"/>
                <a:ext cx="33337" cy="57150"/>
              </a:xfrm>
              <a:custGeom>
                <a:avLst/>
                <a:gdLst>
                  <a:gd name="T0" fmla="*/ 31 w 94"/>
                  <a:gd name="T1" fmla="*/ 156 h 157"/>
                  <a:gd name="T2" fmla="*/ 0 w 94"/>
                  <a:gd name="T3" fmla="*/ 156 h 157"/>
                  <a:gd name="T4" fmla="*/ 62 w 94"/>
                  <a:gd name="T5" fmla="*/ 0 h 157"/>
                  <a:gd name="T6" fmla="*/ 93 w 94"/>
                  <a:gd name="T7" fmla="*/ 31 h 157"/>
                  <a:gd name="T8" fmla="*/ 31 w 94"/>
                  <a:gd name="T9" fmla="*/ 156 h 157"/>
                </a:gdLst>
                <a:ahLst/>
                <a:cxnLst>
                  <a:cxn ang="0">
                    <a:pos x="T0" y="T1"/>
                  </a:cxn>
                  <a:cxn ang="0">
                    <a:pos x="T2" y="T3"/>
                  </a:cxn>
                  <a:cxn ang="0">
                    <a:pos x="T4" y="T5"/>
                  </a:cxn>
                  <a:cxn ang="0">
                    <a:pos x="T6" y="T7"/>
                  </a:cxn>
                  <a:cxn ang="0">
                    <a:pos x="T8" y="T9"/>
                  </a:cxn>
                </a:cxnLst>
                <a:rect l="0" t="0" r="r" b="b"/>
                <a:pathLst>
                  <a:path w="94" h="157">
                    <a:moveTo>
                      <a:pt x="31" y="156"/>
                    </a:moveTo>
                    <a:lnTo>
                      <a:pt x="0" y="156"/>
                    </a:lnTo>
                    <a:lnTo>
                      <a:pt x="62" y="0"/>
                    </a:lnTo>
                    <a:lnTo>
                      <a:pt x="93" y="31"/>
                    </a:lnTo>
                    <a:lnTo>
                      <a:pt x="31"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6" name="Freeform 18"/>
              <p:cNvSpPr>
                <a:spLocks noChangeArrowheads="1"/>
              </p:cNvSpPr>
              <p:nvPr/>
            </p:nvSpPr>
            <p:spPr bwMode="auto">
              <a:xfrm>
                <a:off x="5183188" y="4391025"/>
                <a:ext cx="46037" cy="57150"/>
              </a:xfrm>
              <a:custGeom>
                <a:avLst/>
                <a:gdLst>
                  <a:gd name="T0" fmla="*/ 94 w 126"/>
                  <a:gd name="T1" fmla="*/ 156 h 157"/>
                  <a:gd name="T2" fmla="*/ 0 w 126"/>
                  <a:gd name="T3" fmla="*/ 31 h 157"/>
                  <a:gd name="T4" fmla="*/ 32 w 126"/>
                  <a:gd name="T5" fmla="*/ 0 h 157"/>
                  <a:gd name="T6" fmla="*/ 125 w 126"/>
                  <a:gd name="T7" fmla="*/ 156 h 157"/>
                  <a:gd name="T8" fmla="*/ 94 w 126"/>
                  <a:gd name="T9" fmla="*/ 156 h 157"/>
                </a:gdLst>
                <a:ahLst/>
                <a:cxnLst>
                  <a:cxn ang="0">
                    <a:pos x="T0" y="T1"/>
                  </a:cxn>
                  <a:cxn ang="0">
                    <a:pos x="T2" y="T3"/>
                  </a:cxn>
                  <a:cxn ang="0">
                    <a:pos x="T4" y="T5"/>
                  </a:cxn>
                  <a:cxn ang="0">
                    <a:pos x="T6" y="T7"/>
                  </a:cxn>
                  <a:cxn ang="0">
                    <a:pos x="T8" y="T9"/>
                  </a:cxn>
                </a:cxnLst>
                <a:rect l="0" t="0" r="r" b="b"/>
                <a:pathLst>
                  <a:path w="126" h="157">
                    <a:moveTo>
                      <a:pt x="94" y="156"/>
                    </a:moveTo>
                    <a:lnTo>
                      <a:pt x="0" y="31"/>
                    </a:lnTo>
                    <a:lnTo>
                      <a:pt x="32" y="0"/>
                    </a:lnTo>
                    <a:lnTo>
                      <a:pt x="125" y="156"/>
                    </a:lnTo>
                    <a:lnTo>
                      <a:pt x="94"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7" name="Freeform 19"/>
              <p:cNvSpPr>
                <a:spLocks noChangeArrowheads="1"/>
              </p:cNvSpPr>
              <p:nvPr/>
            </p:nvSpPr>
            <p:spPr bwMode="auto">
              <a:xfrm>
                <a:off x="5227638" y="4176713"/>
                <a:ext cx="404812" cy="258762"/>
              </a:xfrm>
              <a:custGeom>
                <a:avLst/>
                <a:gdLst>
                  <a:gd name="T0" fmla="*/ 63 w 1126"/>
                  <a:gd name="T1" fmla="*/ 719 h 720"/>
                  <a:gd name="T2" fmla="*/ 0 w 1126"/>
                  <a:gd name="T3" fmla="*/ 563 h 720"/>
                  <a:gd name="T4" fmla="*/ 63 w 1126"/>
                  <a:gd name="T5" fmla="*/ 531 h 720"/>
                  <a:gd name="T6" fmla="*/ 125 w 1126"/>
                  <a:gd name="T7" fmla="*/ 656 h 720"/>
                  <a:gd name="T8" fmla="*/ 63 w 1126"/>
                  <a:gd name="T9" fmla="*/ 719 h 720"/>
                  <a:gd name="T10" fmla="*/ 219 w 1126"/>
                  <a:gd name="T11" fmla="*/ 625 h 720"/>
                  <a:gd name="T12" fmla="*/ 125 w 1126"/>
                  <a:gd name="T13" fmla="*/ 500 h 720"/>
                  <a:gd name="T14" fmla="*/ 188 w 1126"/>
                  <a:gd name="T15" fmla="*/ 438 h 720"/>
                  <a:gd name="T16" fmla="*/ 282 w 1126"/>
                  <a:gd name="T17" fmla="*/ 594 h 720"/>
                  <a:gd name="T18" fmla="*/ 219 w 1126"/>
                  <a:gd name="T19" fmla="*/ 625 h 720"/>
                  <a:gd name="T20" fmla="*/ 344 w 1126"/>
                  <a:gd name="T21" fmla="*/ 563 h 720"/>
                  <a:gd name="T22" fmla="*/ 282 w 1126"/>
                  <a:gd name="T23" fmla="*/ 406 h 720"/>
                  <a:gd name="T24" fmla="*/ 344 w 1126"/>
                  <a:gd name="T25" fmla="*/ 375 h 720"/>
                  <a:gd name="T26" fmla="*/ 407 w 1126"/>
                  <a:gd name="T27" fmla="*/ 531 h 720"/>
                  <a:gd name="T28" fmla="*/ 344 w 1126"/>
                  <a:gd name="T29" fmla="*/ 563 h 720"/>
                  <a:gd name="T30" fmla="*/ 500 w 1126"/>
                  <a:gd name="T31" fmla="*/ 469 h 720"/>
                  <a:gd name="T32" fmla="*/ 407 w 1126"/>
                  <a:gd name="T33" fmla="*/ 344 h 720"/>
                  <a:gd name="T34" fmla="*/ 469 w 1126"/>
                  <a:gd name="T35" fmla="*/ 313 h 720"/>
                  <a:gd name="T36" fmla="*/ 563 w 1126"/>
                  <a:gd name="T37" fmla="*/ 438 h 720"/>
                  <a:gd name="T38" fmla="*/ 500 w 1126"/>
                  <a:gd name="T39" fmla="*/ 469 h 720"/>
                  <a:gd name="T40" fmla="*/ 625 w 1126"/>
                  <a:gd name="T41" fmla="*/ 406 h 720"/>
                  <a:gd name="T42" fmla="*/ 563 w 1126"/>
                  <a:gd name="T43" fmla="*/ 250 h 720"/>
                  <a:gd name="T44" fmla="*/ 625 w 1126"/>
                  <a:gd name="T45" fmla="*/ 219 h 720"/>
                  <a:gd name="T46" fmla="*/ 688 w 1126"/>
                  <a:gd name="T47" fmla="*/ 375 h 720"/>
                  <a:gd name="T48" fmla="*/ 625 w 1126"/>
                  <a:gd name="T49" fmla="*/ 406 h 720"/>
                  <a:gd name="T50" fmla="*/ 782 w 1126"/>
                  <a:gd name="T51" fmla="*/ 344 h 720"/>
                  <a:gd name="T52" fmla="*/ 688 w 1126"/>
                  <a:gd name="T53" fmla="*/ 188 h 720"/>
                  <a:gd name="T54" fmla="*/ 782 w 1126"/>
                  <a:gd name="T55" fmla="*/ 156 h 720"/>
                  <a:gd name="T56" fmla="*/ 844 w 1126"/>
                  <a:gd name="T57" fmla="*/ 281 h 720"/>
                  <a:gd name="T58" fmla="*/ 782 w 1126"/>
                  <a:gd name="T59" fmla="*/ 344 h 720"/>
                  <a:gd name="T60" fmla="*/ 907 w 1126"/>
                  <a:gd name="T61" fmla="*/ 250 h 720"/>
                  <a:gd name="T62" fmla="*/ 844 w 1126"/>
                  <a:gd name="T63" fmla="*/ 125 h 720"/>
                  <a:gd name="T64" fmla="*/ 907 w 1126"/>
                  <a:gd name="T65" fmla="*/ 63 h 720"/>
                  <a:gd name="T66" fmla="*/ 1000 w 1126"/>
                  <a:gd name="T67" fmla="*/ 219 h 720"/>
                  <a:gd name="T68" fmla="*/ 907 w 1126"/>
                  <a:gd name="T69" fmla="*/ 250 h 720"/>
                  <a:gd name="T70" fmla="*/ 1063 w 1126"/>
                  <a:gd name="T71" fmla="*/ 188 h 720"/>
                  <a:gd name="T72" fmla="*/ 969 w 1126"/>
                  <a:gd name="T73" fmla="*/ 31 h 720"/>
                  <a:gd name="T74" fmla="*/ 1063 w 1126"/>
                  <a:gd name="T75" fmla="*/ 0 h 720"/>
                  <a:gd name="T76" fmla="*/ 1125 w 1126"/>
                  <a:gd name="T77" fmla="*/ 156 h 720"/>
                  <a:gd name="T78" fmla="*/ 1063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3" y="719"/>
                    </a:moveTo>
                    <a:lnTo>
                      <a:pt x="0" y="563"/>
                    </a:lnTo>
                    <a:lnTo>
                      <a:pt x="63" y="531"/>
                    </a:lnTo>
                    <a:lnTo>
                      <a:pt x="125" y="656"/>
                    </a:lnTo>
                    <a:lnTo>
                      <a:pt x="63" y="719"/>
                    </a:lnTo>
                    <a:close/>
                    <a:moveTo>
                      <a:pt x="219" y="625"/>
                    </a:moveTo>
                    <a:lnTo>
                      <a:pt x="125" y="500"/>
                    </a:lnTo>
                    <a:lnTo>
                      <a:pt x="188" y="438"/>
                    </a:lnTo>
                    <a:lnTo>
                      <a:pt x="282" y="594"/>
                    </a:lnTo>
                    <a:lnTo>
                      <a:pt x="219" y="625"/>
                    </a:lnTo>
                    <a:close/>
                    <a:moveTo>
                      <a:pt x="344" y="563"/>
                    </a:moveTo>
                    <a:lnTo>
                      <a:pt x="282" y="406"/>
                    </a:lnTo>
                    <a:lnTo>
                      <a:pt x="344" y="375"/>
                    </a:lnTo>
                    <a:lnTo>
                      <a:pt x="407" y="531"/>
                    </a:lnTo>
                    <a:lnTo>
                      <a:pt x="344" y="563"/>
                    </a:lnTo>
                    <a:close/>
                    <a:moveTo>
                      <a:pt x="500" y="469"/>
                    </a:moveTo>
                    <a:lnTo>
                      <a:pt x="407" y="344"/>
                    </a:lnTo>
                    <a:lnTo>
                      <a:pt x="469" y="313"/>
                    </a:lnTo>
                    <a:lnTo>
                      <a:pt x="563" y="438"/>
                    </a:lnTo>
                    <a:lnTo>
                      <a:pt x="500" y="469"/>
                    </a:lnTo>
                    <a:close/>
                    <a:moveTo>
                      <a:pt x="625" y="406"/>
                    </a:moveTo>
                    <a:lnTo>
                      <a:pt x="563" y="250"/>
                    </a:lnTo>
                    <a:lnTo>
                      <a:pt x="625" y="219"/>
                    </a:lnTo>
                    <a:lnTo>
                      <a:pt x="688" y="375"/>
                    </a:lnTo>
                    <a:lnTo>
                      <a:pt x="625" y="406"/>
                    </a:lnTo>
                    <a:close/>
                    <a:moveTo>
                      <a:pt x="782" y="344"/>
                    </a:moveTo>
                    <a:lnTo>
                      <a:pt x="688" y="188"/>
                    </a:lnTo>
                    <a:lnTo>
                      <a:pt x="782" y="156"/>
                    </a:lnTo>
                    <a:lnTo>
                      <a:pt x="844" y="281"/>
                    </a:lnTo>
                    <a:lnTo>
                      <a:pt x="782" y="344"/>
                    </a:lnTo>
                    <a:close/>
                    <a:moveTo>
                      <a:pt x="907" y="250"/>
                    </a:moveTo>
                    <a:lnTo>
                      <a:pt x="844" y="125"/>
                    </a:lnTo>
                    <a:lnTo>
                      <a:pt x="907" y="63"/>
                    </a:lnTo>
                    <a:lnTo>
                      <a:pt x="1000" y="219"/>
                    </a:lnTo>
                    <a:lnTo>
                      <a:pt x="907" y="250"/>
                    </a:lnTo>
                    <a:close/>
                    <a:moveTo>
                      <a:pt x="1063" y="188"/>
                    </a:moveTo>
                    <a:lnTo>
                      <a:pt x="969" y="31"/>
                    </a:lnTo>
                    <a:lnTo>
                      <a:pt x="1063" y="0"/>
                    </a:lnTo>
                    <a:lnTo>
                      <a:pt x="1125" y="156"/>
                    </a:lnTo>
                    <a:lnTo>
                      <a:pt x="1063" y="18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8" name="Freeform 20"/>
              <p:cNvSpPr>
                <a:spLocks noChangeArrowheads="1"/>
              </p:cNvSpPr>
              <p:nvPr/>
            </p:nvSpPr>
            <p:spPr bwMode="auto">
              <a:xfrm>
                <a:off x="5632450" y="4154488"/>
                <a:ext cx="46038" cy="57150"/>
              </a:xfrm>
              <a:custGeom>
                <a:avLst/>
                <a:gdLst>
                  <a:gd name="T0" fmla="*/ 63 w 126"/>
                  <a:gd name="T1" fmla="*/ 156 h 157"/>
                  <a:gd name="T2" fmla="*/ 0 w 126"/>
                  <a:gd name="T3" fmla="*/ 31 h 157"/>
                  <a:gd name="T4" fmla="*/ 32 w 126"/>
                  <a:gd name="T5" fmla="*/ 0 h 157"/>
                  <a:gd name="T6" fmla="*/ 125 w 126"/>
                  <a:gd name="T7" fmla="*/ 156 h 157"/>
                  <a:gd name="T8" fmla="*/ 63 w 126"/>
                  <a:gd name="T9" fmla="*/ 156 h 157"/>
                </a:gdLst>
                <a:ahLst/>
                <a:cxnLst>
                  <a:cxn ang="0">
                    <a:pos x="T0" y="T1"/>
                  </a:cxn>
                  <a:cxn ang="0">
                    <a:pos x="T2" y="T3"/>
                  </a:cxn>
                  <a:cxn ang="0">
                    <a:pos x="T4" y="T5"/>
                  </a:cxn>
                  <a:cxn ang="0">
                    <a:pos x="T6" y="T7"/>
                  </a:cxn>
                  <a:cxn ang="0">
                    <a:pos x="T8" y="T9"/>
                  </a:cxn>
                </a:cxnLst>
                <a:rect l="0" t="0" r="r" b="b"/>
                <a:pathLst>
                  <a:path w="126" h="157">
                    <a:moveTo>
                      <a:pt x="63" y="156"/>
                    </a:moveTo>
                    <a:lnTo>
                      <a:pt x="0" y="31"/>
                    </a:lnTo>
                    <a:lnTo>
                      <a:pt x="32" y="0"/>
                    </a:lnTo>
                    <a:lnTo>
                      <a:pt x="125" y="156"/>
                    </a:lnTo>
                    <a:lnTo>
                      <a:pt x="63"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19" name="Freeform 21"/>
              <p:cNvSpPr>
                <a:spLocks noChangeArrowheads="1"/>
              </p:cNvSpPr>
              <p:nvPr/>
            </p:nvSpPr>
            <p:spPr bwMode="auto">
              <a:xfrm>
                <a:off x="5689600"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0" name="Freeform 22"/>
              <p:cNvSpPr>
                <a:spLocks noChangeArrowheads="1"/>
              </p:cNvSpPr>
              <p:nvPr/>
            </p:nvSpPr>
            <p:spPr bwMode="auto">
              <a:xfrm>
                <a:off x="5689600"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1" name="Freeform 23"/>
              <p:cNvSpPr>
                <a:spLocks noChangeArrowheads="1"/>
              </p:cNvSpPr>
              <p:nvPr/>
            </p:nvSpPr>
            <p:spPr bwMode="auto">
              <a:xfrm>
                <a:off x="5689600"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2" name="Freeform 24"/>
              <p:cNvSpPr>
                <a:spLocks noChangeArrowheads="1"/>
              </p:cNvSpPr>
              <p:nvPr/>
            </p:nvSpPr>
            <p:spPr bwMode="auto">
              <a:xfrm>
                <a:off x="5621338" y="3457575"/>
                <a:ext cx="46037" cy="57150"/>
              </a:xfrm>
              <a:custGeom>
                <a:avLst/>
                <a:gdLst>
                  <a:gd name="T0" fmla="*/ 31 w 126"/>
                  <a:gd name="T1" fmla="*/ 156 h 157"/>
                  <a:gd name="T2" fmla="*/ 0 w 126"/>
                  <a:gd name="T3" fmla="*/ 156 h 157"/>
                  <a:gd name="T4" fmla="*/ 94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4" y="0"/>
                    </a:lnTo>
                    <a:lnTo>
                      <a:pt x="125" y="31"/>
                    </a:lnTo>
                    <a:lnTo>
                      <a:pt x="31"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3" name="Freeform 25"/>
              <p:cNvSpPr>
                <a:spLocks noChangeArrowheads="1"/>
              </p:cNvSpPr>
              <p:nvPr/>
            </p:nvSpPr>
            <p:spPr bwMode="auto">
              <a:xfrm>
                <a:off x="5227638" y="3232150"/>
                <a:ext cx="404812" cy="269875"/>
              </a:xfrm>
              <a:custGeom>
                <a:avLst/>
                <a:gdLst>
                  <a:gd name="T0" fmla="*/ 1032 w 1126"/>
                  <a:gd name="T1" fmla="*/ 750 h 751"/>
                  <a:gd name="T2" fmla="*/ 969 w 1126"/>
                  <a:gd name="T3" fmla="*/ 688 h 751"/>
                  <a:gd name="T4" fmla="*/ 1032 w 1126"/>
                  <a:gd name="T5" fmla="*/ 563 h 751"/>
                  <a:gd name="T6" fmla="*/ 1125 w 1126"/>
                  <a:gd name="T7" fmla="*/ 594 h 751"/>
                  <a:gd name="T8" fmla="*/ 1032 w 1126"/>
                  <a:gd name="T9" fmla="*/ 750 h 751"/>
                  <a:gd name="T10" fmla="*/ 907 w 1126"/>
                  <a:gd name="T11" fmla="*/ 656 h 751"/>
                  <a:gd name="T12" fmla="*/ 813 w 1126"/>
                  <a:gd name="T13" fmla="*/ 625 h 751"/>
                  <a:gd name="T14" fmla="*/ 907 w 1126"/>
                  <a:gd name="T15" fmla="*/ 469 h 751"/>
                  <a:gd name="T16" fmla="*/ 969 w 1126"/>
                  <a:gd name="T17" fmla="*/ 500 h 751"/>
                  <a:gd name="T18" fmla="*/ 907 w 1126"/>
                  <a:gd name="T19" fmla="*/ 656 h 751"/>
                  <a:gd name="T20" fmla="*/ 750 w 1126"/>
                  <a:gd name="T21" fmla="*/ 594 h 751"/>
                  <a:gd name="T22" fmla="*/ 688 w 1126"/>
                  <a:gd name="T23" fmla="*/ 531 h 751"/>
                  <a:gd name="T24" fmla="*/ 750 w 1126"/>
                  <a:gd name="T25" fmla="*/ 406 h 751"/>
                  <a:gd name="T26" fmla="*/ 844 w 1126"/>
                  <a:gd name="T27" fmla="*/ 438 h 751"/>
                  <a:gd name="T28" fmla="*/ 750 w 1126"/>
                  <a:gd name="T29" fmla="*/ 594 h 751"/>
                  <a:gd name="T30" fmla="*/ 625 w 1126"/>
                  <a:gd name="T31" fmla="*/ 500 h 751"/>
                  <a:gd name="T32" fmla="*/ 532 w 1126"/>
                  <a:gd name="T33" fmla="*/ 469 h 751"/>
                  <a:gd name="T34" fmla="*/ 625 w 1126"/>
                  <a:gd name="T35" fmla="*/ 313 h 751"/>
                  <a:gd name="T36" fmla="*/ 688 w 1126"/>
                  <a:gd name="T37" fmla="*/ 375 h 751"/>
                  <a:gd name="T38" fmla="*/ 625 w 1126"/>
                  <a:gd name="T39" fmla="*/ 500 h 751"/>
                  <a:gd name="T40" fmla="*/ 469 w 1126"/>
                  <a:gd name="T41" fmla="*/ 438 h 751"/>
                  <a:gd name="T42" fmla="*/ 407 w 1126"/>
                  <a:gd name="T43" fmla="*/ 375 h 751"/>
                  <a:gd name="T44" fmla="*/ 469 w 1126"/>
                  <a:gd name="T45" fmla="*/ 250 h 751"/>
                  <a:gd name="T46" fmla="*/ 563 w 1126"/>
                  <a:gd name="T47" fmla="*/ 281 h 751"/>
                  <a:gd name="T48" fmla="*/ 469 w 1126"/>
                  <a:gd name="T49" fmla="*/ 438 h 751"/>
                  <a:gd name="T50" fmla="*/ 344 w 1126"/>
                  <a:gd name="T51" fmla="*/ 344 h 751"/>
                  <a:gd name="T52" fmla="*/ 250 w 1126"/>
                  <a:gd name="T53" fmla="*/ 313 h 751"/>
                  <a:gd name="T54" fmla="*/ 344 w 1126"/>
                  <a:gd name="T55" fmla="*/ 156 h 751"/>
                  <a:gd name="T56" fmla="*/ 407 w 1126"/>
                  <a:gd name="T57" fmla="*/ 219 h 751"/>
                  <a:gd name="T58" fmla="*/ 344 w 1126"/>
                  <a:gd name="T59" fmla="*/ 344 h 751"/>
                  <a:gd name="T60" fmla="*/ 188 w 1126"/>
                  <a:gd name="T61" fmla="*/ 281 h 751"/>
                  <a:gd name="T62" fmla="*/ 125 w 1126"/>
                  <a:gd name="T63" fmla="*/ 250 h 751"/>
                  <a:gd name="T64" fmla="*/ 219 w 1126"/>
                  <a:gd name="T65" fmla="*/ 94 h 751"/>
                  <a:gd name="T66" fmla="*/ 282 w 1126"/>
                  <a:gd name="T67" fmla="*/ 125 h 751"/>
                  <a:gd name="T68" fmla="*/ 188 w 1126"/>
                  <a:gd name="T69" fmla="*/ 281 h 751"/>
                  <a:gd name="T70" fmla="*/ 63 w 1126"/>
                  <a:gd name="T71" fmla="*/ 188 h 751"/>
                  <a:gd name="T72" fmla="*/ 0 w 1126"/>
                  <a:gd name="T73" fmla="*/ 156 h 751"/>
                  <a:gd name="T74" fmla="*/ 63 w 1126"/>
                  <a:gd name="T75" fmla="*/ 0 h 751"/>
                  <a:gd name="T76" fmla="*/ 125 w 1126"/>
                  <a:gd name="T77" fmla="*/ 63 h 751"/>
                  <a:gd name="T78" fmla="*/ 63 w 1126"/>
                  <a:gd name="T79" fmla="*/ 18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51">
                    <a:moveTo>
                      <a:pt x="1032" y="750"/>
                    </a:moveTo>
                    <a:lnTo>
                      <a:pt x="969" y="688"/>
                    </a:lnTo>
                    <a:lnTo>
                      <a:pt x="1032" y="563"/>
                    </a:lnTo>
                    <a:lnTo>
                      <a:pt x="1125" y="594"/>
                    </a:lnTo>
                    <a:lnTo>
                      <a:pt x="1032" y="750"/>
                    </a:lnTo>
                    <a:close/>
                    <a:moveTo>
                      <a:pt x="907" y="656"/>
                    </a:moveTo>
                    <a:lnTo>
                      <a:pt x="813" y="625"/>
                    </a:lnTo>
                    <a:lnTo>
                      <a:pt x="907" y="469"/>
                    </a:lnTo>
                    <a:lnTo>
                      <a:pt x="969" y="500"/>
                    </a:lnTo>
                    <a:lnTo>
                      <a:pt x="907" y="656"/>
                    </a:lnTo>
                    <a:close/>
                    <a:moveTo>
                      <a:pt x="750" y="594"/>
                    </a:moveTo>
                    <a:lnTo>
                      <a:pt x="688" y="531"/>
                    </a:lnTo>
                    <a:lnTo>
                      <a:pt x="750" y="406"/>
                    </a:lnTo>
                    <a:lnTo>
                      <a:pt x="844" y="438"/>
                    </a:lnTo>
                    <a:lnTo>
                      <a:pt x="750" y="594"/>
                    </a:lnTo>
                    <a:close/>
                    <a:moveTo>
                      <a:pt x="625" y="500"/>
                    </a:moveTo>
                    <a:lnTo>
                      <a:pt x="532" y="469"/>
                    </a:lnTo>
                    <a:lnTo>
                      <a:pt x="625" y="313"/>
                    </a:lnTo>
                    <a:lnTo>
                      <a:pt x="688" y="375"/>
                    </a:lnTo>
                    <a:lnTo>
                      <a:pt x="625" y="500"/>
                    </a:lnTo>
                    <a:close/>
                    <a:moveTo>
                      <a:pt x="469" y="438"/>
                    </a:moveTo>
                    <a:lnTo>
                      <a:pt x="407" y="375"/>
                    </a:lnTo>
                    <a:lnTo>
                      <a:pt x="469" y="250"/>
                    </a:lnTo>
                    <a:lnTo>
                      <a:pt x="563" y="281"/>
                    </a:lnTo>
                    <a:lnTo>
                      <a:pt x="469" y="438"/>
                    </a:lnTo>
                    <a:close/>
                    <a:moveTo>
                      <a:pt x="344" y="344"/>
                    </a:moveTo>
                    <a:lnTo>
                      <a:pt x="250" y="313"/>
                    </a:lnTo>
                    <a:lnTo>
                      <a:pt x="344" y="156"/>
                    </a:lnTo>
                    <a:lnTo>
                      <a:pt x="407" y="219"/>
                    </a:lnTo>
                    <a:lnTo>
                      <a:pt x="344" y="344"/>
                    </a:lnTo>
                    <a:close/>
                    <a:moveTo>
                      <a:pt x="188" y="281"/>
                    </a:moveTo>
                    <a:lnTo>
                      <a:pt x="125" y="250"/>
                    </a:lnTo>
                    <a:lnTo>
                      <a:pt x="219" y="94"/>
                    </a:lnTo>
                    <a:lnTo>
                      <a:pt x="282" y="125"/>
                    </a:lnTo>
                    <a:lnTo>
                      <a:pt x="188" y="281"/>
                    </a:lnTo>
                    <a:close/>
                    <a:moveTo>
                      <a:pt x="63" y="188"/>
                    </a:moveTo>
                    <a:lnTo>
                      <a:pt x="0" y="156"/>
                    </a:lnTo>
                    <a:lnTo>
                      <a:pt x="63" y="0"/>
                    </a:lnTo>
                    <a:lnTo>
                      <a:pt x="125" y="63"/>
                    </a:lnTo>
                    <a:lnTo>
                      <a:pt x="63" y="18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4" name="Freeform 26"/>
              <p:cNvSpPr>
                <a:spLocks noChangeArrowheads="1"/>
              </p:cNvSpPr>
              <p:nvPr/>
            </p:nvSpPr>
            <p:spPr bwMode="auto">
              <a:xfrm>
                <a:off x="5183188" y="3221038"/>
                <a:ext cx="46037" cy="57150"/>
              </a:xfrm>
              <a:custGeom>
                <a:avLst/>
                <a:gdLst>
                  <a:gd name="T0" fmla="*/ 32 w 126"/>
                  <a:gd name="T1" fmla="*/ 156 h 157"/>
                  <a:gd name="T2" fmla="*/ 0 w 126"/>
                  <a:gd name="T3" fmla="*/ 125 h 157"/>
                  <a:gd name="T4" fmla="*/ 94 w 126"/>
                  <a:gd name="T5" fmla="*/ 0 h 157"/>
                  <a:gd name="T6" fmla="*/ 125 w 126"/>
                  <a:gd name="T7" fmla="*/ 0 h 157"/>
                  <a:gd name="T8" fmla="*/ 32 w 126"/>
                  <a:gd name="T9" fmla="*/ 156 h 157"/>
                </a:gdLst>
                <a:ahLst/>
                <a:cxnLst>
                  <a:cxn ang="0">
                    <a:pos x="T0" y="T1"/>
                  </a:cxn>
                  <a:cxn ang="0">
                    <a:pos x="T2" y="T3"/>
                  </a:cxn>
                  <a:cxn ang="0">
                    <a:pos x="T4" y="T5"/>
                  </a:cxn>
                  <a:cxn ang="0">
                    <a:pos x="T6" y="T7"/>
                  </a:cxn>
                  <a:cxn ang="0">
                    <a:pos x="T8" y="T9"/>
                  </a:cxn>
                </a:cxnLst>
                <a:rect l="0" t="0" r="r" b="b"/>
                <a:pathLst>
                  <a:path w="126" h="157">
                    <a:moveTo>
                      <a:pt x="32" y="156"/>
                    </a:moveTo>
                    <a:lnTo>
                      <a:pt x="0" y="125"/>
                    </a:lnTo>
                    <a:lnTo>
                      <a:pt x="94" y="0"/>
                    </a:lnTo>
                    <a:lnTo>
                      <a:pt x="125" y="0"/>
                    </a:lnTo>
                    <a:lnTo>
                      <a:pt x="32" y="15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5" name="Freeform 27"/>
              <p:cNvSpPr>
                <a:spLocks noChangeArrowheads="1"/>
              </p:cNvSpPr>
              <p:nvPr/>
            </p:nvSpPr>
            <p:spPr bwMode="auto">
              <a:xfrm>
                <a:off x="5408613" y="3963988"/>
                <a:ext cx="236537" cy="147637"/>
              </a:xfrm>
              <a:custGeom>
                <a:avLst/>
                <a:gdLst>
                  <a:gd name="T0" fmla="*/ 625 w 658"/>
                  <a:gd name="T1" fmla="*/ 407 h 408"/>
                  <a:gd name="T2" fmla="*/ 0 w 658"/>
                  <a:gd name="T3" fmla="*/ 94 h 408"/>
                  <a:gd name="T4" fmla="*/ 63 w 658"/>
                  <a:gd name="T5" fmla="*/ 0 h 408"/>
                  <a:gd name="T6" fmla="*/ 657 w 658"/>
                  <a:gd name="T7" fmla="*/ 344 h 408"/>
                  <a:gd name="T8" fmla="*/ 625 w 658"/>
                  <a:gd name="T9" fmla="*/ 407 h 408"/>
                </a:gdLst>
                <a:ahLst/>
                <a:cxnLst>
                  <a:cxn ang="0">
                    <a:pos x="T0" y="T1"/>
                  </a:cxn>
                  <a:cxn ang="0">
                    <a:pos x="T2" y="T3"/>
                  </a:cxn>
                  <a:cxn ang="0">
                    <a:pos x="T4" y="T5"/>
                  </a:cxn>
                  <a:cxn ang="0">
                    <a:pos x="T6" y="T7"/>
                  </a:cxn>
                  <a:cxn ang="0">
                    <a:pos x="T8" y="T9"/>
                  </a:cxn>
                </a:cxnLst>
                <a:rect l="0" t="0" r="r" b="b"/>
                <a:pathLst>
                  <a:path w="658" h="408">
                    <a:moveTo>
                      <a:pt x="625" y="407"/>
                    </a:moveTo>
                    <a:lnTo>
                      <a:pt x="0" y="94"/>
                    </a:lnTo>
                    <a:lnTo>
                      <a:pt x="63" y="0"/>
                    </a:lnTo>
                    <a:lnTo>
                      <a:pt x="657" y="344"/>
                    </a:lnTo>
                    <a:lnTo>
                      <a:pt x="625" y="4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6" name="Freeform 28"/>
              <p:cNvSpPr>
                <a:spLocks noChangeArrowheads="1"/>
              </p:cNvSpPr>
              <p:nvPr/>
            </p:nvSpPr>
            <p:spPr bwMode="auto">
              <a:xfrm>
                <a:off x="4587875" y="3559175"/>
                <a:ext cx="258763" cy="158750"/>
              </a:xfrm>
              <a:custGeom>
                <a:avLst/>
                <a:gdLst>
                  <a:gd name="T0" fmla="*/ 688 w 720"/>
                  <a:gd name="T1" fmla="*/ 438 h 439"/>
                  <a:gd name="T2" fmla="*/ 0 w 720"/>
                  <a:gd name="T3" fmla="*/ 63 h 439"/>
                  <a:gd name="T4" fmla="*/ 31 w 720"/>
                  <a:gd name="T5" fmla="*/ 0 h 439"/>
                  <a:gd name="T6" fmla="*/ 719 w 720"/>
                  <a:gd name="T7" fmla="*/ 375 h 439"/>
                  <a:gd name="T8" fmla="*/ 688 w 720"/>
                  <a:gd name="T9" fmla="*/ 438 h 439"/>
                </a:gdLst>
                <a:ahLst/>
                <a:cxnLst>
                  <a:cxn ang="0">
                    <a:pos x="T0" y="T1"/>
                  </a:cxn>
                  <a:cxn ang="0">
                    <a:pos x="T2" y="T3"/>
                  </a:cxn>
                  <a:cxn ang="0">
                    <a:pos x="T4" y="T5"/>
                  </a:cxn>
                  <a:cxn ang="0">
                    <a:pos x="T6" y="T7"/>
                  </a:cxn>
                  <a:cxn ang="0">
                    <a:pos x="T8" y="T9"/>
                  </a:cxn>
                </a:cxnLst>
                <a:rect l="0" t="0" r="r" b="b"/>
                <a:pathLst>
                  <a:path w="720" h="439">
                    <a:moveTo>
                      <a:pt x="688" y="438"/>
                    </a:moveTo>
                    <a:lnTo>
                      <a:pt x="0" y="63"/>
                    </a:lnTo>
                    <a:lnTo>
                      <a:pt x="31" y="0"/>
                    </a:lnTo>
                    <a:lnTo>
                      <a:pt x="719" y="375"/>
                    </a:lnTo>
                    <a:lnTo>
                      <a:pt x="688" y="43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7" name="Freeform 29"/>
              <p:cNvSpPr>
                <a:spLocks noChangeArrowheads="1"/>
              </p:cNvSpPr>
              <p:nvPr/>
            </p:nvSpPr>
            <p:spPr bwMode="auto">
              <a:xfrm>
                <a:off x="5386388" y="3559175"/>
                <a:ext cx="269875" cy="158750"/>
              </a:xfrm>
              <a:custGeom>
                <a:avLst/>
                <a:gdLst>
                  <a:gd name="T0" fmla="*/ 62 w 751"/>
                  <a:gd name="T1" fmla="*/ 438 h 439"/>
                  <a:gd name="T2" fmla="*/ 0 w 751"/>
                  <a:gd name="T3" fmla="*/ 344 h 439"/>
                  <a:gd name="T4" fmla="*/ 687 w 751"/>
                  <a:gd name="T5" fmla="*/ 0 h 439"/>
                  <a:gd name="T6" fmla="*/ 750 w 751"/>
                  <a:gd name="T7" fmla="*/ 94 h 439"/>
                  <a:gd name="T8" fmla="*/ 62 w 751"/>
                  <a:gd name="T9" fmla="*/ 438 h 439"/>
                </a:gdLst>
                <a:ahLst/>
                <a:cxnLst>
                  <a:cxn ang="0">
                    <a:pos x="T0" y="T1"/>
                  </a:cxn>
                  <a:cxn ang="0">
                    <a:pos x="T2" y="T3"/>
                  </a:cxn>
                  <a:cxn ang="0">
                    <a:pos x="T4" y="T5"/>
                  </a:cxn>
                  <a:cxn ang="0">
                    <a:pos x="T6" y="T7"/>
                  </a:cxn>
                  <a:cxn ang="0">
                    <a:pos x="T8" y="T9"/>
                  </a:cxn>
                </a:cxnLst>
                <a:rect l="0" t="0" r="r" b="b"/>
                <a:pathLst>
                  <a:path w="751" h="439">
                    <a:moveTo>
                      <a:pt x="62" y="438"/>
                    </a:moveTo>
                    <a:lnTo>
                      <a:pt x="0" y="344"/>
                    </a:lnTo>
                    <a:lnTo>
                      <a:pt x="687" y="0"/>
                    </a:lnTo>
                    <a:lnTo>
                      <a:pt x="750" y="94"/>
                    </a:lnTo>
                    <a:lnTo>
                      <a:pt x="62" y="43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8" name="Freeform 30"/>
              <p:cNvSpPr>
                <a:spLocks noChangeArrowheads="1"/>
              </p:cNvSpPr>
              <p:nvPr/>
            </p:nvSpPr>
            <p:spPr bwMode="auto">
              <a:xfrm>
                <a:off x="4587875" y="3975100"/>
                <a:ext cx="247650" cy="146050"/>
              </a:xfrm>
              <a:custGeom>
                <a:avLst/>
                <a:gdLst>
                  <a:gd name="T0" fmla="*/ 63 w 689"/>
                  <a:gd name="T1" fmla="*/ 406 h 407"/>
                  <a:gd name="T2" fmla="*/ 0 w 689"/>
                  <a:gd name="T3" fmla="*/ 312 h 407"/>
                  <a:gd name="T4" fmla="*/ 656 w 689"/>
                  <a:gd name="T5" fmla="*/ 0 h 407"/>
                  <a:gd name="T6" fmla="*/ 688 w 689"/>
                  <a:gd name="T7" fmla="*/ 62 h 407"/>
                  <a:gd name="T8" fmla="*/ 63 w 689"/>
                  <a:gd name="T9" fmla="*/ 406 h 407"/>
                </a:gdLst>
                <a:ahLst/>
                <a:cxnLst>
                  <a:cxn ang="0">
                    <a:pos x="T0" y="T1"/>
                  </a:cxn>
                  <a:cxn ang="0">
                    <a:pos x="T2" y="T3"/>
                  </a:cxn>
                  <a:cxn ang="0">
                    <a:pos x="T4" y="T5"/>
                  </a:cxn>
                  <a:cxn ang="0">
                    <a:pos x="T6" y="T7"/>
                  </a:cxn>
                  <a:cxn ang="0">
                    <a:pos x="T8" y="T9"/>
                  </a:cxn>
                </a:cxnLst>
                <a:rect l="0" t="0" r="r" b="b"/>
                <a:pathLst>
                  <a:path w="689" h="407">
                    <a:moveTo>
                      <a:pt x="63" y="406"/>
                    </a:moveTo>
                    <a:lnTo>
                      <a:pt x="0" y="312"/>
                    </a:lnTo>
                    <a:lnTo>
                      <a:pt x="656" y="0"/>
                    </a:lnTo>
                    <a:lnTo>
                      <a:pt x="688" y="62"/>
                    </a:lnTo>
                    <a:lnTo>
                      <a:pt x="63" y="40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29" name="Freeform 31"/>
              <p:cNvSpPr>
                <a:spLocks noChangeArrowheads="1"/>
              </p:cNvSpPr>
              <p:nvPr/>
            </p:nvSpPr>
            <p:spPr bwMode="auto">
              <a:xfrm>
                <a:off x="5105400" y="4176713"/>
                <a:ext cx="33338" cy="169862"/>
              </a:xfrm>
              <a:custGeom>
                <a:avLst/>
                <a:gdLst>
                  <a:gd name="T0" fmla="*/ 92 w 93"/>
                  <a:gd name="T1" fmla="*/ 469 h 470"/>
                  <a:gd name="T2" fmla="*/ 0 w 93"/>
                  <a:gd name="T3" fmla="*/ 469 h 470"/>
                  <a:gd name="T4" fmla="*/ 0 w 93"/>
                  <a:gd name="T5" fmla="*/ 0 h 470"/>
                  <a:gd name="T6" fmla="*/ 92 w 93"/>
                  <a:gd name="T7" fmla="*/ 0 h 470"/>
                  <a:gd name="T8" fmla="*/ 92 w 93"/>
                  <a:gd name="T9" fmla="*/ 469 h 470"/>
                </a:gdLst>
                <a:ahLst/>
                <a:cxnLst>
                  <a:cxn ang="0">
                    <a:pos x="T0" y="T1"/>
                  </a:cxn>
                  <a:cxn ang="0">
                    <a:pos x="T2" y="T3"/>
                  </a:cxn>
                  <a:cxn ang="0">
                    <a:pos x="T4" y="T5"/>
                  </a:cxn>
                  <a:cxn ang="0">
                    <a:pos x="T6" y="T7"/>
                  </a:cxn>
                  <a:cxn ang="0">
                    <a:pos x="T8" y="T9"/>
                  </a:cxn>
                </a:cxnLst>
                <a:rect l="0" t="0" r="r" b="b"/>
                <a:pathLst>
                  <a:path w="93" h="470">
                    <a:moveTo>
                      <a:pt x="92" y="469"/>
                    </a:moveTo>
                    <a:lnTo>
                      <a:pt x="0" y="469"/>
                    </a:lnTo>
                    <a:lnTo>
                      <a:pt x="0" y="0"/>
                    </a:lnTo>
                    <a:lnTo>
                      <a:pt x="92" y="0"/>
                    </a:lnTo>
                    <a:lnTo>
                      <a:pt x="92" y="46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0" name="Freeform 32"/>
              <p:cNvSpPr>
                <a:spLocks noChangeArrowheads="1"/>
              </p:cNvSpPr>
              <p:nvPr/>
            </p:nvSpPr>
            <p:spPr bwMode="auto">
              <a:xfrm>
                <a:off x="5105400" y="3322638"/>
                <a:ext cx="33338" cy="214312"/>
              </a:xfrm>
              <a:custGeom>
                <a:avLst/>
                <a:gdLst>
                  <a:gd name="T0" fmla="*/ 92 w 93"/>
                  <a:gd name="T1" fmla="*/ 594 h 595"/>
                  <a:gd name="T2" fmla="*/ 0 w 93"/>
                  <a:gd name="T3" fmla="*/ 594 h 595"/>
                  <a:gd name="T4" fmla="*/ 0 w 93"/>
                  <a:gd name="T5" fmla="*/ 0 h 595"/>
                  <a:gd name="T6" fmla="*/ 92 w 93"/>
                  <a:gd name="T7" fmla="*/ 0 h 595"/>
                  <a:gd name="T8" fmla="*/ 92 w 93"/>
                  <a:gd name="T9" fmla="*/ 594 h 595"/>
                </a:gdLst>
                <a:ahLst/>
                <a:cxnLst>
                  <a:cxn ang="0">
                    <a:pos x="T0" y="T1"/>
                  </a:cxn>
                  <a:cxn ang="0">
                    <a:pos x="T2" y="T3"/>
                  </a:cxn>
                  <a:cxn ang="0">
                    <a:pos x="T4" y="T5"/>
                  </a:cxn>
                  <a:cxn ang="0">
                    <a:pos x="T6" y="T7"/>
                  </a:cxn>
                  <a:cxn ang="0">
                    <a:pos x="T8" y="T9"/>
                  </a:cxn>
                </a:cxnLst>
                <a:rect l="0" t="0" r="r" b="b"/>
                <a:pathLst>
                  <a:path w="93" h="595">
                    <a:moveTo>
                      <a:pt x="92" y="594"/>
                    </a:moveTo>
                    <a:lnTo>
                      <a:pt x="0" y="594"/>
                    </a:lnTo>
                    <a:lnTo>
                      <a:pt x="0" y="0"/>
                    </a:lnTo>
                    <a:lnTo>
                      <a:pt x="92" y="0"/>
                    </a:lnTo>
                    <a:lnTo>
                      <a:pt x="92" y="59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1" name="Freeform 33"/>
              <p:cNvSpPr>
                <a:spLocks noChangeArrowheads="1"/>
              </p:cNvSpPr>
              <p:nvPr/>
            </p:nvSpPr>
            <p:spPr bwMode="auto">
              <a:xfrm>
                <a:off x="4957763" y="3773488"/>
                <a:ext cx="236537" cy="190500"/>
              </a:xfrm>
              <a:custGeom>
                <a:avLst/>
                <a:gdLst>
                  <a:gd name="T0" fmla="*/ 219 w 657"/>
                  <a:gd name="T1" fmla="*/ 530 h 531"/>
                  <a:gd name="T2" fmla="*/ 219 w 657"/>
                  <a:gd name="T3" fmla="*/ 530 h 531"/>
                  <a:gd name="T4" fmla="*/ 188 w 657"/>
                  <a:gd name="T5" fmla="*/ 499 h 531"/>
                  <a:gd name="T6" fmla="*/ 32 w 657"/>
                  <a:gd name="T7" fmla="*/ 249 h 531"/>
                  <a:gd name="T8" fmla="*/ 63 w 657"/>
                  <a:gd name="T9" fmla="*/ 63 h 531"/>
                  <a:gd name="T10" fmla="*/ 219 w 657"/>
                  <a:gd name="T11" fmla="*/ 0 h 531"/>
                  <a:gd name="T12" fmla="*/ 468 w 657"/>
                  <a:gd name="T13" fmla="*/ 0 h 531"/>
                  <a:gd name="T14" fmla="*/ 468 w 657"/>
                  <a:gd name="T15" fmla="*/ 0 h 531"/>
                  <a:gd name="T16" fmla="*/ 624 w 657"/>
                  <a:gd name="T17" fmla="*/ 249 h 531"/>
                  <a:gd name="T18" fmla="*/ 562 w 657"/>
                  <a:gd name="T19" fmla="*/ 312 h 531"/>
                  <a:gd name="T20" fmla="*/ 499 w 657"/>
                  <a:gd name="T21" fmla="*/ 249 h 531"/>
                  <a:gd name="T22" fmla="*/ 438 w 657"/>
                  <a:gd name="T23" fmla="*/ 125 h 531"/>
                  <a:gd name="T24" fmla="*/ 219 w 657"/>
                  <a:gd name="T25" fmla="*/ 125 h 531"/>
                  <a:gd name="T26" fmla="*/ 157 w 657"/>
                  <a:gd name="T27" fmla="*/ 125 h 531"/>
                  <a:gd name="T28" fmla="*/ 157 w 657"/>
                  <a:gd name="T29" fmla="*/ 249 h 531"/>
                  <a:gd name="T30" fmla="*/ 157 w 657"/>
                  <a:gd name="T31" fmla="*/ 249 h 531"/>
                  <a:gd name="T32" fmla="*/ 157 w 657"/>
                  <a:gd name="T33" fmla="*/ 249 h 531"/>
                  <a:gd name="T34" fmla="*/ 219 w 657"/>
                  <a:gd name="T35" fmla="*/ 405 h 531"/>
                  <a:gd name="T36" fmla="*/ 250 w 657"/>
                  <a:gd name="T37" fmla="*/ 468 h 531"/>
                  <a:gd name="T38" fmla="*/ 219 w 657"/>
                  <a:gd name="T39"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31">
                    <a:moveTo>
                      <a:pt x="219" y="530"/>
                    </a:moveTo>
                    <a:lnTo>
                      <a:pt x="219" y="530"/>
                    </a:lnTo>
                    <a:cubicBezTo>
                      <a:pt x="188" y="530"/>
                      <a:pt x="188" y="499"/>
                      <a:pt x="188" y="499"/>
                    </a:cubicBezTo>
                    <a:cubicBezTo>
                      <a:pt x="125" y="499"/>
                      <a:pt x="0" y="405"/>
                      <a:pt x="32" y="249"/>
                    </a:cubicBezTo>
                    <a:cubicBezTo>
                      <a:pt x="0" y="218"/>
                      <a:pt x="0" y="125"/>
                      <a:pt x="63" y="63"/>
                    </a:cubicBezTo>
                    <a:cubicBezTo>
                      <a:pt x="94" y="31"/>
                      <a:pt x="125" y="0"/>
                      <a:pt x="219" y="0"/>
                    </a:cubicBezTo>
                    <a:cubicBezTo>
                      <a:pt x="468" y="0"/>
                      <a:pt x="468" y="0"/>
                      <a:pt x="468" y="0"/>
                    </a:cubicBezTo>
                    <a:lnTo>
                      <a:pt x="468" y="0"/>
                    </a:lnTo>
                    <a:cubicBezTo>
                      <a:pt x="531" y="31"/>
                      <a:pt x="656" y="125"/>
                      <a:pt x="624" y="249"/>
                    </a:cubicBezTo>
                    <a:cubicBezTo>
                      <a:pt x="624" y="312"/>
                      <a:pt x="593" y="312"/>
                      <a:pt x="562" y="312"/>
                    </a:cubicBezTo>
                    <a:cubicBezTo>
                      <a:pt x="531" y="312"/>
                      <a:pt x="499" y="280"/>
                      <a:pt x="499" y="249"/>
                    </a:cubicBezTo>
                    <a:cubicBezTo>
                      <a:pt x="531" y="156"/>
                      <a:pt x="468" y="125"/>
                      <a:pt x="438" y="125"/>
                    </a:cubicBezTo>
                    <a:cubicBezTo>
                      <a:pt x="219" y="125"/>
                      <a:pt x="219" y="125"/>
                      <a:pt x="219" y="125"/>
                    </a:cubicBezTo>
                    <a:cubicBezTo>
                      <a:pt x="188" y="125"/>
                      <a:pt x="157" y="125"/>
                      <a:pt x="157" y="125"/>
                    </a:cubicBezTo>
                    <a:cubicBezTo>
                      <a:pt x="125" y="156"/>
                      <a:pt x="125" y="218"/>
                      <a:pt x="157" y="249"/>
                    </a:cubicBezTo>
                    <a:lnTo>
                      <a:pt x="157" y="249"/>
                    </a:lnTo>
                    <a:lnTo>
                      <a:pt x="157" y="249"/>
                    </a:lnTo>
                    <a:cubicBezTo>
                      <a:pt x="125" y="343"/>
                      <a:pt x="219" y="405"/>
                      <a:pt x="219" y="405"/>
                    </a:cubicBezTo>
                    <a:cubicBezTo>
                      <a:pt x="250" y="405"/>
                      <a:pt x="282" y="437"/>
                      <a:pt x="250" y="468"/>
                    </a:cubicBezTo>
                    <a:cubicBezTo>
                      <a:pt x="250" y="499"/>
                      <a:pt x="219" y="530"/>
                      <a:pt x="219" y="5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132" name="Freeform 34"/>
              <p:cNvSpPr>
                <a:spLocks noChangeArrowheads="1"/>
              </p:cNvSpPr>
              <p:nvPr/>
            </p:nvSpPr>
            <p:spPr bwMode="auto">
              <a:xfrm>
                <a:off x="5037138" y="3762375"/>
                <a:ext cx="236537" cy="190500"/>
              </a:xfrm>
              <a:custGeom>
                <a:avLst/>
                <a:gdLst>
                  <a:gd name="T0" fmla="*/ 468 w 656"/>
                  <a:gd name="T1" fmla="*/ 530 h 531"/>
                  <a:gd name="T2" fmla="*/ 468 w 656"/>
                  <a:gd name="T3" fmla="*/ 530 h 531"/>
                  <a:gd name="T4" fmla="*/ 468 w 656"/>
                  <a:gd name="T5" fmla="*/ 530 h 531"/>
                  <a:gd name="T6" fmla="*/ 219 w 656"/>
                  <a:gd name="T7" fmla="*/ 530 h 531"/>
                  <a:gd name="T8" fmla="*/ 188 w 656"/>
                  <a:gd name="T9" fmla="*/ 530 h 531"/>
                  <a:gd name="T10" fmla="*/ 31 w 656"/>
                  <a:gd name="T11" fmla="*/ 280 h 531"/>
                  <a:gd name="T12" fmla="*/ 125 w 656"/>
                  <a:gd name="T13" fmla="*/ 218 h 531"/>
                  <a:gd name="T14" fmla="*/ 156 w 656"/>
                  <a:gd name="T15" fmla="*/ 280 h 531"/>
                  <a:gd name="T16" fmla="*/ 219 w 656"/>
                  <a:gd name="T17" fmla="*/ 405 h 531"/>
                  <a:gd name="T18" fmla="*/ 468 w 656"/>
                  <a:gd name="T19" fmla="*/ 405 h 531"/>
                  <a:gd name="T20" fmla="*/ 499 w 656"/>
                  <a:gd name="T21" fmla="*/ 405 h 531"/>
                  <a:gd name="T22" fmla="*/ 530 w 656"/>
                  <a:gd name="T23" fmla="*/ 280 h 531"/>
                  <a:gd name="T24" fmla="*/ 530 w 656"/>
                  <a:gd name="T25" fmla="*/ 280 h 531"/>
                  <a:gd name="T26" fmla="*/ 530 w 656"/>
                  <a:gd name="T27" fmla="*/ 280 h 531"/>
                  <a:gd name="T28" fmla="*/ 437 w 656"/>
                  <a:gd name="T29" fmla="*/ 125 h 531"/>
                  <a:gd name="T30" fmla="*/ 405 w 656"/>
                  <a:gd name="T31" fmla="*/ 62 h 531"/>
                  <a:gd name="T32" fmla="*/ 499 w 656"/>
                  <a:gd name="T33" fmla="*/ 31 h 531"/>
                  <a:gd name="T34" fmla="*/ 655 w 656"/>
                  <a:gd name="T35" fmla="*/ 280 h 531"/>
                  <a:gd name="T36" fmla="*/ 624 w 656"/>
                  <a:gd name="T37" fmla="*/ 468 h 531"/>
                  <a:gd name="T38" fmla="*/ 468 w 656"/>
                  <a:gd name="T39"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6" h="531">
                    <a:moveTo>
                      <a:pt x="468" y="530"/>
                    </a:moveTo>
                    <a:lnTo>
                      <a:pt x="468" y="530"/>
                    </a:lnTo>
                    <a:lnTo>
                      <a:pt x="468" y="530"/>
                    </a:lnTo>
                    <a:cubicBezTo>
                      <a:pt x="219" y="530"/>
                      <a:pt x="219" y="530"/>
                      <a:pt x="219" y="530"/>
                    </a:cubicBezTo>
                    <a:cubicBezTo>
                      <a:pt x="188" y="530"/>
                      <a:pt x="188" y="530"/>
                      <a:pt x="188" y="530"/>
                    </a:cubicBezTo>
                    <a:cubicBezTo>
                      <a:pt x="125" y="499"/>
                      <a:pt x="0" y="405"/>
                      <a:pt x="31" y="280"/>
                    </a:cubicBezTo>
                    <a:cubicBezTo>
                      <a:pt x="31" y="218"/>
                      <a:pt x="94" y="218"/>
                      <a:pt x="125" y="218"/>
                    </a:cubicBezTo>
                    <a:cubicBezTo>
                      <a:pt x="156" y="218"/>
                      <a:pt x="156" y="249"/>
                      <a:pt x="156" y="280"/>
                    </a:cubicBezTo>
                    <a:cubicBezTo>
                      <a:pt x="156" y="374"/>
                      <a:pt x="219" y="405"/>
                      <a:pt x="219" y="405"/>
                    </a:cubicBezTo>
                    <a:cubicBezTo>
                      <a:pt x="468" y="405"/>
                      <a:pt x="468" y="405"/>
                      <a:pt x="468" y="405"/>
                    </a:cubicBezTo>
                    <a:cubicBezTo>
                      <a:pt x="499" y="405"/>
                      <a:pt x="499" y="405"/>
                      <a:pt x="499" y="405"/>
                    </a:cubicBezTo>
                    <a:cubicBezTo>
                      <a:pt x="530" y="374"/>
                      <a:pt x="530" y="311"/>
                      <a:pt x="530" y="280"/>
                    </a:cubicBezTo>
                    <a:lnTo>
                      <a:pt x="530" y="280"/>
                    </a:lnTo>
                    <a:lnTo>
                      <a:pt x="530" y="280"/>
                    </a:lnTo>
                    <a:cubicBezTo>
                      <a:pt x="530" y="156"/>
                      <a:pt x="437" y="125"/>
                      <a:pt x="437" y="125"/>
                    </a:cubicBezTo>
                    <a:cubicBezTo>
                      <a:pt x="405" y="125"/>
                      <a:pt x="405" y="94"/>
                      <a:pt x="405" y="62"/>
                    </a:cubicBezTo>
                    <a:cubicBezTo>
                      <a:pt x="437" y="31"/>
                      <a:pt x="468" y="0"/>
                      <a:pt x="499" y="31"/>
                    </a:cubicBezTo>
                    <a:cubicBezTo>
                      <a:pt x="562" y="31"/>
                      <a:pt x="655" y="125"/>
                      <a:pt x="655" y="280"/>
                    </a:cubicBezTo>
                    <a:cubicBezTo>
                      <a:pt x="655" y="311"/>
                      <a:pt x="655" y="405"/>
                      <a:pt x="624" y="468"/>
                    </a:cubicBezTo>
                    <a:cubicBezTo>
                      <a:pt x="593" y="499"/>
                      <a:pt x="530" y="530"/>
                      <a:pt x="468" y="5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grpSp>
      <p:grpSp>
        <p:nvGrpSpPr>
          <p:cNvPr id="22" name="Group 202"/>
          <p:cNvGrpSpPr/>
          <p:nvPr/>
        </p:nvGrpSpPr>
        <p:grpSpPr>
          <a:xfrm>
            <a:off x="3696560" y="3957389"/>
            <a:ext cx="2100092" cy="2266633"/>
            <a:chOff x="3695934" y="3957525"/>
            <a:chExt cx="2100639" cy="2267223"/>
          </a:xfrm>
        </p:grpSpPr>
        <p:sp>
          <p:nvSpPr>
            <p:cNvPr id="35" name="TextBox 34"/>
            <p:cNvSpPr txBox="1"/>
            <p:nvPr/>
          </p:nvSpPr>
          <p:spPr>
            <a:xfrm>
              <a:off x="3695934" y="5885114"/>
              <a:ext cx="2100639"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grpSp>
          <p:nvGrpSpPr>
            <p:cNvPr id="23" name="Group 196"/>
            <p:cNvGrpSpPr/>
            <p:nvPr/>
          </p:nvGrpSpPr>
          <p:grpSpPr>
            <a:xfrm>
              <a:off x="3695934" y="3957525"/>
              <a:ext cx="2100639" cy="1927589"/>
              <a:chOff x="3695934" y="3957525"/>
              <a:chExt cx="2100639" cy="1927589"/>
            </a:xfrm>
          </p:grpSpPr>
          <p:sp>
            <p:nvSpPr>
              <p:cNvPr id="9" name="Rectangle 8"/>
              <p:cNvSpPr/>
              <p:nvPr/>
            </p:nvSpPr>
            <p:spPr bwMode="auto">
              <a:xfrm>
                <a:off x="3695934" y="3957525"/>
                <a:ext cx="2100639" cy="1927589"/>
              </a:xfrm>
              <a:prstGeom prst="rect">
                <a:avLst/>
              </a:prstGeom>
              <a:solidFill>
                <a:srgbClr val="FFC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71" name="Rectangle 70"/>
              <p:cNvSpPr/>
              <p:nvPr/>
            </p:nvSpPr>
            <p:spPr bwMode="auto">
              <a:xfrm>
                <a:off x="3929209" y="4132446"/>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REST Adapter</a:t>
                </a:r>
              </a:p>
            </p:txBody>
          </p:sp>
          <p:sp>
            <p:nvSpPr>
              <p:cNvPr id="74" name="Rectangle 73"/>
              <p:cNvSpPr/>
              <p:nvPr/>
            </p:nvSpPr>
            <p:spPr bwMode="auto">
              <a:xfrm>
                <a:off x="3929209" y="4719669"/>
                <a:ext cx="1679369"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ERP Cloud Adapter</a:t>
                </a:r>
              </a:p>
            </p:txBody>
          </p:sp>
          <p:sp>
            <p:nvSpPr>
              <p:cNvPr id="82" name="TextBox 81"/>
              <p:cNvSpPr txBox="1"/>
              <p:nvPr/>
            </p:nvSpPr>
            <p:spPr>
              <a:xfrm>
                <a:off x="4385764" y="5448282"/>
                <a:ext cx="1285531"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Integration Cloud Service</a:t>
                </a:r>
              </a:p>
            </p:txBody>
          </p:sp>
          <p:grpSp>
            <p:nvGrpSpPr>
              <p:cNvPr id="24" name="Group 3">
                <a:extLst>
                  <a:ext uri="{FF2B5EF4-FFF2-40B4-BE49-F238E27FC236}">
                    <a16:creationId xmlns:a16="http://schemas.microsoft.com/office/drawing/2014/main" id="{CC1F6575-F5FF-4667-9C63-C220F94273EF}"/>
                  </a:ext>
                </a:extLst>
              </p:cNvPr>
              <p:cNvGrpSpPr/>
              <p:nvPr/>
            </p:nvGrpSpPr>
            <p:grpSpPr>
              <a:xfrm>
                <a:off x="3859181" y="5358688"/>
                <a:ext cx="512453" cy="415710"/>
                <a:chOff x="4389532" y="5389855"/>
                <a:chExt cx="512453" cy="415710"/>
              </a:xfrm>
            </p:grpSpPr>
            <p:sp>
              <p:nvSpPr>
                <p:cNvPr id="135" name="Freeform 6"/>
                <p:cNvSpPr>
                  <a:spLocks noChangeArrowheads="1"/>
                </p:cNvSpPr>
                <p:nvPr/>
              </p:nvSpPr>
              <p:spPr bwMode="auto">
                <a:xfrm>
                  <a:off x="4389532" y="538985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cxnSp>
              <p:nvCxnSpPr>
                <p:cNvPr id="183" name="Straight Connector 182"/>
                <p:cNvCxnSpPr>
                  <a:stCxn id="174" idx="1"/>
                  <a:endCxn id="171" idx="1"/>
                </p:cNvCxnSpPr>
                <p:nvPr/>
              </p:nvCxnSpPr>
              <p:spPr>
                <a:xfrm flipH="1" flipV="1">
                  <a:off x="4621428" y="5614820"/>
                  <a:ext cx="124397" cy="153976"/>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1" name="Oval 170"/>
                <p:cNvSpPr/>
                <p:nvPr/>
              </p:nvSpPr>
              <p:spPr bwMode="gray">
                <a:xfrm>
                  <a:off x="4597472" y="5590864"/>
                  <a:ext cx="163583" cy="163583"/>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2" name="Oval 171"/>
                <p:cNvSpPr>
                  <a:spLocks noChangeAspect="1"/>
                </p:cNvSpPr>
                <p:nvPr/>
              </p:nvSpPr>
              <p:spPr bwMode="gray">
                <a:xfrm>
                  <a:off x="4726457" y="5536747"/>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3" name="Oval 172"/>
                <p:cNvSpPr>
                  <a:spLocks noChangeAspect="1"/>
                </p:cNvSpPr>
                <p:nvPr/>
              </p:nvSpPr>
              <p:spPr bwMode="gray">
                <a:xfrm>
                  <a:off x="4522276" y="5651404"/>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4" name="Oval 173"/>
                <p:cNvSpPr>
                  <a:spLocks noChangeAspect="1"/>
                </p:cNvSpPr>
                <p:nvPr/>
              </p:nvSpPr>
              <p:spPr bwMode="gray">
                <a:xfrm>
                  <a:off x="4739517" y="5762488"/>
                  <a:ext cx="43077" cy="43077"/>
                </a:xfrm>
                <a:prstGeom prst="ellipse">
                  <a:avLst/>
                </a:prstGeom>
                <a:solidFill>
                  <a:schemeClr val="accent2">
                    <a:lumMod val="75000"/>
                  </a:schemeClr>
                </a:solidFill>
                <a:ln w="1587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cxnSp>
              <p:nvCxnSpPr>
                <p:cNvPr id="179" name="Straight Connector 178"/>
                <p:cNvCxnSpPr>
                  <a:stCxn id="171" idx="2"/>
                  <a:endCxn id="173" idx="6"/>
                </p:cNvCxnSpPr>
                <p:nvPr/>
              </p:nvCxnSpPr>
              <p:spPr>
                <a:xfrm flipH="1">
                  <a:off x="4565353" y="5672656"/>
                  <a:ext cx="32119" cy="287"/>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2" idx="3"/>
                  <a:endCxn id="176" idx="0"/>
                </p:cNvCxnSpPr>
                <p:nvPr/>
              </p:nvCxnSpPr>
              <p:spPr>
                <a:xfrm flipH="1">
                  <a:off x="4702659" y="5573516"/>
                  <a:ext cx="30106" cy="53959"/>
                </a:xfrm>
                <a:prstGeom prst="line">
                  <a:avLst/>
                </a:prstGeom>
                <a:ln w="19050">
                  <a:solidFill>
                    <a:schemeClr val="accent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5" name="Right Arrow 174"/>
                <p:cNvSpPr>
                  <a:spLocks noChangeAspect="1"/>
                </p:cNvSpPr>
                <p:nvPr/>
              </p:nvSpPr>
              <p:spPr bwMode="gray">
                <a:xfrm>
                  <a:off x="4629904" y="5662840"/>
                  <a:ext cx="662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76" name="Right Arrow 175"/>
                <p:cNvSpPr>
                  <a:spLocks noChangeAspect="1"/>
                </p:cNvSpPr>
                <p:nvPr/>
              </p:nvSpPr>
              <p:spPr bwMode="gray">
                <a:xfrm flipH="1">
                  <a:off x="4663831" y="5627475"/>
                  <a:ext cx="68347" cy="57012"/>
                </a:xfrm>
                <a:prstGeom prst="rightArrow">
                  <a:avLst>
                    <a:gd name="adj1" fmla="val 50000"/>
                    <a:gd name="adj2" fmla="val 68105"/>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grpSp>
        </p:grpSp>
      </p:grpSp>
      <p:grpSp>
        <p:nvGrpSpPr>
          <p:cNvPr id="49" name="Group 48"/>
          <p:cNvGrpSpPr/>
          <p:nvPr/>
        </p:nvGrpSpPr>
        <p:grpSpPr>
          <a:xfrm>
            <a:off x="7988423" y="4949537"/>
            <a:ext cx="1067361" cy="244783"/>
            <a:chOff x="7988915" y="4949931"/>
            <a:chExt cx="1067639" cy="244847"/>
          </a:xfrm>
        </p:grpSpPr>
        <p:sp>
          <p:nvSpPr>
            <p:cNvPr id="75" name="TextBox 74"/>
            <p:cNvSpPr txBox="1"/>
            <p:nvPr/>
          </p:nvSpPr>
          <p:spPr>
            <a:xfrm>
              <a:off x="8257241" y="5023328"/>
              <a:ext cx="670560" cy="171450"/>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cxnSp>
          <p:nvCxnSpPr>
            <p:cNvPr id="27" name="Shape 112"/>
            <p:cNvCxnSpPr>
              <a:stCxn id="167" idx="3"/>
              <a:endCxn id="29" idx="1"/>
            </p:cNvCxnSpPr>
            <p:nvPr/>
          </p:nvCxnSpPr>
          <p:spPr>
            <a:xfrm>
              <a:off x="7988915" y="4949931"/>
              <a:ext cx="1067639" cy="1788"/>
            </a:xfrm>
            <a:prstGeom prst="bentConnector3">
              <a:avLst>
                <a:gd name="adj1" fmla="val 50000"/>
              </a:avLst>
            </a:prstGeom>
            <a:ln w="19050" cmpd="sng">
              <a:solidFill>
                <a:schemeClr val="accent1">
                  <a:lumMod val="50000"/>
                </a:schemeClr>
              </a:solidFill>
              <a:miter lim="800000"/>
              <a:headEnd type="triangl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2" name="Group 201"/>
          <p:cNvGrpSpPr/>
          <p:nvPr/>
        </p:nvGrpSpPr>
        <p:grpSpPr>
          <a:xfrm>
            <a:off x="5046316" y="2921328"/>
            <a:ext cx="2136785" cy="1034400"/>
            <a:chOff x="5046043" y="2921194"/>
            <a:chExt cx="2137342" cy="1034669"/>
          </a:xfrm>
        </p:grpSpPr>
        <p:cxnSp>
          <p:nvCxnSpPr>
            <p:cNvPr id="10" name="Shape 112"/>
            <p:cNvCxnSpPr/>
            <p:nvPr/>
          </p:nvCxnSpPr>
          <p:spPr>
            <a:xfrm flipH="1">
              <a:off x="5046043" y="2921194"/>
              <a:ext cx="1" cy="1034669"/>
            </a:xfrm>
            <a:prstGeom prst="straightConnector1">
              <a:avLst/>
            </a:prstGeom>
            <a:ln w="19050" cmpd="sng">
              <a:solidFill>
                <a:srgbClr val="A52641"/>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046045" y="3383804"/>
              <a:ext cx="562534" cy="171450"/>
            </a:xfrm>
            <a:prstGeom prst="rect">
              <a:avLst/>
            </a:prstGeom>
            <a:noFill/>
          </p:spPr>
          <p:txBody>
            <a:bodyPr wrap="square" lIns="0" tIns="0" rIns="0" bIns="0" rtlCol="0">
              <a:noAutofit/>
            </a:bodyPr>
            <a:lstStyle/>
            <a:p>
              <a:pPr algn="ctr">
                <a:lnSpc>
                  <a:spcPct val="90000"/>
                </a:lnSpc>
                <a:defRPr/>
              </a:pPr>
              <a:r>
                <a:rPr lang="en-US" sz="1600" b="1" dirty="0">
                  <a:solidFill>
                    <a:srgbClr val="58595B"/>
                  </a:solidFill>
                  <a:latin typeface="Calibri"/>
                </a:rPr>
                <a:t>REST</a:t>
              </a:r>
            </a:p>
          </p:txBody>
        </p:sp>
        <p:cxnSp>
          <p:nvCxnSpPr>
            <p:cNvPr id="195" name="Shape 112"/>
            <p:cNvCxnSpPr/>
            <p:nvPr/>
          </p:nvCxnSpPr>
          <p:spPr>
            <a:xfrm flipH="1">
              <a:off x="6619520" y="2921194"/>
              <a:ext cx="1" cy="1034669"/>
            </a:xfrm>
            <a:prstGeom prst="straightConnector1">
              <a:avLst/>
            </a:prstGeom>
            <a:ln w="19050" cmpd="sng">
              <a:solidFill>
                <a:srgbClr val="A52641"/>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620851" y="3383804"/>
              <a:ext cx="562534" cy="171450"/>
            </a:xfrm>
            <a:prstGeom prst="rect">
              <a:avLst/>
            </a:prstGeom>
            <a:noFill/>
          </p:spPr>
          <p:txBody>
            <a:bodyPr wrap="square" lIns="0" tIns="0" rIns="0" bIns="0" rtlCol="0">
              <a:noAutofit/>
            </a:bodyPr>
            <a:lstStyle/>
            <a:p>
              <a:pPr algn="ctr">
                <a:lnSpc>
                  <a:spcPct val="90000"/>
                </a:lnSpc>
                <a:defRPr/>
              </a:pPr>
              <a:r>
                <a:rPr lang="en-US" sz="1600" b="1" dirty="0">
                  <a:solidFill>
                    <a:srgbClr val="58595B"/>
                  </a:solidFill>
                  <a:latin typeface="Calibri"/>
                </a:rPr>
                <a:t>REST</a:t>
              </a:r>
            </a:p>
          </p:txBody>
        </p:sp>
      </p:grpSp>
      <p:grpSp>
        <p:nvGrpSpPr>
          <p:cNvPr id="47" name="Group 46"/>
          <p:cNvGrpSpPr/>
          <p:nvPr/>
        </p:nvGrpSpPr>
        <p:grpSpPr>
          <a:xfrm>
            <a:off x="2601443" y="2182548"/>
            <a:ext cx="1328330" cy="3053143"/>
            <a:chOff x="2600533" y="2182223"/>
            <a:chExt cx="1328676" cy="3053938"/>
          </a:xfrm>
        </p:grpSpPr>
        <p:cxnSp>
          <p:nvCxnSpPr>
            <p:cNvPr id="36" name="Shape 112"/>
            <p:cNvCxnSpPr/>
            <p:nvPr/>
          </p:nvCxnSpPr>
          <p:spPr>
            <a:xfrm rot="10800000">
              <a:off x="2605149" y="4955217"/>
              <a:ext cx="1324060" cy="4282"/>
            </a:xfrm>
            <a:prstGeom prst="bentConnector3">
              <a:avLst>
                <a:gd name="adj1" fmla="val 50000"/>
              </a:avLst>
            </a:prstGeom>
            <a:ln w="19050" cmpd="sng">
              <a:solidFill>
                <a:schemeClr val="accent1">
                  <a:lumMod val="50000"/>
                </a:schemeClr>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37" name="Shape 112"/>
            <p:cNvCxnSpPr>
              <a:stCxn id="74" idx="1"/>
              <a:endCxn id="25" idx="3"/>
            </p:cNvCxnSpPr>
            <p:nvPr/>
          </p:nvCxnSpPr>
          <p:spPr>
            <a:xfrm rot="10800000">
              <a:off x="2600533" y="2182223"/>
              <a:ext cx="1328676" cy="2777142"/>
            </a:xfrm>
            <a:prstGeom prst="bentConnector3">
              <a:avLst>
                <a:gd name="adj1" fmla="val 50000"/>
              </a:avLst>
            </a:prstGeom>
            <a:ln w="19050" cmpd="sng">
              <a:solidFill>
                <a:schemeClr val="accent1">
                  <a:lumMod val="50000"/>
                </a:schemeClr>
              </a:solidFill>
              <a:miter lim="800000"/>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981991" y="5064711"/>
              <a:ext cx="670560" cy="171450"/>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grpSp>
      <p:grpSp>
        <p:nvGrpSpPr>
          <p:cNvPr id="62" name="Group 61"/>
          <p:cNvGrpSpPr/>
          <p:nvPr/>
        </p:nvGrpSpPr>
        <p:grpSpPr>
          <a:xfrm>
            <a:off x="571455" y="1604752"/>
            <a:ext cx="2361207" cy="4523759"/>
            <a:chOff x="570016" y="1604275"/>
            <a:chExt cx="2361822" cy="4524937"/>
          </a:xfrm>
        </p:grpSpPr>
        <p:sp>
          <p:nvSpPr>
            <p:cNvPr id="34" name="TextBox 33"/>
            <p:cNvSpPr txBox="1"/>
            <p:nvPr/>
          </p:nvSpPr>
          <p:spPr>
            <a:xfrm>
              <a:off x="570016" y="5789578"/>
              <a:ext cx="2316875"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SaaS</a:t>
              </a:r>
            </a:p>
          </p:txBody>
        </p:sp>
        <p:grpSp>
          <p:nvGrpSpPr>
            <p:cNvPr id="44" name="Group 43"/>
            <p:cNvGrpSpPr/>
            <p:nvPr/>
          </p:nvGrpSpPr>
          <p:grpSpPr>
            <a:xfrm>
              <a:off x="595038" y="1604275"/>
              <a:ext cx="2336800" cy="4185303"/>
              <a:chOff x="595038" y="1604275"/>
              <a:chExt cx="2336800" cy="4185303"/>
            </a:xfrm>
          </p:grpSpPr>
          <p:sp>
            <p:nvSpPr>
              <p:cNvPr id="5" name="Rectangle 4"/>
              <p:cNvSpPr/>
              <p:nvPr/>
            </p:nvSpPr>
            <p:spPr>
              <a:xfrm>
                <a:off x="595038" y="1604275"/>
                <a:ext cx="2336800" cy="4185303"/>
              </a:xfrm>
              <a:prstGeom prst="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11" name="Rectangle 10"/>
              <p:cNvSpPr/>
              <p:nvPr/>
            </p:nvSpPr>
            <p:spPr bwMode="auto">
              <a:xfrm>
                <a:off x="914401" y="2698915"/>
                <a:ext cx="1690748" cy="684889"/>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  Planning Central</a:t>
                </a:r>
              </a:p>
              <a:p>
                <a:pPr algn="ctr">
                  <a:lnSpc>
                    <a:spcPct val="90000"/>
                  </a:lnSpc>
                  <a:defRPr/>
                </a:pPr>
                <a:r>
                  <a:rPr lang="en-US" sz="1400" b="1" dirty="0">
                    <a:solidFill>
                      <a:srgbClr val="374A58"/>
                    </a:solidFill>
                    <a:latin typeface="Calibri"/>
                  </a:rPr>
                  <a:t>Cloud</a:t>
                </a:r>
              </a:p>
            </p:txBody>
          </p:sp>
          <p:sp>
            <p:nvSpPr>
              <p:cNvPr id="13" name="Rectangle 12"/>
              <p:cNvSpPr/>
              <p:nvPr/>
            </p:nvSpPr>
            <p:spPr bwMode="auto">
              <a:xfrm>
                <a:off x="914401" y="3512332"/>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  Manufacturing</a:t>
                </a:r>
              </a:p>
              <a:p>
                <a:pPr algn="ctr">
                  <a:lnSpc>
                    <a:spcPct val="90000"/>
                  </a:lnSpc>
                  <a:defRPr/>
                </a:pPr>
                <a:r>
                  <a:rPr lang="en-US" sz="1400" b="1" dirty="0">
                    <a:solidFill>
                      <a:srgbClr val="374A58"/>
                    </a:solidFill>
                    <a:latin typeface="Calibri"/>
                  </a:rPr>
                  <a:t>Cloud</a:t>
                </a:r>
              </a:p>
            </p:txBody>
          </p:sp>
          <p:sp>
            <p:nvSpPr>
              <p:cNvPr id="16" name="Rectangle 15"/>
              <p:cNvSpPr/>
              <p:nvPr/>
            </p:nvSpPr>
            <p:spPr bwMode="auto">
              <a:xfrm>
                <a:off x="914401" y="4120251"/>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Procurement</a:t>
                </a:r>
              </a:p>
              <a:p>
                <a:pPr algn="ctr">
                  <a:lnSpc>
                    <a:spcPct val="90000"/>
                  </a:lnSpc>
                  <a:defRPr/>
                </a:pPr>
                <a:r>
                  <a:rPr lang="en-US" sz="1400" b="1" dirty="0">
                    <a:solidFill>
                      <a:srgbClr val="374A58"/>
                    </a:solidFill>
                    <a:latin typeface="Calibri"/>
                  </a:rPr>
                  <a:t>Cloud</a:t>
                </a:r>
              </a:p>
            </p:txBody>
          </p:sp>
          <p:sp>
            <p:nvSpPr>
              <p:cNvPr id="19" name="Rectangle 18"/>
              <p:cNvSpPr/>
              <p:nvPr/>
            </p:nvSpPr>
            <p:spPr bwMode="auto">
              <a:xfrm>
                <a:off x="914401" y="4715387"/>
                <a:ext cx="1690748" cy="479391"/>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Receivables</a:t>
                </a:r>
              </a:p>
              <a:p>
                <a:pPr algn="ctr">
                  <a:lnSpc>
                    <a:spcPct val="90000"/>
                  </a:lnSpc>
                  <a:defRPr/>
                </a:pPr>
                <a:r>
                  <a:rPr lang="en-US" sz="1400" b="1" dirty="0">
                    <a:solidFill>
                      <a:srgbClr val="374A58"/>
                    </a:solidFill>
                    <a:latin typeface="Calibri"/>
                  </a:rPr>
                  <a:t>Cloud</a:t>
                </a:r>
              </a:p>
            </p:txBody>
          </p:sp>
          <p:sp>
            <p:nvSpPr>
              <p:cNvPr id="25" name="Rectangle 24"/>
              <p:cNvSpPr/>
              <p:nvPr/>
            </p:nvSpPr>
            <p:spPr bwMode="auto">
              <a:xfrm>
                <a:off x="909785" y="1794058"/>
                <a:ext cx="1690748" cy="776330"/>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r>
                  <a:rPr lang="en-US" sz="1400" b="1" dirty="0">
                    <a:solidFill>
                      <a:srgbClr val="374A58"/>
                    </a:solidFill>
                    <a:latin typeface="Calibri"/>
                  </a:rPr>
                  <a:t>Order Management</a:t>
                </a:r>
              </a:p>
              <a:p>
                <a:pPr algn="ctr">
                  <a:lnSpc>
                    <a:spcPct val="90000"/>
                  </a:lnSpc>
                  <a:defRPr/>
                </a:pPr>
                <a:r>
                  <a:rPr lang="en-US" sz="1400" b="1" dirty="0">
                    <a:solidFill>
                      <a:srgbClr val="374A58"/>
                    </a:solidFill>
                    <a:latin typeface="Calibri"/>
                  </a:rPr>
                  <a:t>Cloud</a:t>
                </a:r>
              </a:p>
            </p:txBody>
          </p:sp>
          <p:sp>
            <p:nvSpPr>
              <p:cNvPr id="31" name="TextBox 30"/>
              <p:cNvSpPr txBox="1"/>
              <p:nvPr/>
            </p:nvSpPr>
            <p:spPr>
              <a:xfrm>
                <a:off x="1497045" y="5352746"/>
                <a:ext cx="985457" cy="327378"/>
              </a:xfrm>
              <a:prstGeom prst="rect">
                <a:avLst/>
              </a:prstGeom>
              <a:noFill/>
            </p:spPr>
            <p:txBody>
              <a:bodyPr wrap="square" lIns="0" tIns="0" rIns="0" bIns="0" rtlCol="0" anchor="ctr">
                <a:noAutofit/>
              </a:bodyPr>
              <a:lstStyle/>
              <a:p>
                <a:pPr algn="ctr">
                  <a:lnSpc>
                    <a:spcPct val="90000"/>
                  </a:lnSpc>
                  <a:defRPr/>
                </a:pPr>
                <a:r>
                  <a:rPr lang="en-US" sz="1600" b="1" dirty="0">
                    <a:solidFill>
                      <a:srgbClr val="007395"/>
                    </a:solidFill>
                    <a:latin typeface="Calibri"/>
                  </a:rPr>
                  <a:t>SCM Cloud</a:t>
                </a:r>
              </a:p>
            </p:txBody>
          </p:sp>
          <p:grpSp>
            <p:nvGrpSpPr>
              <p:cNvPr id="38" name="Group 2">
                <a:extLst>
                  <a:ext uri="{FF2B5EF4-FFF2-40B4-BE49-F238E27FC236}">
                    <a16:creationId xmlns:a16="http://schemas.microsoft.com/office/drawing/2014/main" id="{0F5D3455-A981-4938-A9B3-164E3F16E8D0}"/>
                  </a:ext>
                </a:extLst>
              </p:cNvPr>
              <p:cNvGrpSpPr/>
              <p:nvPr/>
            </p:nvGrpSpPr>
            <p:grpSpPr>
              <a:xfrm>
                <a:off x="915024" y="5338440"/>
                <a:ext cx="512453" cy="354432"/>
                <a:chOff x="662290" y="5427145"/>
                <a:chExt cx="512453" cy="354432"/>
              </a:xfrm>
            </p:grpSpPr>
            <p:sp>
              <p:nvSpPr>
                <p:cNvPr id="94" name="Freeform 4"/>
                <p:cNvSpPr>
                  <a:spLocks noChangeArrowheads="1"/>
                </p:cNvSpPr>
                <p:nvPr/>
              </p:nvSpPr>
              <p:spPr bwMode="auto">
                <a:xfrm>
                  <a:off x="792490" y="5592398"/>
                  <a:ext cx="205315" cy="130200"/>
                </a:xfrm>
                <a:custGeom>
                  <a:avLst/>
                  <a:gdLst>
                    <a:gd name="T0" fmla="*/ 281 w 1625"/>
                    <a:gd name="T1" fmla="*/ 1000 h 1032"/>
                    <a:gd name="T2" fmla="*/ 281 w 1625"/>
                    <a:gd name="T3" fmla="*/ 1000 h 1032"/>
                    <a:gd name="T4" fmla="*/ 281 w 1625"/>
                    <a:gd name="T5" fmla="*/ 1000 h 1032"/>
                    <a:gd name="T6" fmla="*/ 344 w 1625"/>
                    <a:gd name="T7" fmla="*/ 1031 h 1032"/>
                    <a:gd name="T8" fmla="*/ 438 w 1625"/>
                    <a:gd name="T9" fmla="*/ 937 h 1032"/>
                    <a:gd name="T10" fmla="*/ 438 w 1625"/>
                    <a:gd name="T11" fmla="*/ 937 h 1032"/>
                    <a:gd name="T12" fmla="*/ 688 w 1625"/>
                    <a:gd name="T13" fmla="*/ 718 h 1032"/>
                    <a:gd name="T14" fmla="*/ 688 w 1625"/>
                    <a:gd name="T15" fmla="*/ 625 h 1032"/>
                    <a:gd name="T16" fmla="*/ 656 w 1625"/>
                    <a:gd name="T17" fmla="*/ 594 h 1032"/>
                    <a:gd name="T18" fmla="*/ 594 w 1625"/>
                    <a:gd name="T19" fmla="*/ 594 h 1032"/>
                    <a:gd name="T20" fmla="*/ 406 w 1625"/>
                    <a:gd name="T21" fmla="*/ 750 h 1032"/>
                    <a:gd name="T22" fmla="*/ 406 w 1625"/>
                    <a:gd name="T23" fmla="*/ 750 h 1032"/>
                    <a:gd name="T24" fmla="*/ 469 w 1625"/>
                    <a:gd name="T25" fmla="*/ 531 h 1032"/>
                    <a:gd name="T26" fmla="*/ 1030 w 1625"/>
                    <a:gd name="T27" fmla="*/ 125 h 1032"/>
                    <a:gd name="T28" fmla="*/ 1499 w 1625"/>
                    <a:gd name="T29" fmla="*/ 406 h 1032"/>
                    <a:gd name="T30" fmla="*/ 1624 w 1625"/>
                    <a:gd name="T31" fmla="*/ 281 h 1032"/>
                    <a:gd name="T32" fmla="*/ 1030 w 1625"/>
                    <a:gd name="T33" fmla="*/ 0 h 1032"/>
                    <a:gd name="T34" fmla="*/ 281 w 1625"/>
                    <a:gd name="T35" fmla="*/ 562 h 1032"/>
                    <a:gd name="T36" fmla="*/ 250 w 1625"/>
                    <a:gd name="T37" fmla="*/ 750 h 1032"/>
                    <a:gd name="T38" fmla="*/ 94 w 1625"/>
                    <a:gd name="T39" fmla="*/ 594 h 1032"/>
                    <a:gd name="T40" fmla="*/ 63 w 1625"/>
                    <a:gd name="T41" fmla="*/ 594 h 1032"/>
                    <a:gd name="T42" fmla="*/ 0 w 1625"/>
                    <a:gd name="T43" fmla="*/ 625 h 1032"/>
                    <a:gd name="T44" fmla="*/ 0 w 1625"/>
                    <a:gd name="T45" fmla="*/ 718 h 1032"/>
                    <a:gd name="T46" fmla="*/ 281 w 1625"/>
                    <a:gd name="T47" fmla="*/ 100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5" h="1032">
                      <a:moveTo>
                        <a:pt x="281" y="1000"/>
                      </a:moveTo>
                      <a:lnTo>
                        <a:pt x="281" y="1000"/>
                      </a:lnTo>
                      <a:lnTo>
                        <a:pt x="281" y="1000"/>
                      </a:lnTo>
                      <a:cubicBezTo>
                        <a:pt x="344" y="1031"/>
                        <a:pt x="344" y="1031"/>
                        <a:pt x="344" y="1031"/>
                      </a:cubicBezTo>
                      <a:cubicBezTo>
                        <a:pt x="438" y="937"/>
                        <a:pt x="438" y="937"/>
                        <a:pt x="438" y="937"/>
                      </a:cubicBezTo>
                      <a:lnTo>
                        <a:pt x="438" y="937"/>
                      </a:lnTo>
                      <a:cubicBezTo>
                        <a:pt x="688" y="718"/>
                        <a:pt x="688" y="718"/>
                        <a:pt x="688" y="718"/>
                      </a:cubicBezTo>
                      <a:cubicBezTo>
                        <a:pt x="719" y="687"/>
                        <a:pt x="719" y="656"/>
                        <a:pt x="688" y="625"/>
                      </a:cubicBezTo>
                      <a:cubicBezTo>
                        <a:pt x="656" y="594"/>
                        <a:pt x="656" y="594"/>
                        <a:pt x="656" y="594"/>
                      </a:cubicBezTo>
                      <a:cubicBezTo>
                        <a:pt x="625" y="562"/>
                        <a:pt x="594" y="562"/>
                        <a:pt x="594" y="594"/>
                      </a:cubicBezTo>
                      <a:cubicBezTo>
                        <a:pt x="406" y="750"/>
                        <a:pt x="406" y="750"/>
                        <a:pt x="406" y="750"/>
                      </a:cubicBezTo>
                      <a:lnTo>
                        <a:pt x="406" y="750"/>
                      </a:lnTo>
                      <a:cubicBezTo>
                        <a:pt x="406" y="656"/>
                        <a:pt x="438" y="562"/>
                        <a:pt x="469" y="531"/>
                      </a:cubicBezTo>
                      <a:cubicBezTo>
                        <a:pt x="531" y="281"/>
                        <a:pt x="781" y="125"/>
                        <a:pt x="1030" y="125"/>
                      </a:cubicBezTo>
                      <a:cubicBezTo>
                        <a:pt x="1218" y="125"/>
                        <a:pt x="1405" y="219"/>
                        <a:pt x="1499" y="406"/>
                      </a:cubicBezTo>
                      <a:cubicBezTo>
                        <a:pt x="1624" y="281"/>
                        <a:pt x="1624" y="281"/>
                        <a:pt x="1624" y="281"/>
                      </a:cubicBezTo>
                      <a:cubicBezTo>
                        <a:pt x="1499" y="94"/>
                        <a:pt x="1249" y="0"/>
                        <a:pt x="1030" y="0"/>
                      </a:cubicBezTo>
                      <a:cubicBezTo>
                        <a:pt x="656" y="0"/>
                        <a:pt x="375" y="219"/>
                        <a:pt x="281" y="562"/>
                      </a:cubicBezTo>
                      <a:cubicBezTo>
                        <a:pt x="250" y="625"/>
                        <a:pt x="250" y="687"/>
                        <a:pt x="250" y="750"/>
                      </a:cubicBezTo>
                      <a:cubicBezTo>
                        <a:pt x="94" y="594"/>
                        <a:pt x="94" y="594"/>
                        <a:pt x="94" y="594"/>
                      </a:cubicBezTo>
                      <a:cubicBezTo>
                        <a:pt x="94" y="562"/>
                        <a:pt x="63" y="562"/>
                        <a:pt x="63" y="594"/>
                      </a:cubicBezTo>
                      <a:cubicBezTo>
                        <a:pt x="0" y="625"/>
                        <a:pt x="0" y="625"/>
                        <a:pt x="0" y="625"/>
                      </a:cubicBezTo>
                      <a:cubicBezTo>
                        <a:pt x="0" y="656"/>
                        <a:pt x="0" y="687"/>
                        <a:pt x="0" y="718"/>
                      </a:cubicBezTo>
                      <a:lnTo>
                        <a:pt x="281" y="1000"/>
                      </a:ln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95" name="Freeform 5"/>
                <p:cNvSpPr>
                  <a:spLocks noChangeArrowheads="1"/>
                </p:cNvSpPr>
                <p:nvPr/>
              </p:nvSpPr>
              <p:spPr bwMode="auto">
                <a:xfrm>
                  <a:off x="843679" y="5647483"/>
                  <a:ext cx="205315" cy="134094"/>
                </a:xfrm>
                <a:custGeom>
                  <a:avLst/>
                  <a:gdLst>
                    <a:gd name="T0" fmla="*/ 1187 w 1625"/>
                    <a:gd name="T1" fmla="*/ 125 h 1064"/>
                    <a:gd name="T2" fmla="*/ 1187 w 1625"/>
                    <a:gd name="T3" fmla="*/ 125 h 1064"/>
                    <a:gd name="T4" fmla="*/ 1187 w 1625"/>
                    <a:gd name="T5" fmla="*/ 125 h 1064"/>
                    <a:gd name="T6" fmla="*/ 937 w 1625"/>
                    <a:gd name="T7" fmla="*/ 344 h 1064"/>
                    <a:gd name="T8" fmla="*/ 937 w 1625"/>
                    <a:gd name="T9" fmla="*/ 407 h 1064"/>
                    <a:gd name="T10" fmla="*/ 968 w 1625"/>
                    <a:gd name="T11" fmla="*/ 469 h 1064"/>
                    <a:gd name="T12" fmla="*/ 1031 w 1625"/>
                    <a:gd name="T13" fmla="*/ 469 h 1064"/>
                    <a:gd name="T14" fmla="*/ 1218 w 1625"/>
                    <a:gd name="T15" fmla="*/ 281 h 1064"/>
                    <a:gd name="T16" fmla="*/ 1218 w 1625"/>
                    <a:gd name="T17" fmla="*/ 313 h 1064"/>
                    <a:gd name="T18" fmla="*/ 1156 w 1625"/>
                    <a:gd name="T19" fmla="*/ 532 h 1064"/>
                    <a:gd name="T20" fmla="*/ 624 w 1625"/>
                    <a:gd name="T21" fmla="*/ 907 h 1064"/>
                    <a:gd name="T22" fmla="*/ 125 w 1625"/>
                    <a:gd name="T23" fmla="*/ 657 h 1064"/>
                    <a:gd name="T24" fmla="*/ 0 w 1625"/>
                    <a:gd name="T25" fmla="*/ 750 h 1064"/>
                    <a:gd name="T26" fmla="*/ 624 w 1625"/>
                    <a:gd name="T27" fmla="*/ 1063 h 1064"/>
                    <a:gd name="T28" fmla="*/ 1343 w 1625"/>
                    <a:gd name="T29" fmla="*/ 500 h 1064"/>
                    <a:gd name="T30" fmla="*/ 1374 w 1625"/>
                    <a:gd name="T31" fmla="*/ 313 h 1064"/>
                    <a:gd name="T32" fmla="*/ 1531 w 1625"/>
                    <a:gd name="T33" fmla="*/ 469 h 1064"/>
                    <a:gd name="T34" fmla="*/ 1562 w 1625"/>
                    <a:gd name="T35" fmla="*/ 469 h 1064"/>
                    <a:gd name="T36" fmla="*/ 1624 w 1625"/>
                    <a:gd name="T37" fmla="*/ 407 h 1064"/>
                    <a:gd name="T38" fmla="*/ 1624 w 1625"/>
                    <a:gd name="T39" fmla="*/ 344 h 1064"/>
                    <a:gd name="T40" fmla="*/ 1374 w 1625"/>
                    <a:gd name="T41" fmla="*/ 125 h 1064"/>
                    <a:gd name="T42" fmla="*/ 1343 w 1625"/>
                    <a:gd name="T43" fmla="*/ 32 h 1064"/>
                    <a:gd name="T44" fmla="*/ 1281 w 1625"/>
                    <a:gd name="T45" fmla="*/ 0 h 1064"/>
                    <a:gd name="T46" fmla="*/ 1187 w 1625"/>
                    <a:gd name="T47" fmla="*/ 94 h 1064"/>
                    <a:gd name="T48" fmla="*/ 1187 w 1625"/>
                    <a:gd name="T49" fmla="*/ 12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5" h="1064">
                      <a:moveTo>
                        <a:pt x="1187" y="125"/>
                      </a:moveTo>
                      <a:lnTo>
                        <a:pt x="1187" y="125"/>
                      </a:lnTo>
                      <a:lnTo>
                        <a:pt x="1187" y="125"/>
                      </a:lnTo>
                      <a:cubicBezTo>
                        <a:pt x="937" y="344"/>
                        <a:pt x="937" y="344"/>
                        <a:pt x="937" y="344"/>
                      </a:cubicBezTo>
                      <a:cubicBezTo>
                        <a:pt x="906" y="375"/>
                        <a:pt x="906" y="407"/>
                        <a:pt x="937" y="407"/>
                      </a:cubicBezTo>
                      <a:cubicBezTo>
                        <a:pt x="968" y="469"/>
                        <a:pt x="968" y="469"/>
                        <a:pt x="968" y="469"/>
                      </a:cubicBezTo>
                      <a:cubicBezTo>
                        <a:pt x="999" y="469"/>
                        <a:pt x="1031" y="469"/>
                        <a:pt x="1031" y="469"/>
                      </a:cubicBezTo>
                      <a:cubicBezTo>
                        <a:pt x="1218" y="281"/>
                        <a:pt x="1218" y="281"/>
                        <a:pt x="1218" y="281"/>
                      </a:cubicBezTo>
                      <a:cubicBezTo>
                        <a:pt x="1218" y="313"/>
                        <a:pt x="1218" y="313"/>
                        <a:pt x="1218" y="313"/>
                      </a:cubicBezTo>
                      <a:cubicBezTo>
                        <a:pt x="1218" y="375"/>
                        <a:pt x="1187" y="469"/>
                        <a:pt x="1156" y="532"/>
                      </a:cubicBezTo>
                      <a:cubicBezTo>
                        <a:pt x="1093" y="750"/>
                        <a:pt x="843" y="907"/>
                        <a:pt x="624" y="907"/>
                      </a:cubicBezTo>
                      <a:cubicBezTo>
                        <a:pt x="407" y="907"/>
                        <a:pt x="219" y="813"/>
                        <a:pt x="125" y="657"/>
                      </a:cubicBezTo>
                      <a:cubicBezTo>
                        <a:pt x="0" y="750"/>
                        <a:pt x="0" y="750"/>
                        <a:pt x="0" y="750"/>
                      </a:cubicBezTo>
                      <a:cubicBezTo>
                        <a:pt x="125" y="938"/>
                        <a:pt x="375" y="1063"/>
                        <a:pt x="624" y="1063"/>
                      </a:cubicBezTo>
                      <a:cubicBezTo>
                        <a:pt x="968" y="1063"/>
                        <a:pt x="1249" y="813"/>
                        <a:pt x="1343" y="500"/>
                      </a:cubicBezTo>
                      <a:cubicBezTo>
                        <a:pt x="1374" y="438"/>
                        <a:pt x="1374" y="375"/>
                        <a:pt x="1374" y="313"/>
                      </a:cubicBezTo>
                      <a:cubicBezTo>
                        <a:pt x="1531" y="469"/>
                        <a:pt x="1531" y="469"/>
                        <a:pt x="1531" y="469"/>
                      </a:cubicBezTo>
                      <a:lnTo>
                        <a:pt x="1562" y="469"/>
                      </a:lnTo>
                      <a:cubicBezTo>
                        <a:pt x="1624" y="407"/>
                        <a:pt x="1624" y="407"/>
                        <a:pt x="1624" y="407"/>
                      </a:cubicBezTo>
                      <a:cubicBezTo>
                        <a:pt x="1624" y="407"/>
                        <a:pt x="1624" y="375"/>
                        <a:pt x="1624" y="344"/>
                      </a:cubicBezTo>
                      <a:cubicBezTo>
                        <a:pt x="1374" y="125"/>
                        <a:pt x="1374" y="125"/>
                        <a:pt x="1374" y="125"/>
                      </a:cubicBezTo>
                      <a:cubicBezTo>
                        <a:pt x="1343" y="32"/>
                        <a:pt x="1343" y="32"/>
                        <a:pt x="1343" y="32"/>
                      </a:cubicBezTo>
                      <a:cubicBezTo>
                        <a:pt x="1281" y="0"/>
                        <a:pt x="1281" y="0"/>
                        <a:pt x="1281" y="0"/>
                      </a:cubicBezTo>
                      <a:cubicBezTo>
                        <a:pt x="1187" y="94"/>
                        <a:pt x="1187" y="94"/>
                        <a:pt x="1187" y="94"/>
                      </a:cubicBezTo>
                      <a:lnTo>
                        <a:pt x="1187" y="125"/>
                      </a:ln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sp>
              <p:nvSpPr>
                <p:cNvPr id="96" name="Freeform 6"/>
                <p:cNvSpPr>
                  <a:spLocks noChangeArrowheads="1"/>
                </p:cNvSpPr>
                <p:nvPr/>
              </p:nvSpPr>
              <p:spPr bwMode="auto">
                <a:xfrm>
                  <a:off x="662290" y="5427145"/>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grpSp>
        </p:grpSp>
      </p:grpSp>
      <p:grpSp>
        <p:nvGrpSpPr>
          <p:cNvPr id="80" name="Group 79"/>
          <p:cNvGrpSpPr/>
          <p:nvPr/>
        </p:nvGrpSpPr>
        <p:grpSpPr>
          <a:xfrm>
            <a:off x="8460277" y="1025195"/>
            <a:ext cx="3161079" cy="2768541"/>
            <a:chOff x="8460893" y="1024569"/>
            <a:chExt cx="3161902" cy="2769262"/>
          </a:xfrm>
        </p:grpSpPr>
        <p:sp>
          <p:nvSpPr>
            <p:cNvPr id="7" name="Rectangle 6"/>
            <p:cNvSpPr/>
            <p:nvPr/>
          </p:nvSpPr>
          <p:spPr bwMode="auto">
            <a:xfrm>
              <a:off x="8460893" y="1024569"/>
              <a:ext cx="3161902" cy="2402994"/>
            </a:xfrm>
            <a:prstGeom prst="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pic>
          <p:nvPicPr>
            <p:cNvPr id="76" name="Picture 2"/>
            <p:cNvPicPr>
              <a:picLocks noChangeAspect="1" noChangeArrowheads="1"/>
            </p:cNvPicPr>
            <p:nvPr/>
          </p:nvPicPr>
          <p:blipFill>
            <a:blip r:embed="rId3" cstate="email"/>
            <a:srcRect/>
            <a:stretch>
              <a:fillRect/>
            </a:stretch>
          </p:blipFill>
          <p:spPr bwMode="auto">
            <a:xfrm>
              <a:off x="8760768" y="1348778"/>
              <a:ext cx="2084900" cy="1057329"/>
            </a:xfrm>
            <a:prstGeom prst="rect">
              <a:avLst/>
            </a:prstGeom>
            <a:ln>
              <a:solidFill>
                <a:schemeClr val="accent5"/>
              </a:solidFill>
            </a:ln>
            <a:effectLst/>
          </p:spPr>
        </p:pic>
        <p:pic>
          <p:nvPicPr>
            <p:cNvPr id="77" name="Picture 3"/>
            <p:cNvPicPr>
              <a:picLocks noChangeAspect="1" noChangeArrowheads="1"/>
            </p:cNvPicPr>
            <p:nvPr/>
          </p:nvPicPr>
          <p:blipFill>
            <a:blip r:embed="rId4" cstate="email"/>
            <a:srcRect/>
            <a:stretch>
              <a:fillRect/>
            </a:stretch>
          </p:blipFill>
          <p:spPr bwMode="auto">
            <a:xfrm>
              <a:off x="9518222" y="1667361"/>
              <a:ext cx="1867702" cy="1061928"/>
            </a:xfrm>
            <a:prstGeom prst="rect">
              <a:avLst/>
            </a:prstGeom>
            <a:ln>
              <a:solidFill>
                <a:schemeClr val="accent5"/>
              </a:solidFill>
            </a:ln>
            <a:effectLst/>
          </p:spPr>
        </p:pic>
        <p:sp>
          <p:nvSpPr>
            <p:cNvPr id="78" name="TextBox 77"/>
            <p:cNvSpPr txBox="1"/>
            <p:nvPr/>
          </p:nvSpPr>
          <p:spPr>
            <a:xfrm>
              <a:off x="8592520" y="3456345"/>
              <a:ext cx="2870383" cy="337486"/>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PaaS</a:t>
              </a:r>
            </a:p>
          </p:txBody>
        </p:sp>
        <p:sp>
          <p:nvSpPr>
            <p:cNvPr id="84" name="TextBox 83"/>
            <p:cNvSpPr txBox="1"/>
            <p:nvPr/>
          </p:nvSpPr>
          <p:spPr>
            <a:xfrm>
              <a:off x="9174611" y="2856373"/>
              <a:ext cx="2390509" cy="569872"/>
            </a:xfrm>
            <a:prstGeom prst="rect">
              <a:avLst/>
            </a:prstGeom>
            <a:noFill/>
          </p:spPr>
          <p:txBody>
            <a:bodyPr wrap="square" lIns="0" tIns="0" rIns="0" bIns="0" rtlCol="0" anchor="ctr">
              <a:noAutofit/>
            </a:bodyPr>
            <a:lstStyle/>
            <a:p>
              <a:pPr>
                <a:lnSpc>
                  <a:spcPct val="90000"/>
                </a:lnSpc>
                <a:defRPr/>
              </a:pPr>
              <a:r>
                <a:rPr lang="en-US" sz="1400" b="1" dirty="0">
                  <a:solidFill>
                    <a:srgbClr val="007395"/>
                  </a:solidFill>
                  <a:latin typeface="Calibri"/>
                </a:rPr>
                <a:t>   Java Cloud Service (JCS</a:t>
              </a:r>
            </a:p>
            <a:p>
              <a:pPr>
                <a:lnSpc>
                  <a:spcPct val="90000"/>
                </a:lnSpc>
                <a:defRPr/>
              </a:pPr>
              <a:endParaRPr lang="en-US" sz="800" b="1" dirty="0">
                <a:solidFill>
                  <a:srgbClr val="007395"/>
                </a:solidFill>
                <a:latin typeface="Calibri"/>
              </a:endParaRPr>
            </a:p>
            <a:p>
              <a:pPr>
                <a:lnSpc>
                  <a:spcPct val="90000"/>
                </a:lnSpc>
                <a:defRPr/>
              </a:pPr>
              <a:r>
                <a:rPr lang="en-US" sz="1400" b="1" dirty="0">
                  <a:solidFill>
                    <a:srgbClr val="007395"/>
                  </a:solidFill>
                  <a:latin typeface="Calibri"/>
                </a:rPr>
                <a:t>Content &amp; Experience (CX)</a:t>
              </a:r>
            </a:p>
          </p:txBody>
        </p:sp>
        <p:sp>
          <p:nvSpPr>
            <p:cNvPr id="85" name="TextBox 84"/>
            <p:cNvSpPr txBox="1"/>
            <p:nvPr/>
          </p:nvSpPr>
          <p:spPr>
            <a:xfrm>
              <a:off x="8762633" y="1105146"/>
              <a:ext cx="744470" cy="227154"/>
            </a:xfrm>
            <a:prstGeom prst="rect">
              <a:avLst/>
            </a:prstGeom>
            <a:noFill/>
          </p:spPr>
          <p:txBody>
            <a:bodyPr wrap="square" lIns="0" tIns="0" rIns="0" bIns="0" rtlCol="0">
              <a:noAutofit/>
            </a:bodyPr>
            <a:lstStyle/>
            <a:p>
              <a:pPr algn="ctr">
                <a:lnSpc>
                  <a:spcPct val="90000"/>
                </a:lnSpc>
                <a:defRPr/>
              </a:pPr>
              <a:r>
                <a:rPr lang="en-US" sz="1400" dirty="0">
                  <a:solidFill>
                    <a:srgbClr val="8EADBF">
                      <a:lumMod val="75000"/>
                    </a:srgbClr>
                  </a:solidFill>
                  <a:latin typeface="Calibri"/>
                </a:rPr>
                <a:t>Java App</a:t>
              </a:r>
            </a:p>
          </p:txBody>
        </p:sp>
        <p:grpSp>
          <p:nvGrpSpPr>
            <p:cNvPr id="28" name="Group 11">
              <a:extLst>
                <a:ext uri="{FF2B5EF4-FFF2-40B4-BE49-F238E27FC236}">
                  <a16:creationId xmlns:a16="http://schemas.microsoft.com/office/drawing/2014/main" id="{992D3930-84C5-430E-8AE9-0B92810C399F}"/>
                </a:ext>
              </a:extLst>
            </p:cNvPr>
            <p:cNvGrpSpPr/>
            <p:nvPr/>
          </p:nvGrpSpPr>
          <p:grpSpPr>
            <a:xfrm>
              <a:off x="8806702" y="2673317"/>
              <a:ext cx="455014" cy="370208"/>
              <a:chOff x="8586361" y="2904036"/>
              <a:chExt cx="512453" cy="490887"/>
            </a:xfrm>
          </p:grpSpPr>
          <p:sp>
            <p:nvSpPr>
              <p:cNvPr id="187" name="Freeform 6"/>
              <p:cNvSpPr>
                <a:spLocks noChangeArrowheads="1"/>
              </p:cNvSpPr>
              <p:nvPr/>
            </p:nvSpPr>
            <p:spPr bwMode="auto">
              <a:xfrm>
                <a:off x="8586361" y="2904036"/>
                <a:ext cx="512453" cy="288220"/>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2">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799" dirty="0">
                  <a:solidFill>
                    <a:srgbClr val="58595B"/>
                  </a:solidFill>
                  <a:latin typeface="Calibri"/>
                </a:endParaRPr>
              </a:p>
            </p:txBody>
          </p:sp>
          <p:pic>
            <p:nvPicPr>
              <p:cNvPr id="191" name="Picture 190" descr="Java-vert-cl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95136" y="2941434"/>
                <a:ext cx="280120" cy="453489"/>
              </a:xfrm>
              <a:prstGeom prst="rect">
                <a:avLst/>
              </a:prstGeom>
            </p:spPr>
          </p:pic>
        </p:grpSp>
        <p:pic>
          <p:nvPicPr>
            <p:cNvPr id="1026" name="Picture 2" descr="https://cloud.oracle.com/opc/paas/images/CECS_w_72.png"/>
            <p:cNvPicPr>
              <a:picLocks noChangeAspect="1" noChangeArrowheads="1"/>
            </p:cNvPicPr>
            <p:nvPr/>
          </p:nvPicPr>
          <p:blipFill>
            <a:blip r:embed="rId6"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8648699" y="3001843"/>
              <a:ext cx="401949" cy="4019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8966982" y="4131607"/>
            <a:ext cx="2489164" cy="1978978"/>
            <a:chOff x="8967730" y="4131789"/>
            <a:chExt cx="2489812" cy="1979493"/>
          </a:xfrm>
        </p:grpSpPr>
        <p:grpSp>
          <p:nvGrpSpPr>
            <p:cNvPr id="40" name="Group 39"/>
            <p:cNvGrpSpPr/>
            <p:nvPr/>
          </p:nvGrpSpPr>
          <p:grpSpPr>
            <a:xfrm>
              <a:off x="8967730" y="4131789"/>
              <a:ext cx="2489812" cy="1979493"/>
              <a:chOff x="8967730" y="4131789"/>
              <a:chExt cx="2489812" cy="1979493"/>
            </a:xfrm>
          </p:grpSpPr>
          <p:sp>
            <p:nvSpPr>
              <p:cNvPr id="29" name="Rectangle 28"/>
              <p:cNvSpPr/>
              <p:nvPr/>
            </p:nvSpPr>
            <p:spPr>
              <a:xfrm>
                <a:off x="9056554" y="4131789"/>
                <a:ext cx="2364285" cy="1639859"/>
              </a:xfrm>
              <a:prstGeom prst="rect">
                <a:avLst/>
              </a:prstGeom>
              <a:solidFill>
                <a:schemeClr val="tx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defRPr/>
                </a:pPr>
                <a:endParaRPr lang="en-US" sz="1799" dirty="0">
                  <a:solidFill>
                    <a:srgbClr val="FFFFFF"/>
                  </a:solidFill>
                  <a:latin typeface="Calibri"/>
                </a:endParaRPr>
              </a:p>
            </p:txBody>
          </p:sp>
          <p:sp>
            <p:nvSpPr>
              <p:cNvPr id="67" name="TextBox 66"/>
              <p:cNvSpPr txBox="1"/>
              <p:nvPr/>
            </p:nvSpPr>
            <p:spPr>
              <a:xfrm>
                <a:off x="8967730" y="5771648"/>
                <a:ext cx="2489812" cy="339634"/>
              </a:xfrm>
              <a:prstGeom prst="rect">
                <a:avLst/>
              </a:prstGeom>
              <a:noFill/>
            </p:spPr>
            <p:txBody>
              <a:bodyPr wrap="square" lIns="0" tIns="0" rIns="0" bIns="0" rtlCol="0">
                <a:noAutofit/>
              </a:bodyPr>
              <a:lstStyle/>
              <a:p>
                <a:pPr algn="ctr">
                  <a:lnSpc>
                    <a:spcPct val="90000"/>
                  </a:lnSpc>
                  <a:defRPr/>
                </a:pPr>
                <a:r>
                  <a:rPr lang="en-US" sz="1799" b="1" dirty="0">
                    <a:solidFill>
                      <a:srgbClr val="A52641"/>
                    </a:solidFill>
                    <a:latin typeface="Calibri"/>
                  </a:rPr>
                  <a:t>IaaS or On Premises</a:t>
                </a:r>
              </a:p>
            </p:txBody>
          </p:sp>
          <p:pic>
            <p:nvPicPr>
              <p:cNvPr id="86" name="Picture 85" descr="O-EBS-rgb.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296611" y="4227665"/>
                <a:ext cx="1457114" cy="577439"/>
              </a:xfrm>
              <a:prstGeom prst="rect">
                <a:avLst/>
              </a:prstGeom>
            </p:spPr>
            <p:style>
              <a:lnRef idx="1">
                <a:schemeClr val="accent5"/>
              </a:lnRef>
              <a:fillRef idx="2">
                <a:schemeClr val="accent5"/>
              </a:fillRef>
              <a:effectRef idx="1">
                <a:schemeClr val="accent5"/>
              </a:effectRef>
              <a:fontRef idx="minor">
                <a:schemeClr val="dk1"/>
              </a:fontRef>
            </p:style>
          </p:pic>
        </p:grpSp>
        <p:sp>
          <p:nvSpPr>
            <p:cNvPr id="33" name="TextBox 32"/>
            <p:cNvSpPr txBox="1"/>
            <p:nvPr/>
          </p:nvSpPr>
          <p:spPr>
            <a:xfrm>
              <a:off x="9296400" y="5038725"/>
              <a:ext cx="1495425" cy="533400"/>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nchor="ctr">
              <a:noAutofit/>
            </a:bodyPr>
            <a:lstStyle/>
            <a:p>
              <a:pPr algn="ctr">
                <a:lnSpc>
                  <a:spcPct val="90000"/>
                </a:lnSpc>
                <a:defRPr/>
              </a:pPr>
              <a:r>
                <a:rPr lang="en-US" sz="1600" b="1" dirty="0">
                  <a:solidFill>
                    <a:srgbClr val="58595B"/>
                  </a:solidFill>
                  <a:latin typeface="Calibri"/>
                </a:rPr>
                <a:t>SAP, JDE, etc.</a:t>
              </a:r>
            </a:p>
          </p:txBody>
        </p:sp>
      </p:grpSp>
      <p:cxnSp>
        <p:nvCxnSpPr>
          <p:cNvPr id="148" name="Straight Arrow Connector 87"/>
          <p:cNvCxnSpPr/>
          <p:nvPr/>
        </p:nvCxnSpPr>
        <p:spPr>
          <a:xfrm flipV="1">
            <a:off x="7289150" y="2404137"/>
            <a:ext cx="1158276" cy="1542"/>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7513135" y="2466638"/>
            <a:ext cx="700414" cy="232685"/>
          </a:xfrm>
          <a:prstGeom prst="rect">
            <a:avLst/>
          </a:prstGeom>
          <a:noFill/>
        </p:spPr>
        <p:txBody>
          <a:bodyPr wrap="square" lIns="0" tIns="0" rIns="0" bIns="0" rtlCol="0">
            <a:noAutofit/>
          </a:bodyPr>
          <a:lstStyle/>
          <a:p>
            <a:pPr>
              <a:lnSpc>
                <a:spcPct val="90000"/>
              </a:lnSpc>
              <a:defRPr/>
            </a:pPr>
            <a:r>
              <a:rPr lang="en-US" sz="1600" b="1" dirty="0">
                <a:solidFill>
                  <a:srgbClr val="58595B"/>
                </a:solidFill>
                <a:latin typeface="Calibri"/>
              </a:rPr>
              <a:t>EVENTS</a:t>
            </a:r>
          </a:p>
        </p:txBody>
      </p:sp>
      <p:cxnSp>
        <p:nvCxnSpPr>
          <p:cNvPr id="150" name="Straight Arrow Connector 87"/>
          <p:cNvCxnSpPr/>
          <p:nvPr/>
        </p:nvCxnSpPr>
        <p:spPr>
          <a:xfrm rot="16200000" flipH="1">
            <a:off x="9154225" y="3789712"/>
            <a:ext cx="726924" cy="1"/>
          </a:xfrm>
          <a:prstGeom prst="bentConnector3">
            <a:avLst>
              <a:gd name="adj1" fmla="val 50000"/>
            </a:avLst>
          </a:prstGeom>
          <a:ln w="19050" cmpd="sng">
            <a:solidFill>
              <a:schemeClr val="accent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5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500"/>
                                        <p:tgtEl>
                                          <p:spTgt spid="49"/>
                                        </p:tgtEl>
                                      </p:cBhvr>
                                    </p:animEffect>
                                  </p:childTnLst>
                                </p:cTn>
                              </p:par>
                              <p:par>
                                <p:cTn id="26" presetID="1"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right)">
                                      <p:cBhvr>
                                        <p:cTn id="40" dur="500"/>
                                        <p:tgtEl>
                                          <p:spTgt spid="2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right)">
                                      <p:cBhvr>
                                        <p:cTn id="43" dur="500"/>
                                        <p:tgtEl>
                                          <p:spTgt spid="69"/>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wipe(left)">
                                      <p:cBhvr>
                                        <p:cTn id="47" dur="500"/>
                                        <p:tgtEl>
                                          <p:spTgt spid="14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wipe(left)">
                                      <p:cBhvr>
                                        <p:cTn id="50" dur="500"/>
                                        <p:tgtEl>
                                          <p:spTgt spid="149"/>
                                        </p:tgtEl>
                                      </p:cBhvr>
                                    </p:animEffec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wipe(right)">
                                      <p:cBhvr>
                                        <p:cTn id="5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1911C0-AF5A-4846-8845-11DC02066693}"/>
              </a:ext>
            </a:extLst>
          </p:cNvPr>
          <p:cNvSpPr>
            <a:spLocks noGrp="1"/>
          </p:cNvSpPr>
          <p:nvPr>
            <p:ph type="sldNum" sz="quarter" idx="12"/>
          </p:nvPr>
        </p:nvSpPr>
        <p:spPr/>
        <p:txBody>
          <a:bodyPr/>
          <a:lstStyle/>
          <a:p>
            <a:fld id="{C51EAA63-D034-42AE-91FA-B13B9518C7BE}" type="slidenum">
              <a:rPr lang="en-US" smtClean="0"/>
              <a:pPr/>
              <a:t>17</a:t>
            </a:fld>
            <a:endParaRPr lang="en-US"/>
          </a:p>
        </p:txBody>
      </p:sp>
      <p:sp>
        <p:nvSpPr>
          <p:cNvPr id="4" name="Footer Placeholder 3">
            <a:extLst>
              <a:ext uri="{FF2B5EF4-FFF2-40B4-BE49-F238E27FC236}">
                <a16:creationId xmlns:a16="http://schemas.microsoft.com/office/drawing/2014/main" id="{3EE34FA5-BCE8-D340-AAFD-ACE72D9A1BCD}"/>
              </a:ext>
            </a:extLst>
          </p:cNvPr>
          <p:cNvSpPr>
            <a:spLocks noGrp="1"/>
          </p:cNvSpPr>
          <p:nvPr>
            <p:ph type="ftr" sz="quarter" idx="15"/>
          </p:nvPr>
        </p:nvSpPr>
        <p:spPr/>
        <p:txBody>
          <a:bodyPr/>
          <a:lstStyle/>
          <a:p>
            <a:r>
              <a:rPr lang="en-US"/>
              <a:t>Copyright © 2018, Oracle and/or its affiliates. All rights reserved.</a:t>
            </a:r>
          </a:p>
        </p:txBody>
      </p:sp>
      <p:sp>
        <p:nvSpPr>
          <p:cNvPr id="6" name="Title 5">
            <a:extLst>
              <a:ext uri="{FF2B5EF4-FFF2-40B4-BE49-F238E27FC236}">
                <a16:creationId xmlns:a16="http://schemas.microsoft.com/office/drawing/2014/main" id="{3C02CEA1-DC2B-E044-8444-16F5C5154DC6}"/>
              </a:ext>
            </a:extLst>
          </p:cNvPr>
          <p:cNvSpPr>
            <a:spLocks noGrp="1"/>
          </p:cNvSpPr>
          <p:nvPr>
            <p:ph type="title"/>
          </p:nvPr>
        </p:nvSpPr>
        <p:spPr/>
        <p:txBody>
          <a:bodyPr/>
          <a:lstStyle/>
          <a:p>
            <a:r>
              <a:rPr lang="en-US" b="1" dirty="0"/>
              <a:t>Oracle</a:t>
            </a:r>
            <a:r>
              <a:rPr lang="en-US" dirty="0"/>
              <a:t> </a:t>
            </a:r>
            <a:r>
              <a:rPr lang="en-US" dirty="0" err="1"/>
              <a:t>Blockchain</a:t>
            </a:r>
            <a:r>
              <a:rPr lang="en-US" dirty="0"/>
              <a:t> Applications Cloud</a:t>
            </a:r>
            <a:br>
              <a:rPr lang="en-US" dirty="0"/>
            </a:br>
            <a:endParaRPr lang="en-US" dirty="0"/>
          </a:p>
        </p:txBody>
      </p:sp>
      <p:sp>
        <p:nvSpPr>
          <p:cNvPr id="42" name="Shape 490">
            <a:extLst>
              <a:ext uri="{FF2B5EF4-FFF2-40B4-BE49-F238E27FC236}">
                <a16:creationId xmlns:a16="http://schemas.microsoft.com/office/drawing/2014/main" id="{42327223-A1F8-214B-99AE-D2D07DC67387}"/>
              </a:ext>
            </a:extLst>
          </p:cNvPr>
          <p:cNvSpPr/>
          <p:nvPr/>
        </p:nvSpPr>
        <p:spPr>
          <a:xfrm>
            <a:off x="512756" y="5293190"/>
            <a:ext cx="11162496" cy="876871"/>
          </a:xfrm>
          <a:prstGeom prst="rect">
            <a:avLst/>
          </a:prstGeom>
          <a:noFill/>
          <a:ln w="12700">
            <a:solidFill>
              <a:schemeClr val="accent2"/>
            </a:solidFill>
            <a:miter lim="400000"/>
          </a:ln>
        </p:spPr>
        <p:txBody>
          <a:bodyPr lIns="45635" rIns="45635" anchor="ctr"/>
          <a:lstStyle/>
          <a:p>
            <a:pPr defTabSz="912459" fontAlgn="base" hangingPunct="0">
              <a:spcBef>
                <a:spcPct val="0"/>
              </a:spcBef>
              <a:spcAft>
                <a:spcPct val="0"/>
              </a:spcAft>
              <a:defRPr/>
            </a:pPr>
            <a:endParaRPr sz="1793" kern="0" dirty="0">
              <a:solidFill>
                <a:srgbClr val="5F5F5F"/>
              </a:solidFill>
              <a:ea typeface="Calibri"/>
              <a:cs typeface="Calibri"/>
              <a:sym typeface="Calibri"/>
            </a:endParaRPr>
          </a:p>
        </p:txBody>
      </p:sp>
      <p:sp>
        <p:nvSpPr>
          <p:cNvPr id="65" name="Rectangle 64">
            <a:extLst>
              <a:ext uri="{FF2B5EF4-FFF2-40B4-BE49-F238E27FC236}">
                <a16:creationId xmlns:a16="http://schemas.microsoft.com/office/drawing/2014/main" id="{A0F6B499-3DB8-8E4F-B9B0-346C1E4403B7}"/>
              </a:ext>
            </a:extLst>
          </p:cNvPr>
          <p:cNvSpPr/>
          <p:nvPr/>
        </p:nvSpPr>
        <p:spPr bwMode="gray">
          <a:xfrm>
            <a:off x="506243"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68" name="TextBox 67">
            <a:extLst>
              <a:ext uri="{FF2B5EF4-FFF2-40B4-BE49-F238E27FC236}">
                <a16:creationId xmlns:a16="http://schemas.microsoft.com/office/drawing/2014/main" id="{B8213F83-F7FB-6E42-8BE7-8C4D215B2590}"/>
              </a:ext>
            </a:extLst>
          </p:cNvPr>
          <p:cNvSpPr txBox="1"/>
          <p:nvPr/>
        </p:nvSpPr>
        <p:spPr bwMode="gray">
          <a:xfrm>
            <a:off x="615727" y="3697353"/>
            <a:ext cx="2341681"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Monitor transactions and movement of assets or goods across organizations</a:t>
            </a:r>
          </a:p>
        </p:txBody>
      </p:sp>
      <p:sp>
        <p:nvSpPr>
          <p:cNvPr id="69" name="Rectangle 68">
            <a:extLst>
              <a:ext uri="{FF2B5EF4-FFF2-40B4-BE49-F238E27FC236}">
                <a16:creationId xmlns:a16="http://schemas.microsoft.com/office/drawing/2014/main" id="{6E8476AD-5442-8D41-9A2F-4E252B7E28A4}"/>
              </a:ext>
            </a:extLst>
          </p:cNvPr>
          <p:cNvSpPr/>
          <p:nvPr/>
        </p:nvSpPr>
        <p:spPr bwMode="gray">
          <a:xfrm>
            <a:off x="3374452"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0" name="TextBox 69">
            <a:extLst>
              <a:ext uri="{FF2B5EF4-FFF2-40B4-BE49-F238E27FC236}">
                <a16:creationId xmlns:a16="http://schemas.microsoft.com/office/drawing/2014/main" id="{0070E588-DEEA-2147-AC5F-B8EC88DEE8DE}"/>
              </a:ext>
            </a:extLst>
          </p:cNvPr>
          <p:cNvSpPr txBox="1"/>
          <p:nvPr/>
        </p:nvSpPr>
        <p:spPr bwMode="gray">
          <a:xfrm>
            <a:off x="3477271" y="3697352"/>
            <a:ext cx="2436598"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Pedigree, Serialization </a:t>
            </a:r>
            <a:br>
              <a:rPr lang="en-US" sz="1300" dirty="0">
                <a:solidFill>
                  <a:srgbClr val="58595B">
                    <a:lumMod val="50000"/>
                  </a:srgbClr>
                </a:solidFill>
                <a:ea typeface="ＭＳ Ｐゴシック" pitchFamily="34" charset="-128"/>
              </a:rPr>
            </a:br>
            <a:r>
              <a:rPr lang="en-US" sz="1300" dirty="0">
                <a:solidFill>
                  <a:srgbClr val="58595B">
                    <a:lumMod val="50000"/>
                  </a:srgbClr>
                </a:solidFill>
                <a:ea typeface="ＭＳ Ｐゴシック" pitchFamily="34" charset="-128"/>
              </a:rPr>
              <a:t>and Genealogy of product components</a:t>
            </a:r>
          </a:p>
        </p:txBody>
      </p:sp>
      <p:sp>
        <p:nvSpPr>
          <p:cNvPr id="71" name="Rectangle 70">
            <a:extLst>
              <a:ext uri="{FF2B5EF4-FFF2-40B4-BE49-F238E27FC236}">
                <a16:creationId xmlns:a16="http://schemas.microsoft.com/office/drawing/2014/main" id="{06DA98EC-C525-7147-936D-9486125BC792}"/>
              </a:ext>
            </a:extLst>
          </p:cNvPr>
          <p:cNvSpPr/>
          <p:nvPr/>
        </p:nvSpPr>
        <p:spPr bwMode="gray">
          <a:xfrm>
            <a:off x="6235146"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4" name="TextBox 73">
            <a:extLst>
              <a:ext uri="{FF2B5EF4-FFF2-40B4-BE49-F238E27FC236}">
                <a16:creationId xmlns:a16="http://schemas.microsoft.com/office/drawing/2014/main" id="{E1E2BE19-6410-0443-B906-DB318B226194}"/>
              </a:ext>
            </a:extLst>
          </p:cNvPr>
          <p:cNvSpPr txBox="1"/>
          <p:nvPr/>
        </p:nvSpPr>
        <p:spPr bwMode="gray">
          <a:xfrm>
            <a:off x="6342931" y="3697353"/>
            <a:ext cx="2341681"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Comprehensive Track and Trace system for food and pharmaceuticals  safety</a:t>
            </a:r>
          </a:p>
        </p:txBody>
      </p:sp>
      <p:sp>
        <p:nvSpPr>
          <p:cNvPr id="75" name="Rectangle 74">
            <a:extLst>
              <a:ext uri="{FF2B5EF4-FFF2-40B4-BE49-F238E27FC236}">
                <a16:creationId xmlns:a16="http://schemas.microsoft.com/office/drawing/2014/main" id="{B0478787-297F-6941-875A-5F0077F953B7}"/>
              </a:ext>
            </a:extLst>
          </p:cNvPr>
          <p:cNvSpPr/>
          <p:nvPr/>
        </p:nvSpPr>
        <p:spPr bwMode="gray">
          <a:xfrm>
            <a:off x="9113207" y="1909202"/>
            <a:ext cx="2571954" cy="2480011"/>
          </a:xfrm>
          <a:prstGeom prst="rect">
            <a:avLst/>
          </a:prstGeom>
          <a:solidFill>
            <a:schemeClr val="bg1">
              <a:lumMod val="85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578">
              <a:lnSpc>
                <a:spcPct val="90000"/>
              </a:lnSpc>
            </a:pPr>
            <a:endParaRPr lang="en-US" sz="1796" dirty="0">
              <a:solidFill>
                <a:srgbClr val="FFFFFF"/>
              </a:solidFill>
            </a:endParaRPr>
          </a:p>
        </p:txBody>
      </p:sp>
      <p:sp>
        <p:nvSpPr>
          <p:cNvPr id="77" name="TextBox 76">
            <a:extLst>
              <a:ext uri="{FF2B5EF4-FFF2-40B4-BE49-F238E27FC236}">
                <a16:creationId xmlns:a16="http://schemas.microsoft.com/office/drawing/2014/main" id="{180CA675-3CD9-4045-9472-789AD67AC274}"/>
              </a:ext>
            </a:extLst>
          </p:cNvPr>
          <p:cNvSpPr txBox="1"/>
          <p:nvPr/>
        </p:nvSpPr>
        <p:spPr bwMode="gray">
          <a:xfrm>
            <a:off x="9186086" y="3697353"/>
            <a:ext cx="2434545" cy="539577"/>
          </a:xfrm>
          <a:prstGeom prst="rect">
            <a:avLst/>
          </a:prstGeom>
          <a:noFill/>
        </p:spPr>
        <p:txBody>
          <a:bodyPr wrap="square" lIns="0" tIns="0" rIns="0" bIns="0" rtlCol="0" anchor="t">
            <a:noAutofit/>
          </a:bodyPr>
          <a:lstStyle/>
          <a:p>
            <a:pPr algn="ctr" defTabSz="912459">
              <a:lnSpc>
                <a:spcPct val="90000"/>
              </a:lnSpc>
              <a:defRPr/>
            </a:pPr>
            <a:r>
              <a:rPr lang="en-US" sz="1300" dirty="0">
                <a:solidFill>
                  <a:srgbClr val="58595B">
                    <a:lumMod val="50000"/>
                  </a:srgbClr>
                </a:solidFill>
                <a:ea typeface="ＭＳ Ｐゴシック" pitchFamily="34" charset="-128"/>
              </a:rPr>
              <a:t>Product usage tracking for Rental, Warranty, Service, &amp; Insurance for high-value assets</a:t>
            </a:r>
          </a:p>
        </p:txBody>
      </p:sp>
      <p:sp>
        <p:nvSpPr>
          <p:cNvPr id="78" name="TextBox 77">
            <a:extLst>
              <a:ext uri="{FF2B5EF4-FFF2-40B4-BE49-F238E27FC236}">
                <a16:creationId xmlns:a16="http://schemas.microsoft.com/office/drawing/2014/main" id="{058EF86B-5FAF-5746-A34F-6704C12A1B11}"/>
              </a:ext>
            </a:extLst>
          </p:cNvPr>
          <p:cNvSpPr txBox="1"/>
          <p:nvPr/>
        </p:nvSpPr>
        <p:spPr>
          <a:xfrm>
            <a:off x="5281693" y="5323988"/>
            <a:ext cx="1624625" cy="286007"/>
          </a:xfrm>
          <a:prstGeom prst="rect">
            <a:avLst/>
          </a:prstGeom>
          <a:noFill/>
        </p:spPr>
        <p:txBody>
          <a:bodyPr wrap="none" lIns="0" tIns="0" rIns="0" bIns="0" rtlCol="0">
            <a:noAutofit/>
          </a:bodyPr>
          <a:lstStyle>
            <a:defPPr>
              <a:defRPr lang="en-US"/>
            </a:defPPr>
            <a:lvl1pPr algn="ctr" defTabSz="913556">
              <a:lnSpc>
                <a:spcPct val="90000"/>
              </a:lnSpc>
              <a:defRPr sz="1400" b="1"/>
            </a:lvl1pPr>
          </a:lstStyle>
          <a:p>
            <a:pPr defTabSz="912734"/>
            <a:r>
              <a:rPr lang="en-US" dirty="0">
                <a:solidFill>
                  <a:srgbClr val="58595B"/>
                </a:solidFill>
              </a:rPr>
              <a:t>Sources of Input</a:t>
            </a:r>
          </a:p>
        </p:txBody>
      </p:sp>
      <p:sp>
        <p:nvSpPr>
          <p:cNvPr id="79" name="Shape 490">
            <a:extLst>
              <a:ext uri="{FF2B5EF4-FFF2-40B4-BE49-F238E27FC236}">
                <a16:creationId xmlns:a16="http://schemas.microsoft.com/office/drawing/2014/main" id="{13E3B10F-B92A-B447-A0A6-43957EF1CA4B}"/>
              </a:ext>
            </a:extLst>
          </p:cNvPr>
          <p:cNvSpPr/>
          <p:nvPr/>
        </p:nvSpPr>
        <p:spPr>
          <a:xfrm>
            <a:off x="502851" y="4455644"/>
            <a:ext cx="11182314" cy="800729"/>
          </a:xfrm>
          <a:prstGeom prst="rect">
            <a:avLst/>
          </a:prstGeom>
          <a:solidFill>
            <a:schemeClr val="accent2">
              <a:lumMod val="50000"/>
            </a:schemeClr>
          </a:solidFill>
          <a:ln w="12700">
            <a:noFill/>
            <a:miter lim="400000"/>
          </a:ln>
        </p:spPr>
        <p:txBody>
          <a:bodyPr lIns="45635" rIns="45635" anchor="ctr"/>
          <a:lstStyle/>
          <a:p>
            <a:pPr defTabSz="912459" fontAlgn="base" hangingPunct="0">
              <a:spcBef>
                <a:spcPct val="0"/>
              </a:spcBef>
              <a:spcAft>
                <a:spcPct val="0"/>
              </a:spcAft>
              <a:defRPr/>
            </a:pPr>
            <a:endParaRPr sz="1793" kern="0" dirty="0">
              <a:solidFill>
                <a:srgbClr val="8EADBF">
                  <a:lumMod val="75000"/>
                </a:srgbClr>
              </a:solidFill>
              <a:ea typeface="Calibri"/>
              <a:cs typeface="Calibri"/>
              <a:sym typeface="Calibri"/>
            </a:endParaRPr>
          </a:p>
        </p:txBody>
      </p:sp>
      <p:sp>
        <p:nvSpPr>
          <p:cNvPr id="80" name="TextBox 79">
            <a:extLst>
              <a:ext uri="{FF2B5EF4-FFF2-40B4-BE49-F238E27FC236}">
                <a16:creationId xmlns:a16="http://schemas.microsoft.com/office/drawing/2014/main" id="{B807FCBD-B199-664C-BB05-E2D1626B0E53}"/>
              </a:ext>
            </a:extLst>
          </p:cNvPr>
          <p:cNvSpPr txBox="1"/>
          <p:nvPr/>
        </p:nvSpPr>
        <p:spPr>
          <a:xfrm>
            <a:off x="3434038" y="4555839"/>
            <a:ext cx="5319930" cy="252267"/>
          </a:xfrm>
          <a:prstGeom prst="rect">
            <a:avLst/>
          </a:prstGeom>
          <a:noFill/>
        </p:spPr>
        <p:txBody>
          <a:bodyPr wrap="none" lIns="0" tIns="0" rIns="0" bIns="0" rtlCol="0">
            <a:noAutofit/>
          </a:bodyPr>
          <a:lstStyle/>
          <a:p>
            <a:pPr algn="ctr" defTabSz="912734">
              <a:lnSpc>
                <a:spcPct val="90000"/>
              </a:lnSpc>
              <a:defRPr/>
            </a:pPr>
            <a:r>
              <a:rPr lang="en-US" sz="1400" b="1" dirty="0">
                <a:solidFill>
                  <a:srgbClr val="FFFFFF"/>
                </a:solidFill>
              </a:rPr>
              <a:t>Smart Contracts, Distributed Ledger on </a:t>
            </a:r>
            <a:r>
              <a:rPr lang="en-US" sz="1400" b="1" dirty="0" err="1">
                <a:solidFill>
                  <a:srgbClr val="FFFFFF"/>
                </a:solidFill>
              </a:rPr>
              <a:t>Blockchain</a:t>
            </a:r>
            <a:r>
              <a:rPr lang="en-US" sz="1400" b="1" dirty="0">
                <a:solidFill>
                  <a:srgbClr val="FFFFFF"/>
                </a:solidFill>
              </a:rPr>
              <a:t> Platform</a:t>
            </a:r>
          </a:p>
        </p:txBody>
      </p:sp>
      <p:sp>
        <p:nvSpPr>
          <p:cNvPr id="81" name="TextBox 80">
            <a:extLst>
              <a:ext uri="{FF2B5EF4-FFF2-40B4-BE49-F238E27FC236}">
                <a16:creationId xmlns:a16="http://schemas.microsoft.com/office/drawing/2014/main" id="{458F7B45-948B-8849-9223-E50538915AA3}"/>
              </a:ext>
            </a:extLst>
          </p:cNvPr>
          <p:cNvSpPr txBox="1"/>
          <p:nvPr/>
        </p:nvSpPr>
        <p:spPr>
          <a:xfrm>
            <a:off x="760082" y="4786163"/>
            <a:ext cx="2593272"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Shipment Notifications, Bill of Lading, Manufacturing work orders</a:t>
            </a:r>
          </a:p>
        </p:txBody>
      </p:sp>
      <p:sp>
        <p:nvSpPr>
          <p:cNvPr id="82" name="TextBox 81">
            <a:extLst>
              <a:ext uri="{FF2B5EF4-FFF2-40B4-BE49-F238E27FC236}">
                <a16:creationId xmlns:a16="http://schemas.microsoft.com/office/drawing/2014/main" id="{68CEE349-4026-6E40-8183-173A125CAFAF}"/>
              </a:ext>
            </a:extLst>
          </p:cNvPr>
          <p:cNvSpPr txBox="1"/>
          <p:nvPr/>
        </p:nvSpPr>
        <p:spPr>
          <a:xfrm>
            <a:off x="4390473" y="4786163"/>
            <a:ext cx="1146672"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Purchase order, Sales order</a:t>
            </a:r>
          </a:p>
        </p:txBody>
      </p:sp>
      <p:sp>
        <p:nvSpPr>
          <p:cNvPr id="84" name="TextBox 83">
            <a:extLst>
              <a:ext uri="{FF2B5EF4-FFF2-40B4-BE49-F238E27FC236}">
                <a16:creationId xmlns:a16="http://schemas.microsoft.com/office/drawing/2014/main" id="{80900843-83AB-5B40-8913-9369A93EF93F}"/>
              </a:ext>
            </a:extLst>
          </p:cNvPr>
          <p:cNvSpPr txBox="1"/>
          <p:nvPr/>
        </p:nvSpPr>
        <p:spPr>
          <a:xfrm>
            <a:off x="6574260" y="4786163"/>
            <a:ext cx="1699466" cy="369539"/>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Service records, Warranty information</a:t>
            </a:r>
          </a:p>
        </p:txBody>
      </p:sp>
      <p:sp>
        <p:nvSpPr>
          <p:cNvPr id="85" name="TextBox 84">
            <a:extLst>
              <a:ext uri="{FF2B5EF4-FFF2-40B4-BE49-F238E27FC236}">
                <a16:creationId xmlns:a16="http://schemas.microsoft.com/office/drawing/2014/main" id="{336426AF-F2AA-F144-9430-96F7E895FB08}"/>
              </a:ext>
            </a:extLst>
          </p:cNvPr>
          <p:cNvSpPr txBox="1"/>
          <p:nvPr/>
        </p:nvSpPr>
        <p:spPr>
          <a:xfrm>
            <a:off x="9310841" y="4786161"/>
            <a:ext cx="2037266" cy="318816"/>
          </a:xfrm>
          <a:prstGeom prst="rect">
            <a:avLst/>
          </a:prstGeom>
          <a:noFill/>
        </p:spPr>
        <p:txBody>
          <a:bodyPr wrap="square" lIns="0" tIns="0" rIns="0" bIns="0" rtlCol="0">
            <a:noAutofit/>
          </a:bodyPr>
          <a:lstStyle/>
          <a:p>
            <a:pPr algn="ctr" defTabSz="912734">
              <a:lnSpc>
                <a:spcPct val="90000"/>
              </a:lnSpc>
              <a:defRPr/>
            </a:pPr>
            <a:r>
              <a:rPr lang="en-US" sz="1300" kern="0" dirty="0">
                <a:solidFill>
                  <a:srgbClr val="FFFFFF"/>
                </a:solidFill>
              </a:rPr>
              <a:t>Assets, Equipment and cargo conditions, Predictive Insights</a:t>
            </a:r>
          </a:p>
        </p:txBody>
      </p:sp>
      <p:sp>
        <p:nvSpPr>
          <p:cNvPr id="86" name="TextBox 85">
            <a:extLst>
              <a:ext uri="{FF2B5EF4-FFF2-40B4-BE49-F238E27FC236}">
                <a16:creationId xmlns:a16="http://schemas.microsoft.com/office/drawing/2014/main" id="{AC78BF25-85FD-064F-8940-6DC860D8CA3F}"/>
              </a:ext>
            </a:extLst>
          </p:cNvPr>
          <p:cNvSpPr txBox="1"/>
          <p:nvPr/>
        </p:nvSpPr>
        <p:spPr>
          <a:xfrm>
            <a:off x="1830548" y="5652567"/>
            <a:ext cx="783967" cy="348382"/>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Supply Chain</a:t>
            </a:r>
          </a:p>
        </p:txBody>
      </p:sp>
      <p:sp>
        <p:nvSpPr>
          <p:cNvPr id="87" name="TextBox 86">
            <a:extLst>
              <a:ext uri="{FF2B5EF4-FFF2-40B4-BE49-F238E27FC236}">
                <a16:creationId xmlns:a16="http://schemas.microsoft.com/office/drawing/2014/main" id="{AACD87AE-2BC9-1F4F-82BB-8D5C9F51C56D}"/>
              </a:ext>
            </a:extLst>
          </p:cNvPr>
          <p:cNvSpPr txBox="1"/>
          <p:nvPr/>
        </p:nvSpPr>
        <p:spPr>
          <a:xfrm>
            <a:off x="3962481" y="5743696"/>
            <a:ext cx="631761" cy="166123"/>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ERP</a:t>
            </a:r>
          </a:p>
        </p:txBody>
      </p:sp>
      <p:sp>
        <p:nvSpPr>
          <p:cNvPr id="88" name="TextBox 87">
            <a:extLst>
              <a:ext uri="{FF2B5EF4-FFF2-40B4-BE49-F238E27FC236}">
                <a16:creationId xmlns:a16="http://schemas.microsoft.com/office/drawing/2014/main" id="{844A4D5D-E6CB-824C-B66F-EFD2FE331B96}"/>
              </a:ext>
            </a:extLst>
          </p:cNvPr>
          <p:cNvSpPr txBox="1"/>
          <p:nvPr/>
        </p:nvSpPr>
        <p:spPr>
          <a:xfrm>
            <a:off x="7796602" y="5648636"/>
            <a:ext cx="1191153" cy="356244"/>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Customer Experience</a:t>
            </a:r>
          </a:p>
        </p:txBody>
      </p:sp>
      <p:sp>
        <p:nvSpPr>
          <p:cNvPr id="89" name="TextBox 88">
            <a:extLst>
              <a:ext uri="{FF2B5EF4-FFF2-40B4-BE49-F238E27FC236}">
                <a16:creationId xmlns:a16="http://schemas.microsoft.com/office/drawing/2014/main" id="{C5E3D3D5-680A-DA4E-87C1-6F73DF9D2D60}"/>
              </a:ext>
            </a:extLst>
          </p:cNvPr>
          <p:cNvSpPr txBox="1"/>
          <p:nvPr/>
        </p:nvSpPr>
        <p:spPr>
          <a:xfrm>
            <a:off x="10129859" y="5641928"/>
            <a:ext cx="742456" cy="394065"/>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Internet of Things</a:t>
            </a:r>
          </a:p>
        </p:txBody>
      </p:sp>
      <p:grpSp>
        <p:nvGrpSpPr>
          <p:cNvPr id="93" name="Group 92">
            <a:extLst>
              <a:ext uri="{FF2B5EF4-FFF2-40B4-BE49-F238E27FC236}">
                <a16:creationId xmlns:a16="http://schemas.microsoft.com/office/drawing/2014/main" id="{098D3413-E774-9542-BEE2-717EE35E241E}"/>
              </a:ext>
            </a:extLst>
          </p:cNvPr>
          <p:cNvGrpSpPr/>
          <p:nvPr/>
        </p:nvGrpSpPr>
        <p:grpSpPr bwMode="gray">
          <a:xfrm>
            <a:off x="9517735" y="5603590"/>
            <a:ext cx="466263" cy="446341"/>
            <a:chOff x="1203374" y="2654559"/>
            <a:chExt cx="1211926" cy="1160142"/>
          </a:xfrm>
          <a:solidFill>
            <a:schemeClr val="tx1"/>
          </a:solidFill>
        </p:grpSpPr>
        <p:sp>
          <p:nvSpPr>
            <p:cNvPr id="96" name="object 40">
              <a:extLst>
                <a:ext uri="{FF2B5EF4-FFF2-40B4-BE49-F238E27FC236}">
                  <a16:creationId xmlns:a16="http://schemas.microsoft.com/office/drawing/2014/main" id="{406CACD2-3646-B24E-B6BF-D363527983DD}"/>
                </a:ext>
              </a:extLst>
            </p:cNvPr>
            <p:cNvSpPr/>
            <p:nvPr/>
          </p:nvSpPr>
          <p:spPr bwMode="gray">
            <a:xfrm>
              <a:off x="2171154" y="3169220"/>
              <a:ext cx="122093" cy="212306"/>
            </a:xfrm>
            <a:custGeom>
              <a:avLst/>
              <a:gdLst/>
              <a:ahLst/>
              <a:cxnLst/>
              <a:rect l="l" t="t" r="r" b="b"/>
              <a:pathLst>
                <a:path w="134302" h="240614">
                  <a:moveTo>
                    <a:pt x="10744" y="239128"/>
                  </a:moveTo>
                  <a:lnTo>
                    <a:pt x="15087" y="240614"/>
                  </a:lnTo>
                  <a:lnTo>
                    <a:pt x="22948" y="240614"/>
                  </a:lnTo>
                  <a:lnTo>
                    <a:pt x="28371" y="237439"/>
                  </a:lnTo>
                  <a:lnTo>
                    <a:pt x="30975" y="232003"/>
                  </a:lnTo>
                  <a:lnTo>
                    <a:pt x="130683" y="23850"/>
                  </a:lnTo>
                  <a:lnTo>
                    <a:pt x="134302" y="16294"/>
                  </a:lnTo>
                  <a:lnTo>
                    <a:pt x="131102" y="7239"/>
                  </a:lnTo>
                  <a:lnTo>
                    <a:pt x="123545" y="3619"/>
                  </a:lnTo>
                  <a:lnTo>
                    <a:pt x="116001" y="0"/>
                  </a:lnTo>
                  <a:lnTo>
                    <a:pt x="106946" y="3187"/>
                  </a:lnTo>
                  <a:lnTo>
                    <a:pt x="103314" y="10756"/>
                  </a:lnTo>
                  <a:lnTo>
                    <a:pt x="3619" y="218897"/>
                  </a:lnTo>
                  <a:lnTo>
                    <a:pt x="0" y="226441"/>
                  </a:lnTo>
                  <a:lnTo>
                    <a:pt x="3187" y="235508"/>
                  </a:lnTo>
                  <a:lnTo>
                    <a:pt x="10744" y="239128"/>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97" name="object 41">
              <a:extLst>
                <a:ext uri="{FF2B5EF4-FFF2-40B4-BE49-F238E27FC236}">
                  <a16:creationId xmlns:a16="http://schemas.microsoft.com/office/drawing/2014/main" id="{8ADDCA68-1CE8-8547-AC71-D576BE3B5988}"/>
                </a:ext>
              </a:extLst>
            </p:cNvPr>
            <p:cNvSpPr/>
            <p:nvPr/>
          </p:nvSpPr>
          <p:spPr bwMode="gray">
            <a:xfrm>
              <a:off x="2221372" y="3348742"/>
              <a:ext cx="193928" cy="81758"/>
            </a:xfrm>
            <a:custGeom>
              <a:avLst/>
              <a:gdLst/>
              <a:ahLst/>
              <a:cxnLst/>
              <a:rect l="l" t="t" r="r" b="b"/>
              <a:pathLst>
                <a:path w="213321" h="92659">
                  <a:moveTo>
                    <a:pt x="210654" y="12217"/>
                  </a:moveTo>
                  <a:lnTo>
                    <a:pt x="207975" y="4279"/>
                  </a:lnTo>
                  <a:lnTo>
                    <a:pt x="199389" y="0"/>
                  </a:lnTo>
                  <a:lnTo>
                    <a:pt x="191439" y="2679"/>
                  </a:lnTo>
                  <a:lnTo>
                    <a:pt x="12204" y="63106"/>
                  </a:lnTo>
                  <a:lnTo>
                    <a:pt x="4267" y="65785"/>
                  </a:lnTo>
                  <a:lnTo>
                    <a:pt x="0" y="74383"/>
                  </a:lnTo>
                  <a:lnTo>
                    <a:pt x="2679" y="82321"/>
                  </a:lnTo>
                  <a:lnTo>
                    <a:pt x="4813" y="88658"/>
                  </a:lnTo>
                  <a:lnTo>
                    <a:pt x="10718" y="92659"/>
                  </a:lnTo>
                  <a:lnTo>
                    <a:pt x="17043" y="92659"/>
                  </a:lnTo>
                  <a:lnTo>
                    <a:pt x="20281" y="92392"/>
                  </a:lnTo>
                  <a:lnTo>
                    <a:pt x="21894" y="91859"/>
                  </a:lnTo>
                  <a:lnTo>
                    <a:pt x="201117" y="31432"/>
                  </a:lnTo>
                  <a:lnTo>
                    <a:pt x="209067" y="28752"/>
                  </a:lnTo>
                  <a:lnTo>
                    <a:pt x="213321" y="20154"/>
                  </a:lnTo>
                  <a:lnTo>
                    <a:pt x="210654" y="12217"/>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98" name="object 42">
              <a:extLst>
                <a:ext uri="{FF2B5EF4-FFF2-40B4-BE49-F238E27FC236}">
                  <a16:creationId xmlns:a16="http://schemas.microsoft.com/office/drawing/2014/main" id="{898EEAED-2F2F-F949-AAB3-EFCDE77FBF7F}"/>
                </a:ext>
              </a:extLst>
            </p:cNvPr>
            <p:cNvSpPr/>
            <p:nvPr/>
          </p:nvSpPr>
          <p:spPr bwMode="gray">
            <a:xfrm>
              <a:off x="1913935" y="3377095"/>
              <a:ext cx="174452" cy="53081"/>
            </a:xfrm>
            <a:custGeom>
              <a:avLst/>
              <a:gdLst/>
              <a:ahLst/>
              <a:cxnLst/>
              <a:rect l="l" t="t" r="r" b="b"/>
              <a:pathLst>
                <a:path w="191897" h="60159">
                  <a:moveTo>
                    <a:pt x="1473" y="13728"/>
                  </a:moveTo>
                  <a:lnTo>
                    <a:pt x="0" y="21970"/>
                  </a:lnTo>
                  <a:lnTo>
                    <a:pt x="5473" y="29857"/>
                  </a:lnTo>
                  <a:lnTo>
                    <a:pt x="13728" y="31343"/>
                  </a:lnTo>
                  <a:lnTo>
                    <a:pt x="172808" y="59931"/>
                  </a:lnTo>
                  <a:lnTo>
                    <a:pt x="175501" y="60159"/>
                  </a:lnTo>
                  <a:lnTo>
                    <a:pt x="182702" y="60159"/>
                  </a:lnTo>
                  <a:lnTo>
                    <a:pt x="189102" y="55016"/>
                  </a:lnTo>
                  <a:lnTo>
                    <a:pt x="190423" y="47675"/>
                  </a:lnTo>
                  <a:lnTo>
                    <a:pt x="191896" y="39433"/>
                  </a:lnTo>
                  <a:lnTo>
                    <a:pt x="186423" y="31546"/>
                  </a:lnTo>
                  <a:lnTo>
                    <a:pt x="178168" y="30073"/>
                  </a:lnTo>
                  <a:lnTo>
                    <a:pt x="19088" y="1473"/>
                  </a:lnTo>
                  <a:lnTo>
                    <a:pt x="10833" y="0"/>
                  </a:lnTo>
                  <a:lnTo>
                    <a:pt x="2959" y="5473"/>
                  </a:lnTo>
                  <a:lnTo>
                    <a:pt x="1473" y="13728"/>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0" name="object 43">
              <a:extLst>
                <a:ext uri="{FF2B5EF4-FFF2-40B4-BE49-F238E27FC236}">
                  <a16:creationId xmlns:a16="http://schemas.microsoft.com/office/drawing/2014/main" id="{B25BA355-ECAE-7047-9E6B-0C7B3766E862}"/>
                </a:ext>
              </a:extLst>
            </p:cNvPr>
            <p:cNvSpPr/>
            <p:nvPr/>
          </p:nvSpPr>
          <p:spPr bwMode="gray">
            <a:xfrm>
              <a:off x="1203374" y="2654559"/>
              <a:ext cx="1071879" cy="1160142"/>
            </a:xfrm>
            <a:custGeom>
              <a:avLst/>
              <a:gdLst/>
              <a:ahLst/>
              <a:cxnLst/>
              <a:rect l="l" t="t" r="r" b="b"/>
              <a:pathLst>
                <a:path w="1296974" h="1446310">
                  <a:moveTo>
                    <a:pt x="1143266" y="970009"/>
                  </a:moveTo>
                  <a:lnTo>
                    <a:pt x="1140534" y="955988"/>
                  </a:lnTo>
                  <a:lnTo>
                    <a:pt x="1133056" y="944404"/>
                  </a:lnTo>
                  <a:lnTo>
                    <a:pt x="1121911" y="936334"/>
                  </a:lnTo>
                  <a:lnTo>
                    <a:pt x="1108179" y="932857"/>
                  </a:lnTo>
                  <a:lnTo>
                    <a:pt x="1106068" y="932798"/>
                  </a:lnTo>
                  <a:lnTo>
                    <a:pt x="1092049" y="935530"/>
                  </a:lnTo>
                  <a:lnTo>
                    <a:pt x="1080466" y="943007"/>
                  </a:lnTo>
                  <a:lnTo>
                    <a:pt x="1072396" y="954151"/>
                  </a:lnTo>
                  <a:lnTo>
                    <a:pt x="1068916" y="967886"/>
                  </a:lnTo>
                  <a:lnTo>
                    <a:pt x="1068857" y="985300"/>
                  </a:lnTo>
                  <a:lnTo>
                    <a:pt x="1001598" y="985300"/>
                  </a:lnTo>
                  <a:lnTo>
                    <a:pt x="1001598" y="1294430"/>
                  </a:lnTo>
                  <a:lnTo>
                    <a:pt x="582980" y="1294430"/>
                  </a:lnTo>
                  <a:lnTo>
                    <a:pt x="582980" y="1120948"/>
                  </a:lnTo>
                  <a:lnTo>
                    <a:pt x="527608" y="1120948"/>
                  </a:lnTo>
                  <a:lnTo>
                    <a:pt x="356556" y="541254"/>
                  </a:lnTo>
                  <a:lnTo>
                    <a:pt x="342928" y="545110"/>
                  </a:lnTo>
                  <a:lnTo>
                    <a:pt x="328537" y="546832"/>
                  </a:lnTo>
                  <a:lnTo>
                    <a:pt x="310207" y="545759"/>
                  </a:lnTo>
                  <a:lnTo>
                    <a:pt x="296367" y="542431"/>
                  </a:lnTo>
                  <a:lnTo>
                    <a:pt x="283422" y="537099"/>
                  </a:lnTo>
                  <a:lnTo>
                    <a:pt x="271549" y="529943"/>
                  </a:lnTo>
                  <a:lnTo>
                    <a:pt x="260925" y="521138"/>
                  </a:lnTo>
                  <a:lnTo>
                    <a:pt x="251727" y="510862"/>
                  </a:lnTo>
                  <a:lnTo>
                    <a:pt x="244133" y="499292"/>
                  </a:lnTo>
                  <a:lnTo>
                    <a:pt x="238318" y="486606"/>
                  </a:lnTo>
                  <a:lnTo>
                    <a:pt x="234462" y="472981"/>
                  </a:lnTo>
                  <a:lnTo>
                    <a:pt x="232740" y="458593"/>
                  </a:lnTo>
                  <a:lnTo>
                    <a:pt x="232664" y="454821"/>
                  </a:lnTo>
                  <a:lnTo>
                    <a:pt x="233812" y="440265"/>
                  </a:lnTo>
                  <a:lnTo>
                    <a:pt x="237140" y="426426"/>
                  </a:lnTo>
                  <a:lnTo>
                    <a:pt x="242470" y="413481"/>
                  </a:lnTo>
                  <a:lnTo>
                    <a:pt x="251868" y="282253"/>
                  </a:lnTo>
                  <a:lnTo>
                    <a:pt x="238701" y="288440"/>
                  </a:lnTo>
                  <a:lnTo>
                    <a:pt x="226116" y="295595"/>
                  </a:lnTo>
                  <a:lnTo>
                    <a:pt x="214162" y="303671"/>
                  </a:lnTo>
                  <a:lnTo>
                    <a:pt x="202888" y="312619"/>
                  </a:lnTo>
                  <a:lnTo>
                    <a:pt x="192341" y="322391"/>
                  </a:lnTo>
                  <a:lnTo>
                    <a:pt x="182570" y="332939"/>
                  </a:lnTo>
                  <a:lnTo>
                    <a:pt x="173623" y="344214"/>
                  </a:lnTo>
                  <a:lnTo>
                    <a:pt x="165548" y="356169"/>
                  </a:lnTo>
                  <a:lnTo>
                    <a:pt x="158393" y="368755"/>
                  </a:lnTo>
                  <a:lnTo>
                    <a:pt x="152207" y="381923"/>
                  </a:lnTo>
                  <a:lnTo>
                    <a:pt x="147037" y="395626"/>
                  </a:lnTo>
                  <a:lnTo>
                    <a:pt x="142932" y="409816"/>
                  </a:lnTo>
                  <a:lnTo>
                    <a:pt x="139941" y="424443"/>
                  </a:lnTo>
                  <a:lnTo>
                    <a:pt x="138111" y="439461"/>
                  </a:lnTo>
                  <a:lnTo>
                    <a:pt x="137490" y="454821"/>
                  </a:lnTo>
                  <a:lnTo>
                    <a:pt x="137981" y="468474"/>
                  </a:lnTo>
                  <a:lnTo>
                    <a:pt x="139431" y="481861"/>
                  </a:lnTo>
                  <a:lnTo>
                    <a:pt x="141806" y="494947"/>
                  </a:lnTo>
                  <a:lnTo>
                    <a:pt x="145073" y="507701"/>
                  </a:lnTo>
                  <a:lnTo>
                    <a:pt x="149197" y="520087"/>
                  </a:lnTo>
                  <a:lnTo>
                    <a:pt x="154144" y="532072"/>
                  </a:lnTo>
                  <a:lnTo>
                    <a:pt x="159881" y="543623"/>
                  </a:lnTo>
                  <a:lnTo>
                    <a:pt x="166372" y="554707"/>
                  </a:lnTo>
                  <a:lnTo>
                    <a:pt x="173585" y="565290"/>
                  </a:lnTo>
                  <a:lnTo>
                    <a:pt x="181484" y="575337"/>
                  </a:lnTo>
                  <a:lnTo>
                    <a:pt x="190037" y="584817"/>
                  </a:lnTo>
                  <a:lnTo>
                    <a:pt x="195160" y="589923"/>
                  </a:lnTo>
                  <a:lnTo>
                    <a:pt x="195160" y="856026"/>
                  </a:lnTo>
                  <a:lnTo>
                    <a:pt x="121920" y="1120948"/>
                  </a:lnTo>
                  <a:lnTo>
                    <a:pt x="66560" y="1120948"/>
                  </a:lnTo>
                  <a:lnTo>
                    <a:pt x="66560" y="1294430"/>
                  </a:lnTo>
                  <a:lnTo>
                    <a:pt x="0" y="1294430"/>
                  </a:lnTo>
                  <a:lnTo>
                    <a:pt x="0" y="1446310"/>
                  </a:lnTo>
                  <a:lnTo>
                    <a:pt x="1296974" y="1446310"/>
                  </a:lnTo>
                  <a:lnTo>
                    <a:pt x="1296974" y="1294430"/>
                  </a:lnTo>
                  <a:lnTo>
                    <a:pt x="1210538" y="1294430"/>
                  </a:lnTo>
                  <a:lnTo>
                    <a:pt x="1210538" y="985300"/>
                  </a:lnTo>
                  <a:lnTo>
                    <a:pt x="1143266" y="985300"/>
                  </a:lnTo>
                  <a:lnTo>
                    <a:pt x="1143266" y="970009"/>
                  </a:lnTo>
                  <a:close/>
                </a:path>
                <a:path w="1296974" h="1446310">
                  <a:moveTo>
                    <a:pt x="614381" y="143370"/>
                  </a:moveTo>
                  <a:lnTo>
                    <a:pt x="617599" y="131700"/>
                  </a:lnTo>
                  <a:lnTo>
                    <a:pt x="622638" y="120420"/>
                  </a:lnTo>
                  <a:lnTo>
                    <a:pt x="627682" y="14568"/>
                  </a:lnTo>
                  <a:lnTo>
                    <a:pt x="616710" y="20141"/>
                  </a:lnTo>
                  <a:lnTo>
                    <a:pt x="606152" y="26580"/>
                  </a:lnTo>
                  <a:lnTo>
                    <a:pt x="596064" y="33875"/>
                  </a:lnTo>
                  <a:lnTo>
                    <a:pt x="586504" y="42015"/>
                  </a:lnTo>
                  <a:lnTo>
                    <a:pt x="615258" y="178745"/>
                  </a:lnTo>
                  <a:lnTo>
                    <a:pt x="613250" y="167089"/>
                  </a:lnTo>
                  <a:lnTo>
                    <a:pt x="612945" y="155231"/>
                  </a:lnTo>
                  <a:lnTo>
                    <a:pt x="614381" y="143370"/>
                  </a:lnTo>
                  <a:close/>
                </a:path>
                <a:path w="1296974" h="1446310">
                  <a:moveTo>
                    <a:pt x="1012939" y="685364"/>
                  </a:moveTo>
                  <a:lnTo>
                    <a:pt x="1018120" y="679661"/>
                  </a:lnTo>
                  <a:lnTo>
                    <a:pt x="1022553" y="673159"/>
                  </a:lnTo>
                  <a:lnTo>
                    <a:pt x="1028948" y="662319"/>
                  </a:lnTo>
                  <a:lnTo>
                    <a:pt x="1033760" y="651001"/>
                  </a:lnTo>
                  <a:lnTo>
                    <a:pt x="1037016" y="639351"/>
                  </a:lnTo>
                  <a:lnTo>
                    <a:pt x="1038744" y="627515"/>
                  </a:lnTo>
                  <a:lnTo>
                    <a:pt x="1038972" y="615637"/>
                  </a:lnTo>
                  <a:lnTo>
                    <a:pt x="1037726" y="603865"/>
                  </a:lnTo>
                  <a:lnTo>
                    <a:pt x="1035034" y="592343"/>
                  </a:lnTo>
                  <a:lnTo>
                    <a:pt x="1030925" y="581216"/>
                  </a:lnTo>
                  <a:lnTo>
                    <a:pt x="1025424" y="570631"/>
                  </a:lnTo>
                  <a:lnTo>
                    <a:pt x="1018561" y="560732"/>
                  </a:lnTo>
                  <a:lnTo>
                    <a:pt x="1010363" y="551666"/>
                  </a:lnTo>
                  <a:lnTo>
                    <a:pt x="1000856" y="543577"/>
                  </a:lnTo>
                  <a:lnTo>
                    <a:pt x="986358" y="534685"/>
                  </a:lnTo>
                  <a:lnTo>
                    <a:pt x="974609" y="529829"/>
                  </a:lnTo>
                  <a:lnTo>
                    <a:pt x="964831" y="527096"/>
                  </a:lnTo>
                  <a:lnTo>
                    <a:pt x="835520" y="232761"/>
                  </a:lnTo>
                  <a:lnTo>
                    <a:pt x="840894" y="221417"/>
                  </a:lnTo>
                  <a:lnTo>
                    <a:pt x="845305" y="209829"/>
                  </a:lnTo>
                  <a:lnTo>
                    <a:pt x="848765" y="198050"/>
                  </a:lnTo>
                  <a:lnTo>
                    <a:pt x="851283" y="186135"/>
                  </a:lnTo>
                  <a:lnTo>
                    <a:pt x="852871" y="174137"/>
                  </a:lnTo>
                  <a:lnTo>
                    <a:pt x="853539" y="162108"/>
                  </a:lnTo>
                  <a:lnTo>
                    <a:pt x="853299" y="150103"/>
                  </a:lnTo>
                  <a:lnTo>
                    <a:pt x="852162" y="138174"/>
                  </a:lnTo>
                  <a:lnTo>
                    <a:pt x="850137" y="126375"/>
                  </a:lnTo>
                  <a:lnTo>
                    <a:pt x="847237" y="114759"/>
                  </a:lnTo>
                  <a:lnTo>
                    <a:pt x="843472" y="103380"/>
                  </a:lnTo>
                  <a:lnTo>
                    <a:pt x="838853" y="92290"/>
                  </a:lnTo>
                  <a:lnTo>
                    <a:pt x="833391" y="81545"/>
                  </a:lnTo>
                  <a:lnTo>
                    <a:pt x="827097" y="71196"/>
                  </a:lnTo>
                  <a:lnTo>
                    <a:pt x="819982" y="61297"/>
                  </a:lnTo>
                  <a:lnTo>
                    <a:pt x="812056" y="51901"/>
                  </a:lnTo>
                  <a:lnTo>
                    <a:pt x="803330" y="43062"/>
                  </a:lnTo>
                  <a:lnTo>
                    <a:pt x="793816" y="34833"/>
                  </a:lnTo>
                  <a:lnTo>
                    <a:pt x="783524" y="27268"/>
                  </a:lnTo>
                  <a:lnTo>
                    <a:pt x="770946" y="19577"/>
                  </a:lnTo>
                  <a:lnTo>
                    <a:pt x="759439" y="13836"/>
                  </a:lnTo>
                  <a:lnTo>
                    <a:pt x="747664" y="9102"/>
                  </a:lnTo>
                  <a:lnTo>
                    <a:pt x="735678" y="5363"/>
                  </a:lnTo>
                  <a:lnTo>
                    <a:pt x="723538" y="2608"/>
                  </a:lnTo>
                  <a:lnTo>
                    <a:pt x="711301" y="824"/>
                  </a:lnTo>
                  <a:lnTo>
                    <a:pt x="699022" y="0"/>
                  </a:lnTo>
                  <a:lnTo>
                    <a:pt x="686761" y="124"/>
                  </a:lnTo>
                  <a:lnTo>
                    <a:pt x="674572" y="1185"/>
                  </a:lnTo>
                  <a:lnTo>
                    <a:pt x="662512" y="3172"/>
                  </a:lnTo>
                  <a:lnTo>
                    <a:pt x="650640" y="6073"/>
                  </a:lnTo>
                  <a:lnTo>
                    <a:pt x="639011" y="9875"/>
                  </a:lnTo>
                  <a:lnTo>
                    <a:pt x="627682" y="14568"/>
                  </a:lnTo>
                  <a:lnTo>
                    <a:pt x="622638" y="120420"/>
                  </a:lnTo>
                  <a:lnTo>
                    <a:pt x="626364" y="114207"/>
                  </a:lnTo>
                  <a:lnTo>
                    <a:pt x="634061" y="104287"/>
                  </a:lnTo>
                  <a:lnTo>
                    <a:pt x="642944" y="95870"/>
                  </a:lnTo>
                  <a:lnTo>
                    <a:pt x="652814" y="88994"/>
                  </a:lnTo>
                  <a:lnTo>
                    <a:pt x="663477" y="83699"/>
                  </a:lnTo>
                  <a:lnTo>
                    <a:pt x="674734" y="80026"/>
                  </a:lnTo>
                  <a:lnTo>
                    <a:pt x="686388" y="78015"/>
                  </a:lnTo>
                  <a:lnTo>
                    <a:pt x="698245" y="77706"/>
                  </a:lnTo>
                  <a:lnTo>
                    <a:pt x="710105" y="79139"/>
                  </a:lnTo>
                  <a:lnTo>
                    <a:pt x="721773" y="82353"/>
                  </a:lnTo>
                  <a:lnTo>
                    <a:pt x="733053" y="87390"/>
                  </a:lnTo>
                  <a:lnTo>
                    <a:pt x="739292" y="91131"/>
                  </a:lnTo>
                  <a:lnTo>
                    <a:pt x="749211" y="98829"/>
                  </a:lnTo>
                  <a:lnTo>
                    <a:pt x="757628" y="107711"/>
                  </a:lnTo>
                  <a:lnTo>
                    <a:pt x="764503" y="117583"/>
                  </a:lnTo>
                  <a:lnTo>
                    <a:pt x="769797" y="128246"/>
                  </a:lnTo>
                  <a:lnTo>
                    <a:pt x="773468" y="139503"/>
                  </a:lnTo>
                  <a:lnTo>
                    <a:pt x="775478" y="151160"/>
                  </a:lnTo>
                  <a:lnTo>
                    <a:pt x="775787" y="163017"/>
                  </a:lnTo>
                  <a:lnTo>
                    <a:pt x="774354" y="174880"/>
                  </a:lnTo>
                  <a:lnTo>
                    <a:pt x="771140" y="186551"/>
                  </a:lnTo>
                  <a:lnTo>
                    <a:pt x="766106" y="197833"/>
                  </a:lnTo>
                  <a:lnTo>
                    <a:pt x="762368" y="204072"/>
                  </a:lnTo>
                  <a:lnTo>
                    <a:pt x="754667" y="213985"/>
                  </a:lnTo>
                  <a:lnTo>
                    <a:pt x="745782" y="222397"/>
                  </a:lnTo>
                  <a:lnTo>
                    <a:pt x="735910" y="229269"/>
                  </a:lnTo>
                  <a:lnTo>
                    <a:pt x="725247" y="234561"/>
                  </a:lnTo>
                  <a:lnTo>
                    <a:pt x="713990" y="238231"/>
                  </a:lnTo>
                  <a:lnTo>
                    <a:pt x="702335" y="240240"/>
                  </a:lnTo>
                  <a:lnTo>
                    <a:pt x="690478" y="240548"/>
                  </a:lnTo>
                  <a:lnTo>
                    <a:pt x="678617" y="239115"/>
                  </a:lnTo>
                  <a:lnTo>
                    <a:pt x="666947" y="235899"/>
                  </a:lnTo>
                  <a:lnTo>
                    <a:pt x="655665" y="230862"/>
                  </a:lnTo>
                  <a:lnTo>
                    <a:pt x="649427" y="227122"/>
                  </a:lnTo>
                  <a:lnTo>
                    <a:pt x="639509" y="219423"/>
                  </a:lnTo>
                  <a:lnTo>
                    <a:pt x="631093" y="210539"/>
                  </a:lnTo>
                  <a:lnTo>
                    <a:pt x="624220" y="200667"/>
                  </a:lnTo>
                  <a:lnTo>
                    <a:pt x="618928" y="190003"/>
                  </a:lnTo>
                  <a:lnTo>
                    <a:pt x="615258" y="178745"/>
                  </a:lnTo>
                  <a:lnTo>
                    <a:pt x="586504" y="42015"/>
                  </a:lnTo>
                  <a:lnTo>
                    <a:pt x="577528" y="50987"/>
                  </a:lnTo>
                  <a:lnTo>
                    <a:pt x="569193" y="60780"/>
                  </a:lnTo>
                  <a:lnTo>
                    <a:pt x="561555" y="71382"/>
                  </a:lnTo>
                  <a:lnTo>
                    <a:pt x="554700" y="82759"/>
                  </a:lnTo>
                  <a:lnTo>
                    <a:pt x="548908" y="94469"/>
                  </a:lnTo>
                  <a:lnTo>
                    <a:pt x="544165" y="106454"/>
                  </a:lnTo>
                  <a:lnTo>
                    <a:pt x="540454" y="118654"/>
                  </a:lnTo>
                  <a:lnTo>
                    <a:pt x="537760" y="131009"/>
                  </a:lnTo>
                  <a:lnTo>
                    <a:pt x="536068" y="143461"/>
                  </a:lnTo>
                  <a:lnTo>
                    <a:pt x="535362" y="155949"/>
                  </a:lnTo>
                  <a:lnTo>
                    <a:pt x="535626" y="168416"/>
                  </a:lnTo>
                  <a:lnTo>
                    <a:pt x="535711" y="169744"/>
                  </a:lnTo>
                  <a:lnTo>
                    <a:pt x="398894" y="282812"/>
                  </a:lnTo>
                  <a:lnTo>
                    <a:pt x="387259" y="278243"/>
                  </a:lnTo>
                  <a:lnTo>
                    <a:pt x="375261" y="274442"/>
                  </a:lnTo>
                  <a:lnTo>
                    <a:pt x="362930" y="271439"/>
                  </a:lnTo>
                  <a:lnTo>
                    <a:pt x="350294" y="269266"/>
                  </a:lnTo>
                  <a:lnTo>
                    <a:pt x="337384" y="267954"/>
                  </a:lnTo>
                  <a:lnTo>
                    <a:pt x="324764" y="267534"/>
                  </a:lnTo>
                  <a:lnTo>
                    <a:pt x="309404" y="268155"/>
                  </a:lnTo>
                  <a:lnTo>
                    <a:pt x="294387" y="269985"/>
                  </a:lnTo>
                  <a:lnTo>
                    <a:pt x="279760" y="272977"/>
                  </a:lnTo>
                  <a:lnTo>
                    <a:pt x="265571" y="277082"/>
                  </a:lnTo>
                  <a:lnTo>
                    <a:pt x="251868" y="282253"/>
                  </a:lnTo>
                  <a:lnTo>
                    <a:pt x="242470" y="413481"/>
                  </a:lnTo>
                  <a:lnTo>
                    <a:pt x="249625" y="401608"/>
                  </a:lnTo>
                  <a:lnTo>
                    <a:pt x="258429" y="390983"/>
                  </a:lnTo>
                  <a:lnTo>
                    <a:pt x="268703" y="381783"/>
                  </a:lnTo>
                  <a:lnTo>
                    <a:pt x="280272" y="374186"/>
                  </a:lnTo>
                  <a:lnTo>
                    <a:pt x="292957" y="368369"/>
                  </a:lnTo>
                  <a:lnTo>
                    <a:pt x="306582" y="364510"/>
                  </a:lnTo>
                  <a:lnTo>
                    <a:pt x="320971" y="362785"/>
                  </a:lnTo>
                  <a:lnTo>
                    <a:pt x="324764" y="362708"/>
                  </a:lnTo>
                  <a:lnTo>
                    <a:pt x="339319" y="363857"/>
                  </a:lnTo>
                  <a:lnTo>
                    <a:pt x="353157" y="367185"/>
                  </a:lnTo>
                  <a:lnTo>
                    <a:pt x="366101" y="372517"/>
                  </a:lnTo>
                  <a:lnTo>
                    <a:pt x="377973" y="379674"/>
                  </a:lnTo>
                  <a:lnTo>
                    <a:pt x="388596" y="388479"/>
                  </a:lnTo>
                  <a:lnTo>
                    <a:pt x="397794" y="398755"/>
                  </a:lnTo>
                  <a:lnTo>
                    <a:pt x="405389" y="410326"/>
                  </a:lnTo>
                  <a:lnTo>
                    <a:pt x="411204" y="423012"/>
                  </a:lnTo>
                  <a:lnTo>
                    <a:pt x="415063" y="436639"/>
                  </a:lnTo>
                  <a:lnTo>
                    <a:pt x="416787" y="451027"/>
                  </a:lnTo>
                  <a:lnTo>
                    <a:pt x="416864" y="454821"/>
                  </a:lnTo>
                  <a:lnTo>
                    <a:pt x="415715" y="469375"/>
                  </a:lnTo>
                  <a:lnTo>
                    <a:pt x="412387" y="483212"/>
                  </a:lnTo>
                  <a:lnTo>
                    <a:pt x="407055" y="496154"/>
                  </a:lnTo>
                  <a:lnTo>
                    <a:pt x="399898" y="508026"/>
                  </a:lnTo>
                  <a:lnTo>
                    <a:pt x="391092" y="518649"/>
                  </a:lnTo>
                  <a:lnTo>
                    <a:pt x="380815" y="527846"/>
                  </a:lnTo>
                  <a:lnTo>
                    <a:pt x="369244" y="535440"/>
                  </a:lnTo>
                  <a:lnTo>
                    <a:pt x="356556" y="541254"/>
                  </a:lnTo>
                  <a:lnTo>
                    <a:pt x="527608" y="1120948"/>
                  </a:lnTo>
                  <a:lnTo>
                    <a:pt x="454380" y="856014"/>
                  </a:lnTo>
                  <a:lnTo>
                    <a:pt x="454380" y="589911"/>
                  </a:lnTo>
                  <a:lnTo>
                    <a:pt x="463286" y="580767"/>
                  </a:lnTo>
                  <a:lnTo>
                    <a:pt x="471558" y="571036"/>
                  </a:lnTo>
                  <a:lnTo>
                    <a:pt x="479163" y="560751"/>
                  </a:lnTo>
                  <a:lnTo>
                    <a:pt x="486066" y="549947"/>
                  </a:lnTo>
                  <a:lnTo>
                    <a:pt x="492233" y="538655"/>
                  </a:lnTo>
                  <a:lnTo>
                    <a:pt x="497631" y="526911"/>
                  </a:lnTo>
                  <a:lnTo>
                    <a:pt x="502225" y="514747"/>
                  </a:lnTo>
                  <a:lnTo>
                    <a:pt x="505981" y="502197"/>
                  </a:lnTo>
                  <a:lnTo>
                    <a:pt x="508865" y="489295"/>
                  </a:lnTo>
                  <a:lnTo>
                    <a:pt x="510843" y="476075"/>
                  </a:lnTo>
                  <a:lnTo>
                    <a:pt x="511880" y="462569"/>
                  </a:lnTo>
                  <a:lnTo>
                    <a:pt x="512038" y="454821"/>
                  </a:lnTo>
                  <a:lnTo>
                    <a:pt x="511599" y="441943"/>
                  </a:lnTo>
                  <a:lnTo>
                    <a:pt x="510307" y="429306"/>
                  </a:lnTo>
                  <a:lnTo>
                    <a:pt x="508342" y="417648"/>
                  </a:lnTo>
                  <a:lnTo>
                    <a:pt x="640092" y="308758"/>
                  </a:lnTo>
                  <a:lnTo>
                    <a:pt x="652390" y="312662"/>
                  </a:lnTo>
                  <a:lnTo>
                    <a:pt x="664855" y="315531"/>
                  </a:lnTo>
                  <a:lnTo>
                    <a:pt x="677425" y="317377"/>
                  </a:lnTo>
                  <a:lnTo>
                    <a:pt x="690038" y="318211"/>
                  </a:lnTo>
                  <a:lnTo>
                    <a:pt x="697471" y="318232"/>
                  </a:lnTo>
                  <a:lnTo>
                    <a:pt x="852538" y="595067"/>
                  </a:lnTo>
                  <a:lnTo>
                    <a:pt x="850093" y="607360"/>
                  </a:lnTo>
                  <a:lnTo>
                    <a:pt x="849288" y="619756"/>
                  </a:lnTo>
                  <a:lnTo>
                    <a:pt x="850095" y="632091"/>
                  </a:lnTo>
                  <a:lnTo>
                    <a:pt x="852482" y="644200"/>
                  </a:lnTo>
                  <a:lnTo>
                    <a:pt x="856421" y="655917"/>
                  </a:lnTo>
                  <a:lnTo>
                    <a:pt x="861882" y="667078"/>
                  </a:lnTo>
                  <a:lnTo>
                    <a:pt x="868834" y="677517"/>
                  </a:lnTo>
                  <a:lnTo>
                    <a:pt x="877248" y="687070"/>
                  </a:lnTo>
                  <a:lnTo>
                    <a:pt x="887095" y="695571"/>
                  </a:lnTo>
                  <a:lnTo>
                    <a:pt x="890651" y="698115"/>
                  </a:lnTo>
                  <a:lnTo>
                    <a:pt x="902017" y="704771"/>
                  </a:lnTo>
                  <a:lnTo>
                    <a:pt x="913902" y="709680"/>
                  </a:lnTo>
                  <a:lnTo>
                    <a:pt x="926137" y="712881"/>
                  </a:lnTo>
                  <a:lnTo>
                    <a:pt x="938555" y="714408"/>
                  </a:lnTo>
                  <a:lnTo>
                    <a:pt x="950989" y="714300"/>
                  </a:lnTo>
                  <a:lnTo>
                    <a:pt x="954379" y="713990"/>
                  </a:lnTo>
                  <a:lnTo>
                    <a:pt x="1056373" y="889300"/>
                  </a:lnTo>
                  <a:lnTo>
                    <a:pt x="1059827" y="895879"/>
                  </a:lnTo>
                  <a:lnTo>
                    <a:pt x="1066520" y="899625"/>
                  </a:lnTo>
                  <a:lnTo>
                    <a:pt x="1076426" y="899587"/>
                  </a:lnTo>
                  <a:lnTo>
                    <a:pt x="1079436" y="898876"/>
                  </a:lnTo>
                  <a:lnTo>
                    <a:pt x="1082243" y="897403"/>
                  </a:lnTo>
                  <a:lnTo>
                    <a:pt x="1090608" y="888785"/>
                  </a:lnTo>
                  <a:lnTo>
                    <a:pt x="1092260" y="877144"/>
                  </a:lnTo>
                  <a:lnTo>
                    <a:pt x="1090358" y="871546"/>
                  </a:lnTo>
                  <a:lnTo>
                    <a:pt x="1007325" y="690393"/>
                  </a:lnTo>
                  <a:lnTo>
                    <a:pt x="1012939" y="685364"/>
                  </a:lnTo>
                  <a:close/>
                </a:path>
              </a:pathLst>
            </a:custGeom>
            <a:grpFill/>
          </p:spPr>
          <p:txBody>
            <a:bodyPr wrap="square" lIns="0" tIns="0" rIns="0" bIns="0" rtlCol="0">
              <a:noAutofit/>
            </a:bodyPr>
            <a:lstStyle/>
            <a:p>
              <a:pPr defTabSz="913007">
                <a:defRPr/>
              </a:pPr>
              <a:endParaRPr sz="1796" kern="0">
                <a:solidFill>
                  <a:srgbClr val="58595B"/>
                </a:solidFill>
              </a:endParaRPr>
            </a:p>
          </p:txBody>
        </p:sp>
      </p:grpSp>
      <p:grpSp>
        <p:nvGrpSpPr>
          <p:cNvPr id="103" name="Group 102">
            <a:extLst>
              <a:ext uri="{FF2B5EF4-FFF2-40B4-BE49-F238E27FC236}">
                <a16:creationId xmlns:a16="http://schemas.microsoft.com/office/drawing/2014/main" id="{53BE2281-9F2F-F44C-8058-D0DC44377A71}"/>
              </a:ext>
            </a:extLst>
          </p:cNvPr>
          <p:cNvGrpSpPr>
            <a:grpSpLocks noChangeAspect="1"/>
          </p:cNvGrpSpPr>
          <p:nvPr/>
        </p:nvGrpSpPr>
        <p:grpSpPr bwMode="gray">
          <a:xfrm>
            <a:off x="1145282" y="5598922"/>
            <a:ext cx="472861" cy="455671"/>
            <a:chOff x="9965139" y="1019360"/>
            <a:chExt cx="572905" cy="552080"/>
          </a:xfrm>
          <a:solidFill>
            <a:schemeClr val="tx1"/>
          </a:solidFill>
        </p:grpSpPr>
        <p:sp>
          <p:nvSpPr>
            <p:cNvPr id="104" name="object 55">
              <a:extLst>
                <a:ext uri="{FF2B5EF4-FFF2-40B4-BE49-F238E27FC236}">
                  <a16:creationId xmlns:a16="http://schemas.microsoft.com/office/drawing/2014/main" id="{2F2B5096-1926-8340-8DC9-08102E1F8E7B}"/>
                </a:ext>
              </a:extLst>
            </p:cNvPr>
            <p:cNvSpPr/>
            <p:nvPr/>
          </p:nvSpPr>
          <p:spPr bwMode="gray">
            <a:xfrm>
              <a:off x="10041799" y="1079279"/>
              <a:ext cx="264253" cy="135201"/>
            </a:xfrm>
            <a:custGeom>
              <a:avLst/>
              <a:gdLst/>
              <a:ahLst/>
              <a:cxnLst/>
              <a:rect l="l" t="t" r="r" b="b"/>
              <a:pathLst>
                <a:path w="664463" h="350265">
                  <a:moveTo>
                    <a:pt x="49593" y="350266"/>
                  </a:moveTo>
                  <a:lnTo>
                    <a:pt x="62531" y="323754"/>
                  </a:lnTo>
                  <a:lnTo>
                    <a:pt x="76907" y="298110"/>
                  </a:lnTo>
                  <a:lnTo>
                    <a:pt x="92668" y="273387"/>
                  </a:lnTo>
                  <a:lnTo>
                    <a:pt x="109761" y="249637"/>
                  </a:lnTo>
                  <a:lnTo>
                    <a:pt x="128134" y="226914"/>
                  </a:lnTo>
                  <a:lnTo>
                    <a:pt x="147732" y="205271"/>
                  </a:lnTo>
                  <a:lnTo>
                    <a:pt x="168504" y="184762"/>
                  </a:lnTo>
                  <a:lnTo>
                    <a:pt x="190397" y="165439"/>
                  </a:lnTo>
                  <a:lnTo>
                    <a:pt x="213356" y="147356"/>
                  </a:lnTo>
                  <a:lnTo>
                    <a:pt x="237331" y="130567"/>
                  </a:lnTo>
                  <a:lnTo>
                    <a:pt x="262267" y="115123"/>
                  </a:lnTo>
                  <a:lnTo>
                    <a:pt x="288111" y="101080"/>
                  </a:lnTo>
                  <a:lnTo>
                    <a:pt x="314812" y="88489"/>
                  </a:lnTo>
                  <a:lnTo>
                    <a:pt x="342315" y="77404"/>
                  </a:lnTo>
                  <a:lnTo>
                    <a:pt x="370569" y="67878"/>
                  </a:lnTo>
                  <a:lnTo>
                    <a:pt x="399519" y="59965"/>
                  </a:lnTo>
                  <a:lnTo>
                    <a:pt x="429114" y="53718"/>
                  </a:lnTo>
                  <a:lnTo>
                    <a:pt x="459300" y="49190"/>
                  </a:lnTo>
                  <a:lnTo>
                    <a:pt x="490024" y="46434"/>
                  </a:lnTo>
                  <a:lnTo>
                    <a:pt x="521233" y="45504"/>
                  </a:lnTo>
                  <a:lnTo>
                    <a:pt x="534239" y="45666"/>
                  </a:lnTo>
                  <a:lnTo>
                    <a:pt x="560009" y="46951"/>
                  </a:lnTo>
                  <a:lnTo>
                    <a:pt x="585435" y="49488"/>
                  </a:lnTo>
                  <a:lnTo>
                    <a:pt x="610487" y="53242"/>
                  </a:lnTo>
                  <a:lnTo>
                    <a:pt x="635138" y="58177"/>
                  </a:lnTo>
                  <a:lnTo>
                    <a:pt x="648449" y="61366"/>
                  </a:lnTo>
                  <a:lnTo>
                    <a:pt x="664464" y="18503"/>
                  </a:lnTo>
                  <a:lnTo>
                    <a:pt x="640117" y="12673"/>
                  </a:lnTo>
                  <a:lnTo>
                    <a:pt x="615380" y="7907"/>
                  </a:lnTo>
                  <a:lnTo>
                    <a:pt x="590278" y="4233"/>
                  </a:lnTo>
                  <a:lnTo>
                    <a:pt x="564833" y="1681"/>
                  </a:lnTo>
                  <a:lnTo>
                    <a:pt x="539072" y="280"/>
                  </a:lnTo>
                  <a:lnTo>
                    <a:pt x="521233" y="0"/>
                  </a:lnTo>
                  <a:lnTo>
                    <a:pt x="486213" y="1076"/>
                  </a:lnTo>
                  <a:lnTo>
                    <a:pt x="451756" y="4265"/>
                  </a:lnTo>
                  <a:lnTo>
                    <a:pt x="417925" y="9501"/>
                  </a:lnTo>
                  <a:lnTo>
                    <a:pt x="384783" y="16721"/>
                  </a:lnTo>
                  <a:lnTo>
                    <a:pt x="352395" y="25862"/>
                  </a:lnTo>
                  <a:lnTo>
                    <a:pt x="320824" y="36861"/>
                  </a:lnTo>
                  <a:lnTo>
                    <a:pt x="290131" y="49653"/>
                  </a:lnTo>
                  <a:lnTo>
                    <a:pt x="260382" y="64175"/>
                  </a:lnTo>
                  <a:lnTo>
                    <a:pt x="231639" y="80364"/>
                  </a:lnTo>
                  <a:lnTo>
                    <a:pt x="203966" y="98156"/>
                  </a:lnTo>
                  <a:lnTo>
                    <a:pt x="177426" y="117488"/>
                  </a:lnTo>
                  <a:lnTo>
                    <a:pt x="152082" y="138295"/>
                  </a:lnTo>
                  <a:lnTo>
                    <a:pt x="127998" y="160515"/>
                  </a:lnTo>
                  <a:lnTo>
                    <a:pt x="105237" y="184084"/>
                  </a:lnTo>
                  <a:lnTo>
                    <a:pt x="83862" y="208938"/>
                  </a:lnTo>
                  <a:lnTo>
                    <a:pt x="63937" y="235014"/>
                  </a:lnTo>
                  <a:lnTo>
                    <a:pt x="45525" y="262248"/>
                  </a:lnTo>
                  <a:lnTo>
                    <a:pt x="28689" y="290577"/>
                  </a:lnTo>
                  <a:lnTo>
                    <a:pt x="13493" y="319938"/>
                  </a:lnTo>
                  <a:lnTo>
                    <a:pt x="0" y="350266"/>
                  </a:lnTo>
                  <a:lnTo>
                    <a:pt x="49593" y="350266"/>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5" name="object 56">
              <a:extLst>
                <a:ext uri="{FF2B5EF4-FFF2-40B4-BE49-F238E27FC236}">
                  <a16:creationId xmlns:a16="http://schemas.microsoft.com/office/drawing/2014/main" id="{208E36A4-B6C1-1242-BC8A-F4C9A7C02066}"/>
                </a:ext>
              </a:extLst>
            </p:cNvPr>
            <p:cNvSpPr/>
            <p:nvPr/>
          </p:nvSpPr>
          <p:spPr bwMode="gray">
            <a:xfrm>
              <a:off x="10033574" y="1355601"/>
              <a:ext cx="154289" cy="150079"/>
            </a:xfrm>
            <a:custGeom>
              <a:avLst/>
              <a:gdLst/>
              <a:ahLst/>
              <a:cxnLst/>
              <a:rect l="l" t="t" r="r" b="b"/>
              <a:pathLst>
                <a:path w="387959" h="388810">
                  <a:moveTo>
                    <a:pt x="47307" y="0"/>
                  </a:moveTo>
                  <a:lnTo>
                    <a:pt x="0" y="0"/>
                  </a:lnTo>
                  <a:lnTo>
                    <a:pt x="8641" y="27816"/>
                  </a:lnTo>
                  <a:lnTo>
                    <a:pt x="18663" y="54999"/>
                  </a:lnTo>
                  <a:lnTo>
                    <a:pt x="30023" y="81507"/>
                  </a:lnTo>
                  <a:lnTo>
                    <a:pt x="42680" y="107299"/>
                  </a:lnTo>
                  <a:lnTo>
                    <a:pt x="56593" y="132333"/>
                  </a:lnTo>
                  <a:lnTo>
                    <a:pt x="71720" y="156568"/>
                  </a:lnTo>
                  <a:lnTo>
                    <a:pt x="88021" y="179963"/>
                  </a:lnTo>
                  <a:lnTo>
                    <a:pt x="105453" y="202476"/>
                  </a:lnTo>
                  <a:lnTo>
                    <a:pt x="123976" y="224066"/>
                  </a:lnTo>
                  <a:lnTo>
                    <a:pt x="143548" y="244692"/>
                  </a:lnTo>
                  <a:lnTo>
                    <a:pt x="164127" y="264312"/>
                  </a:lnTo>
                  <a:lnTo>
                    <a:pt x="185673" y="282885"/>
                  </a:lnTo>
                  <a:lnTo>
                    <a:pt x="208144" y="300369"/>
                  </a:lnTo>
                  <a:lnTo>
                    <a:pt x="231499" y="316724"/>
                  </a:lnTo>
                  <a:lnTo>
                    <a:pt x="255696" y="331907"/>
                  </a:lnTo>
                  <a:lnTo>
                    <a:pt x="280694" y="345878"/>
                  </a:lnTo>
                  <a:lnTo>
                    <a:pt x="306452" y="358595"/>
                  </a:lnTo>
                  <a:lnTo>
                    <a:pt x="332928" y="370017"/>
                  </a:lnTo>
                  <a:lnTo>
                    <a:pt x="360081" y="380102"/>
                  </a:lnTo>
                  <a:lnTo>
                    <a:pt x="387870" y="388810"/>
                  </a:lnTo>
                  <a:lnTo>
                    <a:pt x="387959" y="341515"/>
                  </a:lnTo>
                  <a:lnTo>
                    <a:pt x="363887" y="333342"/>
                  </a:lnTo>
                  <a:lnTo>
                    <a:pt x="340359" y="324033"/>
                  </a:lnTo>
                  <a:lnTo>
                    <a:pt x="317407" y="313623"/>
                  </a:lnTo>
                  <a:lnTo>
                    <a:pt x="295064" y="302144"/>
                  </a:lnTo>
                  <a:lnTo>
                    <a:pt x="273364" y="289629"/>
                  </a:lnTo>
                  <a:lnTo>
                    <a:pt x="252338" y="276110"/>
                  </a:lnTo>
                  <a:lnTo>
                    <a:pt x="232021" y="261622"/>
                  </a:lnTo>
                  <a:lnTo>
                    <a:pt x="212445" y="246197"/>
                  </a:lnTo>
                  <a:lnTo>
                    <a:pt x="193642" y="229868"/>
                  </a:lnTo>
                  <a:lnTo>
                    <a:pt x="175647" y="212667"/>
                  </a:lnTo>
                  <a:lnTo>
                    <a:pt x="158491" y="194629"/>
                  </a:lnTo>
                  <a:lnTo>
                    <a:pt x="142208" y="175785"/>
                  </a:lnTo>
                  <a:lnTo>
                    <a:pt x="126830" y="156169"/>
                  </a:lnTo>
                  <a:lnTo>
                    <a:pt x="112391" y="135813"/>
                  </a:lnTo>
                  <a:lnTo>
                    <a:pt x="98923" y="114751"/>
                  </a:lnTo>
                  <a:lnTo>
                    <a:pt x="86459" y="93016"/>
                  </a:lnTo>
                  <a:lnTo>
                    <a:pt x="75033" y="70640"/>
                  </a:lnTo>
                  <a:lnTo>
                    <a:pt x="64677" y="47657"/>
                  </a:lnTo>
                  <a:lnTo>
                    <a:pt x="55424" y="24099"/>
                  </a:lnTo>
                  <a:lnTo>
                    <a:pt x="47307" y="0"/>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6" name="object 57">
              <a:extLst>
                <a:ext uri="{FF2B5EF4-FFF2-40B4-BE49-F238E27FC236}">
                  <a16:creationId xmlns:a16="http://schemas.microsoft.com/office/drawing/2014/main" id="{6D4C9427-D532-684C-ABE4-D42E8DF6FF7C}"/>
                </a:ext>
              </a:extLst>
            </p:cNvPr>
            <p:cNvSpPr/>
            <p:nvPr/>
          </p:nvSpPr>
          <p:spPr bwMode="gray">
            <a:xfrm>
              <a:off x="10409301" y="1222154"/>
              <a:ext cx="63745" cy="208940"/>
            </a:xfrm>
            <a:custGeom>
              <a:avLst/>
              <a:gdLst/>
              <a:ahLst/>
              <a:cxnLst/>
              <a:rect l="l" t="t" r="r" b="b"/>
              <a:pathLst>
                <a:path w="160286" h="541299">
                  <a:moveTo>
                    <a:pt x="39476" y="461433"/>
                  </a:moveTo>
                  <a:lnTo>
                    <a:pt x="30290" y="475956"/>
                  </a:lnTo>
                  <a:lnTo>
                    <a:pt x="20641" y="490151"/>
                  </a:lnTo>
                  <a:lnTo>
                    <a:pt x="10540" y="504006"/>
                  </a:lnTo>
                  <a:lnTo>
                    <a:pt x="0" y="517512"/>
                  </a:lnTo>
                  <a:lnTo>
                    <a:pt x="12158" y="523814"/>
                  </a:lnTo>
                  <a:lnTo>
                    <a:pt x="23309" y="530405"/>
                  </a:lnTo>
                  <a:lnTo>
                    <a:pt x="33463" y="537166"/>
                  </a:lnTo>
                  <a:lnTo>
                    <a:pt x="39141" y="541299"/>
                  </a:lnTo>
                  <a:lnTo>
                    <a:pt x="50276" y="526726"/>
                  </a:lnTo>
                  <a:lnTo>
                    <a:pt x="60945" y="511789"/>
                  </a:lnTo>
                  <a:lnTo>
                    <a:pt x="71135" y="496497"/>
                  </a:lnTo>
                  <a:lnTo>
                    <a:pt x="80835" y="480863"/>
                  </a:lnTo>
                  <a:lnTo>
                    <a:pt x="90035" y="464896"/>
                  </a:lnTo>
                  <a:lnTo>
                    <a:pt x="98722" y="448608"/>
                  </a:lnTo>
                  <a:lnTo>
                    <a:pt x="106886" y="432010"/>
                  </a:lnTo>
                  <a:lnTo>
                    <a:pt x="114516" y="415113"/>
                  </a:lnTo>
                  <a:lnTo>
                    <a:pt x="121600" y="397927"/>
                  </a:lnTo>
                  <a:lnTo>
                    <a:pt x="128127" y="380465"/>
                  </a:lnTo>
                  <a:lnTo>
                    <a:pt x="134085" y="362735"/>
                  </a:lnTo>
                  <a:lnTo>
                    <a:pt x="139464" y="344750"/>
                  </a:lnTo>
                  <a:lnTo>
                    <a:pt x="144253" y="326521"/>
                  </a:lnTo>
                  <a:lnTo>
                    <a:pt x="148439" y="308058"/>
                  </a:lnTo>
                  <a:lnTo>
                    <a:pt x="152012" y="289373"/>
                  </a:lnTo>
                  <a:lnTo>
                    <a:pt x="154961" y="270476"/>
                  </a:lnTo>
                  <a:lnTo>
                    <a:pt x="157274" y="251378"/>
                  </a:lnTo>
                  <a:lnTo>
                    <a:pt x="158940" y="232090"/>
                  </a:lnTo>
                  <a:lnTo>
                    <a:pt x="159948" y="212623"/>
                  </a:lnTo>
                  <a:lnTo>
                    <a:pt x="160286" y="192989"/>
                  </a:lnTo>
                  <a:lnTo>
                    <a:pt x="160135" y="179849"/>
                  </a:lnTo>
                  <a:lnTo>
                    <a:pt x="158936" y="153793"/>
                  </a:lnTo>
                  <a:lnTo>
                    <a:pt x="156564" y="128055"/>
                  </a:lnTo>
                  <a:lnTo>
                    <a:pt x="153044" y="102661"/>
                  </a:lnTo>
                  <a:lnTo>
                    <a:pt x="148405" y="77639"/>
                  </a:lnTo>
                  <a:lnTo>
                    <a:pt x="142673" y="53013"/>
                  </a:lnTo>
                  <a:lnTo>
                    <a:pt x="135874" y="28810"/>
                  </a:lnTo>
                  <a:lnTo>
                    <a:pt x="128035" y="5057"/>
                  </a:lnTo>
                  <a:lnTo>
                    <a:pt x="126212" y="0"/>
                  </a:lnTo>
                  <a:lnTo>
                    <a:pt x="77317" y="0"/>
                  </a:lnTo>
                  <a:lnTo>
                    <a:pt x="81849" y="11635"/>
                  </a:lnTo>
                  <a:lnTo>
                    <a:pt x="86109" y="23402"/>
                  </a:lnTo>
                  <a:lnTo>
                    <a:pt x="93795" y="47316"/>
                  </a:lnTo>
                  <a:lnTo>
                    <a:pt x="100340" y="71712"/>
                  </a:lnTo>
                  <a:lnTo>
                    <a:pt x="105710" y="96560"/>
                  </a:lnTo>
                  <a:lnTo>
                    <a:pt x="109869" y="121830"/>
                  </a:lnTo>
                  <a:lnTo>
                    <a:pt x="112783" y="147493"/>
                  </a:lnTo>
                  <a:lnTo>
                    <a:pt x="114418" y="173518"/>
                  </a:lnTo>
                  <a:lnTo>
                    <a:pt x="114782" y="192989"/>
                  </a:lnTo>
                  <a:lnTo>
                    <a:pt x="114461" y="211334"/>
                  </a:lnTo>
                  <a:lnTo>
                    <a:pt x="113505" y="229519"/>
                  </a:lnTo>
                  <a:lnTo>
                    <a:pt x="111924" y="247534"/>
                  </a:lnTo>
                  <a:lnTo>
                    <a:pt x="109730" y="265368"/>
                  </a:lnTo>
                  <a:lnTo>
                    <a:pt x="106933" y="283011"/>
                  </a:lnTo>
                  <a:lnTo>
                    <a:pt x="103544" y="300452"/>
                  </a:lnTo>
                  <a:lnTo>
                    <a:pt x="99573" y="317680"/>
                  </a:lnTo>
                  <a:lnTo>
                    <a:pt x="95033" y="334686"/>
                  </a:lnTo>
                  <a:lnTo>
                    <a:pt x="89933" y="351458"/>
                  </a:lnTo>
                  <a:lnTo>
                    <a:pt x="84285" y="367985"/>
                  </a:lnTo>
                  <a:lnTo>
                    <a:pt x="78098" y="384258"/>
                  </a:lnTo>
                  <a:lnTo>
                    <a:pt x="71385" y="400266"/>
                  </a:lnTo>
                  <a:lnTo>
                    <a:pt x="64155" y="415998"/>
                  </a:lnTo>
                  <a:lnTo>
                    <a:pt x="56420" y="431443"/>
                  </a:lnTo>
                  <a:lnTo>
                    <a:pt x="48190" y="446592"/>
                  </a:lnTo>
                  <a:lnTo>
                    <a:pt x="39476" y="461433"/>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7" name="object 58">
              <a:extLst>
                <a:ext uri="{FF2B5EF4-FFF2-40B4-BE49-F238E27FC236}">
                  <a16:creationId xmlns:a16="http://schemas.microsoft.com/office/drawing/2014/main" id="{09978F1D-73F9-0746-B001-8AECECEB335D}"/>
                </a:ext>
              </a:extLst>
            </p:cNvPr>
            <p:cNvSpPr/>
            <p:nvPr/>
          </p:nvSpPr>
          <p:spPr bwMode="gray">
            <a:xfrm>
              <a:off x="10199807" y="1397222"/>
              <a:ext cx="312209" cy="174218"/>
            </a:xfrm>
            <a:custGeom>
              <a:avLst/>
              <a:gdLst/>
              <a:ahLst/>
              <a:cxnLst/>
              <a:rect l="l" t="t" r="r" b="b"/>
              <a:pathLst>
                <a:path w="785050" h="451345">
                  <a:moveTo>
                    <a:pt x="308990" y="398348"/>
                  </a:moveTo>
                  <a:lnTo>
                    <a:pt x="484758" y="398348"/>
                  </a:lnTo>
                  <a:lnTo>
                    <a:pt x="488053" y="412017"/>
                  </a:lnTo>
                  <a:lnTo>
                    <a:pt x="494257" y="424270"/>
                  </a:lnTo>
                  <a:lnTo>
                    <a:pt x="502977" y="434711"/>
                  </a:lnTo>
                  <a:lnTo>
                    <a:pt x="513820" y="442944"/>
                  </a:lnTo>
                  <a:lnTo>
                    <a:pt x="526392" y="448573"/>
                  </a:lnTo>
                  <a:lnTo>
                    <a:pt x="540299" y="451201"/>
                  </a:lnTo>
                  <a:lnTo>
                    <a:pt x="544499" y="451345"/>
                  </a:lnTo>
                  <a:lnTo>
                    <a:pt x="558716" y="449654"/>
                  </a:lnTo>
                  <a:lnTo>
                    <a:pt x="571712" y="444848"/>
                  </a:lnTo>
                  <a:lnTo>
                    <a:pt x="583092" y="437322"/>
                  </a:lnTo>
                  <a:lnTo>
                    <a:pt x="592461" y="427472"/>
                  </a:lnTo>
                  <a:lnTo>
                    <a:pt x="599426" y="415696"/>
                  </a:lnTo>
                  <a:lnTo>
                    <a:pt x="603592" y="402389"/>
                  </a:lnTo>
                  <a:lnTo>
                    <a:pt x="604215" y="398348"/>
                  </a:lnTo>
                  <a:lnTo>
                    <a:pt x="621563" y="398348"/>
                  </a:lnTo>
                  <a:lnTo>
                    <a:pt x="624854" y="412021"/>
                  </a:lnTo>
                  <a:lnTo>
                    <a:pt x="631057" y="424278"/>
                  </a:lnTo>
                  <a:lnTo>
                    <a:pt x="639779" y="434721"/>
                  </a:lnTo>
                  <a:lnTo>
                    <a:pt x="650623" y="442954"/>
                  </a:lnTo>
                  <a:lnTo>
                    <a:pt x="663194" y="448580"/>
                  </a:lnTo>
                  <a:lnTo>
                    <a:pt x="677099" y="451203"/>
                  </a:lnTo>
                  <a:lnTo>
                    <a:pt x="681266" y="451345"/>
                  </a:lnTo>
                  <a:lnTo>
                    <a:pt x="695487" y="449655"/>
                  </a:lnTo>
                  <a:lnTo>
                    <a:pt x="708487" y="444849"/>
                  </a:lnTo>
                  <a:lnTo>
                    <a:pt x="719870" y="437325"/>
                  </a:lnTo>
                  <a:lnTo>
                    <a:pt x="729242" y="427477"/>
                  </a:lnTo>
                  <a:lnTo>
                    <a:pt x="736207" y="415703"/>
                  </a:lnTo>
                  <a:lnTo>
                    <a:pt x="740371" y="402399"/>
                  </a:lnTo>
                  <a:lnTo>
                    <a:pt x="740994" y="398348"/>
                  </a:lnTo>
                  <a:lnTo>
                    <a:pt x="785050" y="398348"/>
                  </a:lnTo>
                  <a:lnTo>
                    <a:pt x="785050" y="358965"/>
                  </a:lnTo>
                  <a:lnTo>
                    <a:pt x="774128" y="358965"/>
                  </a:lnTo>
                  <a:lnTo>
                    <a:pt x="774128" y="283235"/>
                  </a:lnTo>
                  <a:lnTo>
                    <a:pt x="769746" y="276212"/>
                  </a:lnTo>
                  <a:lnTo>
                    <a:pt x="764413" y="273557"/>
                  </a:lnTo>
                  <a:lnTo>
                    <a:pt x="636587" y="235965"/>
                  </a:lnTo>
                  <a:lnTo>
                    <a:pt x="630897" y="234226"/>
                  </a:lnTo>
                  <a:lnTo>
                    <a:pt x="625132" y="228028"/>
                  </a:lnTo>
                  <a:lnTo>
                    <a:pt x="623773" y="222237"/>
                  </a:lnTo>
                  <a:lnTo>
                    <a:pt x="607910" y="154241"/>
                  </a:lnTo>
                  <a:lnTo>
                    <a:pt x="606564" y="148437"/>
                  </a:lnTo>
                  <a:lnTo>
                    <a:pt x="600570" y="143687"/>
                  </a:lnTo>
                  <a:lnTo>
                    <a:pt x="594626" y="143687"/>
                  </a:lnTo>
                  <a:lnTo>
                    <a:pt x="588606" y="164909"/>
                  </a:lnTo>
                  <a:lnTo>
                    <a:pt x="605916" y="235153"/>
                  </a:lnTo>
                  <a:lnTo>
                    <a:pt x="500875" y="235153"/>
                  </a:lnTo>
                  <a:lnTo>
                    <a:pt x="500875" y="164909"/>
                  </a:lnTo>
                  <a:lnTo>
                    <a:pt x="511345" y="90239"/>
                  </a:lnTo>
                  <a:lnTo>
                    <a:pt x="496326" y="83888"/>
                  </a:lnTo>
                  <a:lnTo>
                    <a:pt x="479808" y="78373"/>
                  </a:lnTo>
                  <a:lnTo>
                    <a:pt x="461765" y="73924"/>
                  </a:lnTo>
                  <a:lnTo>
                    <a:pt x="455637" y="72758"/>
                  </a:lnTo>
                  <a:lnTo>
                    <a:pt x="455637" y="235559"/>
                  </a:lnTo>
                  <a:lnTo>
                    <a:pt x="415594" y="235559"/>
                  </a:lnTo>
                  <a:lnTo>
                    <a:pt x="415594" y="38188"/>
                  </a:lnTo>
                  <a:lnTo>
                    <a:pt x="377393" y="0"/>
                  </a:lnTo>
                  <a:lnTo>
                    <a:pt x="357593" y="19799"/>
                  </a:lnTo>
                  <a:lnTo>
                    <a:pt x="390004" y="52235"/>
                  </a:lnTo>
                  <a:lnTo>
                    <a:pt x="390004" y="79273"/>
                  </a:lnTo>
                  <a:lnTo>
                    <a:pt x="596" y="79273"/>
                  </a:lnTo>
                  <a:lnTo>
                    <a:pt x="0" y="397827"/>
                  </a:lnTo>
                  <a:lnTo>
                    <a:pt x="596" y="398348"/>
                  </a:lnTo>
                  <a:lnTo>
                    <a:pt x="52781" y="398348"/>
                  </a:lnTo>
                  <a:lnTo>
                    <a:pt x="56071" y="412018"/>
                  </a:lnTo>
                  <a:lnTo>
                    <a:pt x="62275" y="424272"/>
                  </a:lnTo>
                  <a:lnTo>
                    <a:pt x="70997" y="434714"/>
                  </a:lnTo>
                  <a:lnTo>
                    <a:pt x="81841" y="442947"/>
                  </a:lnTo>
                  <a:lnTo>
                    <a:pt x="94414" y="448575"/>
                  </a:lnTo>
                  <a:lnTo>
                    <a:pt x="108320" y="451201"/>
                  </a:lnTo>
                  <a:lnTo>
                    <a:pt x="112509" y="451345"/>
                  </a:lnTo>
                  <a:lnTo>
                    <a:pt x="126726" y="449654"/>
                  </a:lnTo>
                  <a:lnTo>
                    <a:pt x="139722" y="444848"/>
                  </a:lnTo>
                  <a:lnTo>
                    <a:pt x="151101" y="437322"/>
                  </a:lnTo>
                  <a:lnTo>
                    <a:pt x="160471" y="427472"/>
                  </a:lnTo>
                  <a:lnTo>
                    <a:pt x="167436" y="415696"/>
                  </a:lnTo>
                  <a:lnTo>
                    <a:pt x="171602" y="402389"/>
                  </a:lnTo>
                  <a:lnTo>
                    <a:pt x="172224" y="398348"/>
                  </a:lnTo>
                  <a:lnTo>
                    <a:pt x="189547" y="398348"/>
                  </a:lnTo>
                  <a:lnTo>
                    <a:pt x="192839" y="412017"/>
                  </a:lnTo>
                  <a:lnTo>
                    <a:pt x="199045" y="424270"/>
                  </a:lnTo>
                  <a:lnTo>
                    <a:pt x="207770" y="434711"/>
                  </a:lnTo>
                  <a:lnTo>
                    <a:pt x="218616" y="442944"/>
                  </a:lnTo>
                  <a:lnTo>
                    <a:pt x="231189" y="448573"/>
                  </a:lnTo>
                  <a:lnTo>
                    <a:pt x="245091" y="451201"/>
                  </a:lnTo>
                  <a:lnTo>
                    <a:pt x="249288" y="451345"/>
                  </a:lnTo>
                  <a:lnTo>
                    <a:pt x="263507" y="449654"/>
                  </a:lnTo>
                  <a:lnTo>
                    <a:pt x="276503" y="444846"/>
                  </a:lnTo>
                  <a:lnTo>
                    <a:pt x="287883" y="437318"/>
                  </a:lnTo>
                  <a:lnTo>
                    <a:pt x="297251" y="427467"/>
                  </a:lnTo>
                  <a:lnTo>
                    <a:pt x="304212" y="415688"/>
                  </a:lnTo>
                  <a:lnTo>
                    <a:pt x="308371" y="402379"/>
                  </a:lnTo>
                  <a:lnTo>
                    <a:pt x="308990" y="398348"/>
                  </a:lnTo>
                  <a:close/>
                </a:path>
                <a:path w="785050" h="451345">
                  <a:moveTo>
                    <a:pt x="588606" y="164909"/>
                  </a:moveTo>
                  <a:lnTo>
                    <a:pt x="594626" y="143687"/>
                  </a:lnTo>
                  <a:lnTo>
                    <a:pt x="580707" y="143687"/>
                  </a:lnTo>
                  <a:lnTo>
                    <a:pt x="576730" y="138887"/>
                  </a:lnTo>
                  <a:lnTo>
                    <a:pt x="571464" y="133091"/>
                  </a:lnTo>
                  <a:lnTo>
                    <a:pt x="564884" y="126529"/>
                  </a:lnTo>
                  <a:lnTo>
                    <a:pt x="556963" y="119430"/>
                  </a:lnTo>
                  <a:lnTo>
                    <a:pt x="547675" y="112022"/>
                  </a:lnTo>
                  <a:lnTo>
                    <a:pt x="536993" y="104535"/>
                  </a:lnTo>
                  <a:lnTo>
                    <a:pt x="524892" y="97198"/>
                  </a:lnTo>
                  <a:lnTo>
                    <a:pt x="511345" y="90239"/>
                  </a:lnTo>
                  <a:lnTo>
                    <a:pt x="500875" y="164909"/>
                  </a:lnTo>
                  <a:lnTo>
                    <a:pt x="588606" y="164909"/>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8" name="object 59">
              <a:extLst>
                <a:ext uri="{FF2B5EF4-FFF2-40B4-BE49-F238E27FC236}">
                  <a16:creationId xmlns:a16="http://schemas.microsoft.com/office/drawing/2014/main" id="{3157DF33-57A0-7540-87AE-03292B19CF5E}"/>
                </a:ext>
              </a:extLst>
            </p:cNvPr>
            <p:cNvSpPr/>
            <p:nvPr/>
          </p:nvSpPr>
          <p:spPr bwMode="gray">
            <a:xfrm>
              <a:off x="9965139" y="1166067"/>
              <a:ext cx="220978" cy="178002"/>
            </a:xfrm>
            <a:custGeom>
              <a:avLst/>
              <a:gdLst/>
              <a:ahLst/>
              <a:cxnLst/>
              <a:rect l="l" t="t" r="r" b="b"/>
              <a:pathLst>
                <a:path w="555650" h="461149">
                  <a:moveTo>
                    <a:pt x="239941" y="267233"/>
                  </a:moveTo>
                  <a:lnTo>
                    <a:pt x="239941" y="219379"/>
                  </a:lnTo>
                  <a:lnTo>
                    <a:pt x="456057" y="219379"/>
                  </a:lnTo>
                  <a:lnTo>
                    <a:pt x="456057" y="267233"/>
                  </a:lnTo>
                  <a:lnTo>
                    <a:pt x="523760" y="416890"/>
                  </a:lnTo>
                  <a:lnTo>
                    <a:pt x="523760" y="82219"/>
                  </a:lnTo>
                  <a:lnTo>
                    <a:pt x="397408" y="138671"/>
                  </a:lnTo>
                  <a:lnTo>
                    <a:pt x="397408" y="82219"/>
                  </a:lnTo>
                  <a:lnTo>
                    <a:pt x="232867" y="156565"/>
                  </a:lnTo>
                  <a:lnTo>
                    <a:pt x="172631" y="156565"/>
                  </a:lnTo>
                  <a:lnTo>
                    <a:pt x="168846" y="0"/>
                  </a:lnTo>
                  <a:lnTo>
                    <a:pt x="102679" y="219379"/>
                  </a:lnTo>
                  <a:lnTo>
                    <a:pt x="181546" y="219379"/>
                  </a:lnTo>
                  <a:lnTo>
                    <a:pt x="181546" y="267233"/>
                  </a:lnTo>
                  <a:lnTo>
                    <a:pt x="555650" y="461149"/>
                  </a:lnTo>
                  <a:lnTo>
                    <a:pt x="318808" y="267233"/>
                  </a:lnTo>
                  <a:lnTo>
                    <a:pt x="239941" y="267233"/>
                  </a:lnTo>
                  <a:close/>
                </a:path>
                <a:path w="555650" h="461149">
                  <a:moveTo>
                    <a:pt x="102679" y="267233"/>
                  </a:moveTo>
                  <a:lnTo>
                    <a:pt x="102679" y="219379"/>
                  </a:lnTo>
                  <a:lnTo>
                    <a:pt x="168846" y="0"/>
                  </a:lnTo>
                  <a:lnTo>
                    <a:pt x="97713" y="0"/>
                  </a:lnTo>
                  <a:lnTo>
                    <a:pt x="93916" y="156565"/>
                  </a:lnTo>
                  <a:lnTo>
                    <a:pt x="31902" y="156565"/>
                  </a:lnTo>
                  <a:lnTo>
                    <a:pt x="31902" y="416890"/>
                  </a:lnTo>
                  <a:lnTo>
                    <a:pt x="0" y="416890"/>
                  </a:lnTo>
                  <a:lnTo>
                    <a:pt x="0" y="461149"/>
                  </a:lnTo>
                  <a:lnTo>
                    <a:pt x="555650" y="461149"/>
                  </a:lnTo>
                  <a:lnTo>
                    <a:pt x="181546" y="267233"/>
                  </a:lnTo>
                  <a:lnTo>
                    <a:pt x="102679" y="267233"/>
                  </a:lnTo>
                  <a:close/>
                </a:path>
                <a:path w="555650" h="461149">
                  <a:moveTo>
                    <a:pt x="377202" y="267233"/>
                  </a:moveTo>
                  <a:lnTo>
                    <a:pt x="377202" y="219379"/>
                  </a:lnTo>
                  <a:lnTo>
                    <a:pt x="318808" y="219379"/>
                  </a:lnTo>
                  <a:lnTo>
                    <a:pt x="318808" y="267233"/>
                  </a:lnTo>
                  <a:lnTo>
                    <a:pt x="555650" y="461149"/>
                  </a:lnTo>
                  <a:lnTo>
                    <a:pt x="555650" y="416890"/>
                  </a:lnTo>
                  <a:lnTo>
                    <a:pt x="523760" y="416890"/>
                  </a:lnTo>
                  <a:lnTo>
                    <a:pt x="456057" y="267233"/>
                  </a:lnTo>
                  <a:lnTo>
                    <a:pt x="377202" y="267233"/>
                  </a:lnTo>
                  <a:close/>
                </a:path>
              </a:pathLst>
            </a:custGeom>
            <a:grpFill/>
          </p:spPr>
          <p:txBody>
            <a:bodyPr wrap="square" lIns="0" tIns="0" rIns="0" bIns="0" rtlCol="0">
              <a:noAutofit/>
            </a:bodyPr>
            <a:lstStyle/>
            <a:p>
              <a:pPr defTabSz="913007">
                <a:defRPr/>
              </a:pPr>
              <a:endParaRPr sz="1796" kern="0">
                <a:solidFill>
                  <a:srgbClr val="58595B"/>
                </a:solidFill>
              </a:endParaRPr>
            </a:p>
          </p:txBody>
        </p:sp>
        <p:sp>
          <p:nvSpPr>
            <p:cNvPr id="109" name="object 63">
              <a:extLst>
                <a:ext uri="{FF2B5EF4-FFF2-40B4-BE49-F238E27FC236}">
                  <a16:creationId xmlns:a16="http://schemas.microsoft.com/office/drawing/2014/main" id="{D387F78D-42C2-644A-A589-02D4B6115EF8}"/>
                </a:ext>
              </a:extLst>
            </p:cNvPr>
            <p:cNvSpPr/>
            <p:nvPr/>
          </p:nvSpPr>
          <p:spPr bwMode="gray">
            <a:xfrm>
              <a:off x="10308732" y="1019360"/>
              <a:ext cx="229312" cy="191860"/>
            </a:xfrm>
            <a:custGeom>
              <a:avLst/>
              <a:gdLst/>
              <a:ahLst/>
              <a:cxnLst/>
              <a:rect l="l" t="t" r="r" b="b"/>
              <a:pathLst>
                <a:path w="576605" h="497052">
                  <a:moveTo>
                    <a:pt x="354339" y="97247"/>
                  </a:moveTo>
                  <a:lnTo>
                    <a:pt x="342924" y="104359"/>
                  </a:lnTo>
                  <a:lnTo>
                    <a:pt x="329163" y="110007"/>
                  </a:lnTo>
                  <a:lnTo>
                    <a:pt x="313467" y="113958"/>
                  </a:lnTo>
                  <a:lnTo>
                    <a:pt x="296246" y="115976"/>
                  </a:lnTo>
                  <a:lnTo>
                    <a:pt x="288302" y="116192"/>
                  </a:lnTo>
                  <a:lnTo>
                    <a:pt x="270547" y="115096"/>
                  </a:lnTo>
                  <a:lnTo>
                    <a:pt x="254134" y="111966"/>
                  </a:lnTo>
                  <a:lnTo>
                    <a:pt x="239473" y="107035"/>
                  </a:lnTo>
                  <a:lnTo>
                    <a:pt x="226975" y="100537"/>
                  </a:lnTo>
                  <a:lnTo>
                    <a:pt x="217050" y="92706"/>
                  </a:lnTo>
                  <a:lnTo>
                    <a:pt x="227143" y="126623"/>
                  </a:lnTo>
                  <a:lnTo>
                    <a:pt x="237782" y="130898"/>
                  </a:lnTo>
                  <a:lnTo>
                    <a:pt x="224129" y="244208"/>
                  </a:lnTo>
                  <a:lnTo>
                    <a:pt x="293382" y="292874"/>
                  </a:lnTo>
                  <a:lnTo>
                    <a:pt x="293382" y="402704"/>
                  </a:lnTo>
                  <a:lnTo>
                    <a:pt x="120434" y="402704"/>
                  </a:lnTo>
                  <a:lnTo>
                    <a:pt x="120434" y="292874"/>
                  </a:lnTo>
                  <a:lnTo>
                    <a:pt x="90119" y="63639"/>
                  </a:lnTo>
                  <a:lnTo>
                    <a:pt x="76802" y="66543"/>
                  </a:lnTo>
                  <a:lnTo>
                    <a:pt x="66139" y="74278"/>
                  </a:lnTo>
                  <a:lnTo>
                    <a:pt x="58287" y="85378"/>
                  </a:lnTo>
                  <a:lnTo>
                    <a:pt x="54483" y="94576"/>
                  </a:lnTo>
                  <a:lnTo>
                    <a:pt x="0" y="244208"/>
                  </a:lnTo>
                  <a:lnTo>
                    <a:pt x="53441" y="244208"/>
                  </a:lnTo>
                  <a:lnTo>
                    <a:pt x="53441" y="451942"/>
                  </a:lnTo>
                  <a:lnTo>
                    <a:pt x="29146" y="451942"/>
                  </a:lnTo>
                  <a:lnTo>
                    <a:pt x="29146" y="497052"/>
                  </a:lnTo>
                  <a:lnTo>
                    <a:pt x="547471" y="497052"/>
                  </a:lnTo>
                  <a:lnTo>
                    <a:pt x="360857" y="454583"/>
                  </a:lnTo>
                  <a:lnTo>
                    <a:pt x="360870" y="347903"/>
                  </a:lnTo>
                  <a:lnTo>
                    <a:pt x="363090" y="333689"/>
                  </a:lnTo>
                  <a:lnTo>
                    <a:pt x="369186" y="321200"/>
                  </a:lnTo>
                  <a:lnTo>
                    <a:pt x="378502" y="311091"/>
                  </a:lnTo>
                  <a:lnTo>
                    <a:pt x="352501" y="244208"/>
                  </a:lnTo>
                  <a:lnTo>
                    <a:pt x="338836" y="130898"/>
                  </a:lnTo>
                  <a:lnTo>
                    <a:pt x="352190" y="125322"/>
                  </a:lnTo>
                  <a:lnTo>
                    <a:pt x="363952" y="118480"/>
                  </a:lnTo>
                  <a:lnTo>
                    <a:pt x="363000" y="88905"/>
                  </a:lnTo>
                  <a:lnTo>
                    <a:pt x="354339" y="97247"/>
                  </a:lnTo>
                  <a:close/>
                </a:path>
                <a:path w="576605" h="497052">
                  <a:moveTo>
                    <a:pt x="522376" y="94767"/>
                  </a:moveTo>
                  <a:lnTo>
                    <a:pt x="516644" y="81435"/>
                  </a:lnTo>
                  <a:lnTo>
                    <a:pt x="508032" y="71232"/>
                  </a:lnTo>
                  <a:lnTo>
                    <a:pt x="496655" y="65067"/>
                  </a:lnTo>
                  <a:lnTo>
                    <a:pt x="486702" y="63639"/>
                  </a:lnTo>
                  <a:lnTo>
                    <a:pt x="392772" y="63639"/>
                  </a:lnTo>
                  <a:lnTo>
                    <a:pt x="390220" y="52555"/>
                  </a:lnTo>
                  <a:lnTo>
                    <a:pt x="385303" y="42213"/>
                  </a:lnTo>
                  <a:lnTo>
                    <a:pt x="378198" y="32728"/>
                  </a:lnTo>
                  <a:lnTo>
                    <a:pt x="369076" y="24217"/>
                  </a:lnTo>
                  <a:lnTo>
                    <a:pt x="358112" y="16797"/>
                  </a:lnTo>
                  <a:lnTo>
                    <a:pt x="345479" y="10583"/>
                  </a:lnTo>
                  <a:lnTo>
                    <a:pt x="331351" y="5692"/>
                  </a:lnTo>
                  <a:lnTo>
                    <a:pt x="315902" y="2240"/>
                  </a:lnTo>
                  <a:lnTo>
                    <a:pt x="299306" y="343"/>
                  </a:lnTo>
                  <a:lnTo>
                    <a:pt x="288302" y="0"/>
                  </a:lnTo>
                  <a:lnTo>
                    <a:pt x="271072" y="853"/>
                  </a:lnTo>
                  <a:lnTo>
                    <a:pt x="254878" y="3336"/>
                  </a:lnTo>
                  <a:lnTo>
                    <a:pt x="239895" y="7331"/>
                  </a:lnTo>
                  <a:lnTo>
                    <a:pt x="226297" y="12724"/>
                  </a:lnTo>
                  <a:lnTo>
                    <a:pt x="214257" y="19396"/>
                  </a:lnTo>
                  <a:lnTo>
                    <a:pt x="203951" y="27232"/>
                  </a:lnTo>
                  <a:lnTo>
                    <a:pt x="195551" y="36117"/>
                  </a:lnTo>
                  <a:lnTo>
                    <a:pt x="189233" y="45932"/>
                  </a:lnTo>
                  <a:lnTo>
                    <a:pt x="185170" y="56562"/>
                  </a:lnTo>
                  <a:lnTo>
                    <a:pt x="183845" y="63639"/>
                  </a:lnTo>
                  <a:lnTo>
                    <a:pt x="90119" y="63639"/>
                  </a:lnTo>
                  <a:lnTo>
                    <a:pt x="120434" y="292874"/>
                  </a:lnTo>
                  <a:lnTo>
                    <a:pt x="293382" y="292874"/>
                  </a:lnTo>
                  <a:lnTo>
                    <a:pt x="224129" y="244208"/>
                  </a:lnTo>
                  <a:lnTo>
                    <a:pt x="125031" y="244208"/>
                  </a:lnTo>
                  <a:lnTo>
                    <a:pt x="155219" y="93751"/>
                  </a:lnTo>
                  <a:lnTo>
                    <a:pt x="189661" y="93751"/>
                  </a:lnTo>
                  <a:lnTo>
                    <a:pt x="196121" y="103488"/>
                  </a:lnTo>
                  <a:lnTo>
                    <a:pt x="204629" y="112292"/>
                  </a:lnTo>
                  <a:lnTo>
                    <a:pt x="215024" y="120043"/>
                  </a:lnTo>
                  <a:lnTo>
                    <a:pt x="227143" y="126623"/>
                  </a:lnTo>
                  <a:lnTo>
                    <a:pt x="217050" y="92706"/>
                  </a:lnTo>
                  <a:lnTo>
                    <a:pt x="210109" y="83778"/>
                  </a:lnTo>
                  <a:lnTo>
                    <a:pt x="206563" y="73984"/>
                  </a:lnTo>
                  <a:lnTo>
                    <a:pt x="208109" y="59366"/>
                  </a:lnTo>
                  <a:lnTo>
                    <a:pt x="213609" y="50028"/>
                  </a:lnTo>
                  <a:lnTo>
                    <a:pt x="222275" y="41688"/>
                  </a:lnTo>
                  <a:lnTo>
                    <a:pt x="233694" y="34579"/>
                  </a:lnTo>
                  <a:lnTo>
                    <a:pt x="247457" y="28935"/>
                  </a:lnTo>
                  <a:lnTo>
                    <a:pt x="263153" y="24988"/>
                  </a:lnTo>
                  <a:lnTo>
                    <a:pt x="280371" y="22973"/>
                  </a:lnTo>
                  <a:lnTo>
                    <a:pt x="288302" y="22758"/>
                  </a:lnTo>
                  <a:lnTo>
                    <a:pt x="306066" y="23852"/>
                  </a:lnTo>
                  <a:lnTo>
                    <a:pt x="322483" y="26980"/>
                  </a:lnTo>
                  <a:lnTo>
                    <a:pt x="337145" y="31908"/>
                  </a:lnTo>
                  <a:lnTo>
                    <a:pt x="349642" y="38403"/>
                  </a:lnTo>
                  <a:lnTo>
                    <a:pt x="359563" y="46231"/>
                  </a:lnTo>
                  <a:lnTo>
                    <a:pt x="366500" y="55160"/>
                  </a:lnTo>
                  <a:lnTo>
                    <a:pt x="370043" y="64955"/>
                  </a:lnTo>
                  <a:lnTo>
                    <a:pt x="370420" y="69469"/>
                  </a:lnTo>
                  <a:lnTo>
                    <a:pt x="368497" y="79567"/>
                  </a:lnTo>
                  <a:lnTo>
                    <a:pt x="363000" y="88905"/>
                  </a:lnTo>
                  <a:lnTo>
                    <a:pt x="363952" y="118480"/>
                  </a:lnTo>
                  <a:lnTo>
                    <a:pt x="373958" y="110492"/>
                  </a:lnTo>
                  <a:lnTo>
                    <a:pt x="382047" y="101481"/>
                  </a:lnTo>
                  <a:lnTo>
                    <a:pt x="386956" y="93751"/>
                  </a:lnTo>
                  <a:lnTo>
                    <a:pt x="421398" y="93751"/>
                  </a:lnTo>
                  <a:lnTo>
                    <a:pt x="451586" y="244208"/>
                  </a:lnTo>
                  <a:lnTo>
                    <a:pt x="352501" y="244208"/>
                  </a:lnTo>
                  <a:lnTo>
                    <a:pt x="378502" y="311091"/>
                  </a:lnTo>
                  <a:lnTo>
                    <a:pt x="390383" y="304018"/>
                  </a:lnTo>
                  <a:lnTo>
                    <a:pt x="404175" y="300639"/>
                  </a:lnTo>
                  <a:lnTo>
                    <a:pt x="408520" y="300443"/>
                  </a:lnTo>
                  <a:lnTo>
                    <a:pt x="422753" y="302606"/>
                  </a:lnTo>
                  <a:lnTo>
                    <a:pt x="435269" y="308655"/>
                  </a:lnTo>
                  <a:lnTo>
                    <a:pt x="445413" y="317935"/>
                  </a:lnTo>
                  <a:lnTo>
                    <a:pt x="452528" y="329789"/>
                  </a:lnTo>
                  <a:lnTo>
                    <a:pt x="455959" y="343562"/>
                  </a:lnTo>
                  <a:lnTo>
                    <a:pt x="456171" y="347903"/>
                  </a:lnTo>
                  <a:lnTo>
                    <a:pt x="456171" y="454583"/>
                  </a:lnTo>
                  <a:lnTo>
                    <a:pt x="360857" y="454583"/>
                  </a:lnTo>
                  <a:lnTo>
                    <a:pt x="547471" y="497052"/>
                  </a:lnTo>
                  <a:lnTo>
                    <a:pt x="547471" y="451942"/>
                  </a:lnTo>
                  <a:lnTo>
                    <a:pt x="523176" y="451942"/>
                  </a:lnTo>
                  <a:lnTo>
                    <a:pt x="523176" y="244208"/>
                  </a:lnTo>
                  <a:lnTo>
                    <a:pt x="576605" y="244208"/>
                  </a:lnTo>
                  <a:lnTo>
                    <a:pt x="522376" y="94767"/>
                  </a:lnTo>
                  <a:close/>
                </a:path>
              </a:pathLst>
            </a:custGeom>
            <a:grpFill/>
          </p:spPr>
          <p:txBody>
            <a:bodyPr wrap="square" lIns="0" tIns="0" rIns="0" bIns="0" rtlCol="0">
              <a:noAutofit/>
            </a:bodyPr>
            <a:lstStyle/>
            <a:p>
              <a:pPr defTabSz="913007">
                <a:defRPr/>
              </a:pPr>
              <a:endParaRPr sz="1796" kern="0">
                <a:solidFill>
                  <a:srgbClr val="58595B"/>
                </a:solidFill>
              </a:endParaRPr>
            </a:p>
          </p:txBody>
        </p:sp>
      </p:grpSp>
      <p:sp>
        <p:nvSpPr>
          <p:cNvPr id="112" name="Freeform 238">
            <a:extLst>
              <a:ext uri="{FF2B5EF4-FFF2-40B4-BE49-F238E27FC236}">
                <a16:creationId xmlns:a16="http://schemas.microsoft.com/office/drawing/2014/main" id="{59A80478-485C-C243-9393-E5019E981DF4}"/>
              </a:ext>
            </a:extLst>
          </p:cNvPr>
          <p:cNvSpPr>
            <a:spLocks noEditPoints="1"/>
          </p:cNvSpPr>
          <p:nvPr/>
        </p:nvSpPr>
        <p:spPr bwMode="gray">
          <a:xfrm>
            <a:off x="7167023" y="5658968"/>
            <a:ext cx="430727" cy="33558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tx1"/>
          </a:solid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dirty="0">
              <a:solidFill>
                <a:srgbClr val="58595B"/>
              </a:solidFill>
            </a:endParaRPr>
          </a:p>
        </p:txBody>
      </p:sp>
      <p:grpSp>
        <p:nvGrpSpPr>
          <p:cNvPr id="115" name="Group 114">
            <a:extLst>
              <a:ext uri="{FF2B5EF4-FFF2-40B4-BE49-F238E27FC236}">
                <a16:creationId xmlns:a16="http://schemas.microsoft.com/office/drawing/2014/main" id="{181E19F6-B87B-E749-A6A8-F894B47FB613}"/>
              </a:ext>
            </a:extLst>
          </p:cNvPr>
          <p:cNvGrpSpPr/>
          <p:nvPr/>
        </p:nvGrpSpPr>
        <p:grpSpPr bwMode="gray">
          <a:xfrm>
            <a:off x="3349908" y="5677242"/>
            <a:ext cx="366380" cy="299026"/>
            <a:chOff x="4528470" y="5377179"/>
            <a:chExt cx="742170" cy="624090"/>
          </a:xfrm>
          <a:solidFill>
            <a:schemeClr val="tx1"/>
          </a:solidFill>
        </p:grpSpPr>
        <p:sp>
          <p:nvSpPr>
            <p:cNvPr id="116" name="Freeform 737">
              <a:extLst>
                <a:ext uri="{FF2B5EF4-FFF2-40B4-BE49-F238E27FC236}">
                  <a16:creationId xmlns:a16="http://schemas.microsoft.com/office/drawing/2014/main" id="{310DC27F-2EE1-EB4B-9134-D075ED16DF8B}"/>
                </a:ext>
              </a:extLst>
            </p:cNvPr>
            <p:cNvSpPr>
              <a:spLocks noEditPoints="1"/>
            </p:cNvSpPr>
            <p:nvPr/>
          </p:nvSpPr>
          <p:spPr bwMode="gray">
            <a:xfrm>
              <a:off x="4528470" y="5484006"/>
              <a:ext cx="646588" cy="517263"/>
            </a:xfrm>
            <a:custGeom>
              <a:avLst/>
              <a:gdLst/>
              <a:ahLst/>
              <a:cxnLst>
                <a:cxn ang="0">
                  <a:pos x="0" y="1"/>
                </a:cxn>
                <a:cxn ang="0">
                  <a:pos x="2" y="1"/>
                </a:cxn>
                <a:cxn ang="0">
                  <a:pos x="109" y="0"/>
                </a:cxn>
                <a:cxn ang="0">
                  <a:pos x="113" y="3"/>
                </a:cxn>
                <a:cxn ang="0">
                  <a:pos x="128" y="29"/>
                </a:cxn>
                <a:cxn ang="0">
                  <a:pos x="132" y="31"/>
                </a:cxn>
                <a:cxn ang="0">
                  <a:pos x="310" y="31"/>
                </a:cxn>
                <a:cxn ang="0">
                  <a:pos x="342" y="63"/>
                </a:cxn>
                <a:cxn ang="0">
                  <a:pos x="342" y="272"/>
                </a:cxn>
                <a:cxn ang="0">
                  <a:pos x="342" y="275"/>
                </a:cxn>
                <a:cxn ang="0">
                  <a:pos x="0" y="275"/>
                </a:cxn>
                <a:cxn ang="0">
                  <a:pos x="0" y="1"/>
                </a:cxn>
                <a:cxn ang="0">
                  <a:pos x="164" y="82"/>
                </a:cxn>
                <a:cxn ang="0">
                  <a:pos x="159" y="82"/>
                </a:cxn>
                <a:cxn ang="0">
                  <a:pos x="126" y="86"/>
                </a:cxn>
                <a:cxn ang="0">
                  <a:pos x="106" y="108"/>
                </a:cxn>
                <a:cxn ang="0">
                  <a:pos x="106" y="134"/>
                </a:cxn>
                <a:cxn ang="0">
                  <a:pos x="128" y="158"/>
                </a:cxn>
                <a:cxn ang="0">
                  <a:pos x="155" y="161"/>
                </a:cxn>
                <a:cxn ang="0">
                  <a:pos x="164" y="161"/>
                </a:cxn>
                <a:cxn ang="0">
                  <a:pos x="164" y="201"/>
                </a:cxn>
                <a:cxn ang="0">
                  <a:pos x="146" y="200"/>
                </a:cxn>
                <a:cxn ang="0">
                  <a:pos x="132" y="185"/>
                </a:cxn>
                <a:cxn ang="0">
                  <a:pos x="132" y="177"/>
                </a:cxn>
                <a:cxn ang="0">
                  <a:pos x="102" y="177"/>
                </a:cxn>
                <a:cxn ang="0">
                  <a:pos x="103" y="191"/>
                </a:cxn>
                <a:cxn ang="0">
                  <a:pos x="125" y="218"/>
                </a:cxn>
                <a:cxn ang="0">
                  <a:pos x="149" y="222"/>
                </a:cxn>
                <a:cxn ang="0">
                  <a:pos x="164" y="222"/>
                </a:cxn>
                <a:cxn ang="0">
                  <a:pos x="164" y="243"/>
                </a:cxn>
                <a:cxn ang="0">
                  <a:pos x="184" y="243"/>
                </a:cxn>
                <a:cxn ang="0">
                  <a:pos x="184" y="222"/>
                </a:cxn>
                <a:cxn ang="0">
                  <a:pos x="197" y="222"/>
                </a:cxn>
                <a:cxn ang="0">
                  <a:pos x="222" y="218"/>
                </a:cxn>
                <a:cxn ang="0">
                  <a:pos x="244" y="198"/>
                </a:cxn>
                <a:cxn ang="0">
                  <a:pos x="246" y="171"/>
                </a:cxn>
                <a:cxn ang="0">
                  <a:pos x="222" y="145"/>
                </a:cxn>
                <a:cxn ang="0">
                  <a:pos x="190" y="141"/>
                </a:cxn>
                <a:cxn ang="0">
                  <a:pos x="184" y="141"/>
                </a:cxn>
                <a:cxn ang="0">
                  <a:pos x="184" y="104"/>
                </a:cxn>
                <a:cxn ang="0">
                  <a:pos x="204" y="107"/>
                </a:cxn>
                <a:cxn ang="0">
                  <a:pos x="213" y="119"/>
                </a:cxn>
                <a:cxn ang="0">
                  <a:pos x="213" y="123"/>
                </a:cxn>
                <a:cxn ang="0">
                  <a:pos x="214" y="123"/>
                </a:cxn>
                <a:cxn ang="0">
                  <a:pos x="240" y="123"/>
                </a:cxn>
                <a:cxn ang="0">
                  <a:pos x="241" y="121"/>
                </a:cxn>
                <a:cxn ang="0">
                  <a:pos x="240" y="109"/>
                </a:cxn>
                <a:cxn ang="0">
                  <a:pos x="224" y="87"/>
                </a:cxn>
                <a:cxn ang="0">
                  <a:pos x="200" y="83"/>
                </a:cxn>
                <a:cxn ang="0">
                  <a:pos x="184" y="82"/>
                </a:cxn>
                <a:cxn ang="0">
                  <a:pos x="184" y="63"/>
                </a:cxn>
                <a:cxn ang="0">
                  <a:pos x="164" y="63"/>
                </a:cxn>
                <a:cxn ang="0">
                  <a:pos x="164" y="82"/>
                </a:cxn>
              </a:cxnLst>
              <a:rect l="0" t="0" r="r" b="b"/>
              <a:pathLst>
                <a:path w="342" h="275">
                  <a:moveTo>
                    <a:pt x="0" y="1"/>
                  </a:moveTo>
                  <a:cubicBezTo>
                    <a:pt x="1" y="1"/>
                    <a:pt x="1" y="1"/>
                    <a:pt x="2" y="1"/>
                  </a:cubicBezTo>
                  <a:cubicBezTo>
                    <a:pt x="38" y="1"/>
                    <a:pt x="74" y="1"/>
                    <a:pt x="109" y="0"/>
                  </a:cubicBezTo>
                  <a:cubicBezTo>
                    <a:pt x="111" y="0"/>
                    <a:pt x="112" y="1"/>
                    <a:pt x="113" y="3"/>
                  </a:cubicBezTo>
                  <a:cubicBezTo>
                    <a:pt x="118" y="11"/>
                    <a:pt x="123" y="20"/>
                    <a:pt x="128" y="29"/>
                  </a:cubicBezTo>
                  <a:cubicBezTo>
                    <a:pt x="129" y="31"/>
                    <a:pt x="130" y="31"/>
                    <a:pt x="132" y="31"/>
                  </a:cubicBezTo>
                  <a:cubicBezTo>
                    <a:pt x="191" y="31"/>
                    <a:pt x="250" y="31"/>
                    <a:pt x="310" y="31"/>
                  </a:cubicBezTo>
                  <a:cubicBezTo>
                    <a:pt x="326" y="31"/>
                    <a:pt x="342" y="44"/>
                    <a:pt x="342" y="63"/>
                  </a:cubicBezTo>
                  <a:cubicBezTo>
                    <a:pt x="342" y="133"/>
                    <a:pt x="342" y="203"/>
                    <a:pt x="342" y="272"/>
                  </a:cubicBezTo>
                  <a:cubicBezTo>
                    <a:pt x="342" y="273"/>
                    <a:pt x="342" y="274"/>
                    <a:pt x="342" y="275"/>
                  </a:cubicBezTo>
                  <a:cubicBezTo>
                    <a:pt x="228" y="275"/>
                    <a:pt x="114" y="275"/>
                    <a:pt x="0" y="275"/>
                  </a:cubicBezTo>
                  <a:cubicBezTo>
                    <a:pt x="0" y="184"/>
                    <a:pt x="0" y="92"/>
                    <a:pt x="0" y="1"/>
                  </a:cubicBezTo>
                  <a:close/>
                  <a:moveTo>
                    <a:pt x="164" y="82"/>
                  </a:moveTo>
                  <a:cubicBezTo>
                    <a:pt x="162" y="82"/>
                    <a:pt x="161" y="82"/>
                    <a:pt x="159" y="82"/>
                  </a:cubicBezTo>
                  <a:cubicBezTo>
                    <a:pt x="148" y="83"/>
                    <a:pt x="137" y="83"/>
                    <a:pt x="126" y="86"/>
                  </a:cubicBezTo>
                  <a:cubicBezTo>
                    <a:pt x="115" y="90"/>
                    <a:pt x="108" y="97"/>
                    <a:pt x="106" y="108"/>
                  </a:cubicBezTo>
                  <a:cubicBezTo>
                    <a:pt x="104" y="117"/>
                    <a:pt x="104" y="125"/>
                    <a:pt x="106" y="134"/>
                  </a:cubicBezTo>
                  <a:cubicBezTo>
                    <a:pt x="108" y="146"/>
                    <a:pt x="115" y="154"/>
                    <a:pt x="128" y="158"/>
                  </a:cubicBezTo>
                  <a:cubicBezTo>
                    <a:pt x="137" y="160"/>
                    <a:pt x="146" y="161"/>
                    <a:pt x="155" y="161"/>
                  </a:cubicBezTo>
                  <a:cubicBezTo>
                    <a:pt x="158" y="161"/>
                    <a:pt x="161" y="161"/>
                    <a:pt x="164" y="161"/>
                  </a:cubicBezTo>
                  <a:cubicBezTo>
                    <a:pt x="164" y="175"/>
                    <a:pt x="164" y="188"/>
                    <a:pt x="164" y="201"/>
                  </a:cubicBezTo>
                  <a:cubicBezTo>
                    <a:pt x="158" y="201"/>
                    <a:pt x="152" y="201"/>
                    <a:pt x="146" y="200"/>
                  </a:cubicBezTo>
                  <a:cubicBezTo>
                    <a:pt x="136" y="198"/>
                    <a:pt x="134" y="196"/>
                    <a:pt x="132" y="185"/>
                  </a:cubicBezTo>
                  <a:cubicBezTo>
                    <a:pt x="132" y="183"/>
                    <a:pt x="132" y="180"/>
                    <a:pt x="132" y="177"/>
                  </a:cubicBezTo>
                  <a:cubicBezTo>
                    <a:pt x="122" y="177"/>
                    <a:pt x="112" y="177"/>
                    <a:pt x="102" y="177"/>
                  </a:cubicBezTo>
                  <a:cubicBezTo>
                    <a:pt x="103" y="182"/>
                    <a:pt x="103" y="187"/>
                    <a:pt x="103" y="191"/>
                  </a:cubicBezTo>
                  <a:cubicBezTo>
                    <a:pt x="105" y="205"/>
                    <a:pt x="112" y="214"/>
                    <a:pt x="125" y="218"/>
                  </a:cubicBezTo>
                  <a:cubicBezTo>
                    <a:pt x="133" y="220"/>
                    <a:pt x="141" y="221"/>
                    <a:pt x="149" y="222"/>
                  </a:cubicBezTo>
                  <a:cubicBezTo>
                    <a:pt x="154" y="222"/>
                    <a:pt x="159" y="222"/>
                    <a:pt x="164" y="222"/>
                  </a:cubicBezTo>
                  <a:cubicBezTo>
                    <a:pt x="164" y="229"/>
                    <a:pt x="164" y="236"/>
                    <a:pt x="164" y="243"/>
                  </a:cubicBezTo>
                  <a:cubicBezTo>
                    <a:pt x="171" y="243"/>
                    <a:pt x="177" y="243"/>
                    <a:pt x="184" y="243"/>
                  </a:cubicBezTo>
                  <a:cubicBezTo>
                    <a:pt x="184" y="236"/>
                    <a:pt x="184" y="229"/>
                    <a:pt x="184" y="222"/>
                  </a:cubicBezTo>
                  <a:cubicBezTo>
                    <a:pt x="189" y="222"/>
                    <a:pt x="193" y="222"/>
                    <a:pt x="197" y="222"/>
                  </a:cubicBezTo>
                  <a:cubicBezTo>
                    <a:pt x="206" y="222"/>
                    <a:pt x="214" y="221"/>
                    <a:pt x="222" y="218"/>
                  </a:cubicBezTo>
                  <a:cubicBezTo>
                    <a:pt x="233" y="215"/>
                    <a:pt x="240" y="209"/>
                    <a:pt x="244" y="198"/>
                  </a:cubicBezTo>
                  <a:cubicBezTo>
                    <a:pt x="247" y="189"/>
                    <a:pt x="247" y="180"/>
                    <a:pt x="246" y="171"/>
                  </a:cubicBezTo>
                  <a:cubicBezTo>
                    <a:pt x="244" y="157"/>
                    <a:pt x="236" y="148"/>
                    <a:pt x="222" y="145"/>
                  </a:cubicBezTo>
                  <a:cubicBezTo>
                    <a:pt x="212" y="143"/>
                    <a:pt x="201" y="141"/>
                    <a:pt x="190" y="141"/>
                  </a:cubicBezTo>
                  <a:cubicBezTo>
                    <a:pt x="188" y="141"/>
                    <a:pt x="186" y="141"/>
                    <a:pt x="184" y="141"/>
                  </a:cubicBezTo>
                  <a:cubicBezTo>
                    <a:pt x="184" y="128"/>
                    <a:pt x="184" y="116"/>
                    <a:pt x="184" y="104"/>
                  </a:cubicBezTo>
                  <a:cubicBezTo>
                    <a:pt x="191" y="104"/>
                    <a:pt x="198" y="104"/>
                    <a:pt x="204" y="107"/>
                  </a:cubicBezTo>
                  <a:cubicBezTo>
                    <a:pt x="209" y="109"/>
                    <a:pt x="212" y="113"/>
                    <a:pt x="213" y="119"/>
                  </a:cubicBezTo>
                  <a:cubicBezTo>
                    <a:pt x="213" y="120"/>
                    <a:pt x="213" y="122"/>
                    <a:pt x="213" y="123"/>
                  </a:cubicBezTo>
                  <a:cubicBezTo>
                    <a:pt x="213" y="123"/>
                    <a:pt x="214" y="123"/>
                    <a:pt x="214" y="123"/>
                  </a:cubicBezTo>
                  <a:cubicBezTo>
                    <a:pt x="222" y="123"/>
                    <a:pt x="231" y="123"/>
                    <a:pt x="240" y="123"/>
                  </a:cubicBezTo>
                  <a:cubicBezTo>
                    <a:pt x="241" y="123"/>
                    <a:pt x="241" y="122"/>
                    <a:pt x="241" y="121"/>
                  </a:cubicBezTo>
                  <a:cubicBezTo>
                    <a:pt x="241" y="117"/>
                    <a:pt x="241" y="113"/>
                    <a:pt x="240" y="109"/>
                  </a:cubicBezTo>
                  <a:cubicBezTo>
                    <a:pt x="239" y="99"/>
                    <a:pt x="234" y="91"/>
                    <a:pt x="224" y="87"/>
                  </a:cubicBezTo>
                  <a:cubicBezTo>
                    <a:pt x="216" y="85"/>
                    <a:pt x="208" y="84"/>
                    <a:pt x="200" y="83"/>
                  </a:cubicBezTo>
                  <a:cubicBezTo>
                    <a:pt x="195" y="83"/>
                    <a:pt x="190" y="82"/>
                    <a:pt x="184" y="82"/>
                  </a:cubicBezTo>
                  <a:cubicBezTo>
                    <a:pt x="184" y="76"/>
                    <a:pt x="184" y="70"/>
                    <a:pt x="184" y="63"/>
                  </a:cubicBezTo>
                  <a:cubicBezTo>
                    <a:pt x="177" y="63"/>
                    <a:pt x="171" y="63"/>
                    <a:pt x="164" y="63"/>
                  </a:cubicBezTo>
                  <a:cubicBezTo>
                    <a:pt x="164" y="70"/>
                    <a:pt x="164" y="76"/>
                    <a:pt x="164" y="82"/>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7" name="Freeform 738">
              <a:extLst>
                <a:ext uri="{FF2B5EF4-FFF2-40B4-BE49-F238E27FC236}">
                  <a16:creationId xmlns:a16="http://schemas.microsoft.com/office/drawing/2014/main" id="{7880B620-12BC-434D-A16E-CA34EECA6A18}"/>
                </a:ext>
              </a:extLst>
            </p:cNvPr>
            <p:cNvSpPr>
              <a:spLocks/>
            </p:cNvSpPr>
            <p:nvPr/>
          </p:nvSpPr>
          <p:spPr bwMode="gray">
            <a:xfrm>
              <a:off x="4629674" y="5377179"/>
              <a:ext cx="640966" cy="517263"/>
            </a:xfrm>
            <a:custGeom>
              <a:avLst/>
              <a:gdLst/>
              <a:ahLst/>
              <a:cxnLst>
                <a:cxn ang="0">
                  <a:pos x="342" y="274"/>
                </a:cxn>
                <a:cxn ang="0">
                  <a:pos x="316" y="274"/>
                </a:cxn>
                <a:cxn ang="0">
                  <a:pos x="316" y="271"/>
                </a:cxn>
                <a:cxn ang="0">
                  <a:pos x="316" y="91"/>
                </a:cxn>
                <a:cxn ang="0">
                  <a:pos x="284" y="59"/>
                </a:cxn>
                <a:cxn ang="0">
                  <a:pos x="106" y="59"/>
                </a:cxn>
                <a:cxn ang="0">
                  <a:pos x="101" y="56"/>
                </a:cxn>
                <a:cxn ang="0">
                  <a:pos x="87" y="31"/>
                </a:cxn>
                <a:cxn ang="0">
                  <a:pos x="84" y="29"/>
                </a:cxn>
                <a:cxn ang="0">
                  <a:pos x="3" y="29"/>
                </a:cxn>
                <a:cxn ang="0">
                  <a:pos x="0" y="29"/>
                </a:cxn>
                <a:cxn ang="0">
                  <a:pos x="0" y="0"/>
                </a:cxn>
                <a:cxn ang="0">
                  <a:pos x="2" y="0"/>
                </a:cxn>
                <a:cxn ang="0">
                  <a:pos x="110" y="0"/>
                </a:cxn>
                <a:cxn ang="0">
                  <a:pos x="114" y="2"/>
                </a:cxn>
                <a:cxn ang="0">
                  <a:pos x="128" y="28"/>
                </a:cxn>
                <a:cxn ang="0">
                  <a:pos x="132" y="30"/>
                </a:cxn>
                <a:cxn ang="0">
                  <a:pos x="310" y="30"/>
                </a:cxn>
                <a:cxn ang="0">
                  <a:pos x="342" y="57"/>
                </a:cxn>
                <a:cxn ang="0">
                  <a:pos x="342" y="61"/>
                </a:cxn>
                <a:cxn ang="0">
                  <a:pos x="342" y="271"/>
                </a:cxn>
                <a:cxn ang="0">
                  <a:pos x="342" y="274"/>
                </a:cxn>
              </a:cxnLst>
              <a:rect l="0" t="0" r="r" b="b"/>
              <a:pathLst>
                <a:path w="342" h="274">
                  <a:moveTo>
                    <a:pt x="342" y="274"/>
                  </a:moveTo>
                  <a:cubicBezTo>
                    <a:pt x="333" y="274"/>
                    <a:pt x="325" y="274"/>
                    <a:pt x="316" y="274"/>
                  </a:cubicBezTo>
                  <a:cubicBezTo>
                    <a:pt x="316" y="273"/>
                    <a:pt x="316" y="272"/>
                    <a:pt x="316" y="271"/>
                  </a:cubicBezTo>
                  <a:cubicBezTo>
                    <a:pt x="316" y="211"/>
                    <a:pt x="316" y="151"/>
                    <a:pt x="316" y="91"/>
                  </a:cubicBezTo>
                  <a:cubicBezTo>
                    <a:pt x="316" y="75"/>
                    <a:pt x="304" y="59"/>
                    <a:pt x="284" y="59"/>
                  </a:cubicBezTo>
                  <a:cubicBezTo>
                    <a:pt x="225" y="59"/>
                    <a:pt x="166" y="59"/>
                    <a:pt x="106" y="59"/>
                  </a:cubicBezTo>
                  <a:cubicBezTo>
                    <a:pt x="104" y="59"/>
                    <a:pt x="103" y="58"/>
                    <a:pt x="101" y="56"/>
                  </a:cubicBezTo>
                  <a:cubicBezTo>
                    <a:pt x="97" y="48"/>
                    <a:pt x="92" y="39"/>
                    <a:pt x="87" y="31"/>
                  </a:cubicBezTo>
                  <a:cubicBezTo>
                    <a:pt x="86" y="29"/>
                    <a:pt x="85" y="29"/>
                    <a:pt x="84" y="29"/>
                  </a:cubicBezTo>
                  <a:cubicBezTo>
                    <a:pt x="57" y="29"/>
                    <a:pt x="30" y="29"/>
                    <a:pt x="3" y="29"/>
                  </a:cubicBezTo>
                  <a:cubicBezTo>
                    <a:pt x="2" y="29"/>
                    <a:pt x="1" y="29"/>
                    <a:pt x="0" y="29"/>
                  </a:cubicBezTo>
                  <a:cubicBezTo>
                    <a:pt x="0" y="19"/>
                    <a:pt x="0" y="10"/>
                    <a:pt x="0" y="0"/>
                  </a:cubicBezTo>
                  <a:cubicBezTo>
                    <a:pt x="1" y="0"/>
                    <a:pt x="2" y="0"/>
                    <a:pt x="2" y="0"/>
                  </a:cubicBezTo>
                  <a:cubicBezTo>
                    <a:pt x="38" y="0"/>
                    <a:pt x="74" y="0"/>
                    <a:pt x="110" y="0"/>
                  </a:cubicBezTo>
                  <a:cubicBezTo>
                    <a:pt x="112" y="0"/>
                    <a:pt x="113" y="0"/>
                    <a:pt x="114" y="2"/>
                  </a:cubicBezTo>
                  <a:cubicBezTo>
                    <a:pt x="118" y="11"/>
                    <a:pt x="123" y="19"/>
                    <a:pt x="128" y="28"/>
                  </a:cubicBezTo>
                  <a:cubicBezTo>
                    <a:pt x="129" y="30"/>
                    <a:pt x="130" y="30"/>
                    <a:pt x="132" y="30"/>
                  </a:cubicBezTo>
                  <a:cubicBezTo>
                    <a:pt x="191" y="30"/>
                    <a:pt x="251" y="30"/>
                    <a:pt x="310" y="30"/>
                  </a:cubicBezTo>
                  <a:cubicBezTo>
                    <a:pt x="326" y="30"/>
                    <a:pt x="339" y="41"/>
                    <a:pt x="342" y="57"/>
                  </a:cubicBezTo>
                  <a:cubicBezTo>
                    <a:pt x="342" y="58"/>
                    <a:pt x="342" y="60"/>
                    <a:pt x="342" y="61"/>
                  </a:cubicBezTo>
                  <a:cubicBezTo>
                    <a:pt x="342" y="131"/>
                    <a:pt x="342" y="201"/>
                    <a:pt x="342" y="271"/>
                  </a:cubicBezTo>
                  <a:cubicBezTo>
                    <a:pt x="342" y="272"/>
                    <a:pt x="342" y="273"/>
                    <a:pt x="342" y="274"/>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8" name="Freeform 740">
              <a:extLst>
                <a:ext uri="{FF2B5EF4-FFF2-40B4-BE49-F238E27FC236}">
                  <a16:creationId xmlns:a16="http://schemas.microsoft.com/office/drawing/2014/main" id="{4E8F6657-62E1-0F44-B3B7-7A68FE67F9C4}"/>
                </a:ext>
              </a:extLst>
            </p:cNvPr>
            <p:cNvSpPr>
              <a:spLocks/>
            </p:cNvSpPr>
            <p:nvPr/>
          </p:nvSpPr>
          <p:spPr bwMode="gray">
            <a:xfrm>
              <a:off x="4877064" y="5787616"/>
              <a:ext cx="61849" cy="73093"/>
            </a:xfrm>
            <a:custGeom>
              <a:avLst/>
              <a:gdLst/>
              <a:ahLst/>
              <a:cxnLst>
                <a:cxn ang="0">
                  <a:pos x="0" y="0"/>
                </a:cxn>
                <a:cxn ang="0">
                  <a:pos x="24" y="3"/>
                </a:cxn>
                <a:cxn ang="0">
                  <a:pos x="32" y="16"/>
                </a:cxn>
                <a:cxn ang="0">
                  <a:pos x="14" y="38"/>
                </a:cxn>
                <a:cxn ang="0">
                  <a:pos x="0" y="39"/>
                </a:cxn>
                <a:cxn ang="0">
                  <a:pos x="0" y="0"/>
                </a:cxn>
              </a:cxnLst>
              <a:rect l="0" t="0" r="r" b="b"/>
              <a:pathLst>
                <a:path w="33" h="39">
                  <a:moveTo>
                    <a:pt x="0" y="0"/>
                  </a:moveTo>
                  <a:cubicBezTo>
                    <a:pt x="8" y="0"/>
                    <a:pt x="16" y="0"/>
                    <a:pt x="24" y="3"/>
                  </a:cubicBezTo>
                  <a:cubicBezTo>
                    <a:pt x="30" y="5"/>
                    <a:pt x="32" y="10"/>
                    <a:pt x="32" y="16"/>
                  </a:cubicBezTo>
                  <a:cubicBezTo>
                    <a:pt x="33" y="29"/>
                    <a:pt x="27" y="36"/>
                    <a:pt x="14" y="38"/>
                  </a:cubicBezTo>
                  <a:cubicBezTo>
                    <a:pt x="10" y="39"/>
                    <a:pt x="5" y="39"/>
                    <a:pt x="0" y="39"/>
                  </a:cubicBezTo>
                  <a:cubicBezTo>
                    <a:pt x="0" y="26"/>
                    <a:pt x="0" y="13"/>
                    <a:pt x="0" y="0"/>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sp>
          <p:nvSpPr>
            <p:cNvPr id="119" name="Freeform 741">
              <a:extLst>
                <a:ext uri="{FF2B5EF4-FFF2-40B4-BE49-F238E27FC236}">
                  <a16:creationId xmlns:a16="http://schemas.microsoft.com/office/drawing/2014/main" id="{081A7C14-052E-E840-A5CC-9603C6A20822}"/>
                </a:ext>
              </a:extLst>
            </p:cNvPr>
            <p:cNvSpPr>
              <a:spLocks/>
            </p:cNvSpPr>
            <p:nvPr/>
          </p:nvSpPr>
          <p:spPr bwMode="gray">
            <a:xfrm>
              <a:off x="4781481" y="5680789"/>
              <a:ext cx="56224" cy="67468"/>
            </a:xfrm>
            <a:custGeom>
              <a:avLst/>
              <a:gdLst/>
              <a:ahLst/>
              <a:cxnLst>
                <a:cxn ang="0">
                  <a:pos x="30" y="0"/>
                </a:cxn>
                <a:cxn ang="0">
                  <a:pos x="30" y="36"/>
                </a:cxn>
                <a:cxn ang="0">
                  <a:pos x="10" y="33"/>
                </a:cxn>
                <a:cxn ang="0">
                  <a:pos x="0" y="17"/>
                </a:cxn>
                <a:cxn ang="0">
                  <a:pos x="10" y="3"/>
                </a:cxn>
                <a:cxn ang="0">
                  <a:pos x="30" y="0"/>
                </a:cxn>
              </a:cxnLst>
              <a:rect l="0" t="0" r="r" b="b"/>
              <a:pathLst>
                <a:path w="30" h="36">
                  <a:moveTo>
                    <a:pt x="30" y="0"/>
                  </a:moveTo>
                  <a:cubicBezTo>
                    <a:pt x="30" y="12"/>
                    <a:pt x="30" y="24"/>
                    <a:pt x="30" y="36"/>
                  </a:cubicBezTo>
                  <a:cubicBezTo>
                    <a:pt x="23" y="36"/>
                    <a:pt x="16" y="36"/>
                    <a:pt x="10" y="33"/>
                  </a:cubicBezTo>
                  <a:cubicBezTo>
                    <a:pt x="3" y="30"/>
                    <a:pt x="0" y="25"/>
                    <a:pt x="0" y="17"/>
                  </a:cubicBezTo>
                  <a:cubicBezTo>
                    <a:pt x="0" y="10"/>
                    <a:pt x="3" y="6"/>
                    <a:pt x="10" y="3"/>
                  </a:cubicBezTo>
                  <a:cubicBezTo>
                    <a:pt x="15" y="1"/>
                    <a:pt x="24" y="0"/>
                    <a:pt x="30" y="0"/>
                  </a:cubicBezTo>
                  <a:close/>
                </a:path>
              </a:pathLst>
            </a:custGeom>
            <a:grpFill/>
            <a:ln w="9525">
              <a:noFill/>
              <a:round/>
              <a:headEnd/>
              <a:tailEnd/>
            </a:ln>
          </p:spPr>
          <p:txBody>
            <a:bodyPr vert="horz" wrap="square" lIns="91320" tIns="45660" rIns="91320" bIns="45660" numCol="1" anchor="t" anchorCtr="0" compatLnSpc="1">
              <a:prstTxWarp prst="textNoShape">
                <a:avLst/>
              </a:prstTxWarp>
            </a:bodyPr>
            <a:lstStyle/>
            <a:p>
              <a:pPr defTabSz="913007">
                <a:defRPr/>
              </a:pPr>
              <a:endParaRPr lang="en-US" sz="1796" kern="0">
                <a:solidFill>
                  <a:srgbClr val="58595B"/>
                </a:solidFill>
              </a:endParaRPr>
            </a:p>
          </p:txBody>
        </p:sp>
      </p:grpSp>
      <p:pic>
        <p:nvPicPr>
          <p:cNvPr id="120" name="Picture 119">
            <a:extLst>
              <a:ext uri="{FF2B5EF4-FFF2-40B4-BE49-F238E27FC236}">
                <a16:creationId xmlns:a16="http://schemas.microsoft.com/office/drawing/2014/main" id="{ABEE631B-0B60-6442-A07D-7D7865B0EA86}"/>
              </a:ext>
            </a:extLst>
          </p:cNvPr>
          <p:cNvPicPr>
            <a:picLocks/>
          </p:cNvPicPr>
          <p:nvPr/>
        </p:nvPicPr>
        <p:blipFill>
          <a:blip r:embed="rId3"/>
          <a:stretch>
            <a:fillRect/>
          </a:stretch>
        </p:blipFill>
        <p:spPr>
          <a:xfrm>
            <a:off x="3461304" y="2031136"/>
            <a:ext cx="2398254" cy="1510818"/>
          </a:xfrm>
          <a:prstGeom prst="rect">
            <a:avLst/>
          </a:prstGeom>
          <a:ln w="44450">
            <a:solidFill>
              <a:schemeClr val="tx1">
                <a:lumMod val="50000"/>
              </a:schemeClr>
            </a:solidFill>
          </a:ln>
        </p:spPr>
      </p:pic>
      <p:pic>
        <p:nvPicPr>
          <p:cNvPr id="121" name="Picture 120">
            <a:extLst>
              <a:ext uri="{FF2B5EF4-FFF2-40B4-BE49-F238E27FC236}">
                <a16:creationId xmlns:a16="http://schemas.microsoft.com/office/drawing/2014/main" id="{310E78B6-A2BD-B940-96FD-EDB067F58DCC}"/>
              </a:ext>
            </a:extLst>
          </p:cNvPr>
          <p:cNvPicPr>
            <a:picLocks/>
          </p:cNvPicPr>
          <p:nvPr/>
        </p:nvPicPr>
        <p:blipFill rotWithShape="1">
          <a:blip r:embed="rId4"/>
          <a:srcRect t="7997"/>
          <a:stretch/>
        </p:blipFill>
        <p:spPr>
          <a:xfrm>
            <a:off x="6367558" y="2031136"/>
            <a:ext cx="2307136" cy="1510818"/>
          </a:xfrm>
          <a:prstGeom prst="rect">
            <a:avLst/>
          </a:prstGeom>
          <a:ln w="44450">
            <a:solidFill>
              <a:schemeClr val="tx1">
                <a:lumMod val="50000"/>
              </a:schemeClr>
            </a:solidFill>
          </a:ln>
        </p:spPr>
      </p:pic>
      <p:pic>
        <p:nvPicPr>
          <p:cNvPr id="122" name="Picture 121">
            <a:extLst>
              <a:ext uri="{FF2B5EF4-FFF2-40B4-BE49-F238E27FC236}">
                <a16:creationId xmlns:a16="http://schemas.microsoft.com/office/drawing/2014/main" id="{9390F6AB-2403-2941-A982-6F24B2BAEFCA}"/>
              </a:ext>
            </a:extLst>
          </p:cNvPr>
          <p:cNvPicPr>
            <a:picLocks/>
          </p:cNvPicPr>
          <p:nvPr/>
        </p:nvPicPr>
        <p:blipFill>
          <a:blip r:embed="rId5"/>
          <a:stretch>
            <a:fillRect/>
          </a:stretch>
        </p:blipFill>
        <p:spPr>
          <a:xfrm>
            <a:off x="9221526" y="2031136"/>
            <a:ext cx="2355325" cy="1510818"/>
          </a:xfrm>
          <a:prstGeom prst="rect">
            <a:avLst/>
          </a:prstGeom>
          <a:ln w="44450">
            <a:solidFill>
              <a:schemeClr val="tx1">
                <a:lumMod val="50000"/>
              </a:schemeClr>
            </a:solidFill>
          </a:ln>
        </p:spPr>
      </p:pic>
      <p:pic>
        <p:nvPicPr>
          <p:cNvPr id="123" name="Picture 122">
            <a:extLst>
              <a:ext uri="{FF2B5EF4-FFF2-40B4-BE49-F238E27FC236}">
                <a16:creationId xmlns:a16="http://schemas.microsoft.com/office/drawing/2014/main" id="{CFA4E39A-4180-334E-B651-E6E0EE75DB13}"/>
              </a:ext>
            </a:extLst>
          </p:cNvPr>
          <p:cNvPicPr>
            <a:picLocks/>
          </p:cNvPicPr>
          <p:nvPr/>
        </p:nvPicPr>
        <p:blipFill>
          <a:blip r:embed="rId6"/>
          <a:stretch>
            <a:fillRect/>
          </a:stretch>
        </p:blipFill>
        <p:spPr>
          <a:xfrm>
            <a:off x="644138" y="2031136"/>
            <a:ext cx="2296164" cy="1510818"/>
          </a:xfrm>
          <a:prstGeom prst="rect">
            <a:avLst/>
          </a:prstGeom>
          <a:ln w="44450">
            <a:solidFill>
              <a:schemeClr val="tx1">
                <a:lumMod val="50000"/>
              </a:schemeClr>
            </a:solidFill>
          </a:ln>
        </p:spPr>
      </p:pic>
      <p:sp>
        <p:nvSpPr>
          <p:cNvPr id="183" name="TextBox 182">
            <a:extLst>
              <a:ext uri="{FF2B5EF4-FFF2-40B4-BE49-F238E27FC236}">
                <a16:creationId xmlns:a16="http://schemas.microsoft.com/office/drawing/2014/main" id="{7C1D1C32-9AB4-704E-BAB8-3D22423835E5}"/>
              </a:ext>
            </a:extLst>
          </p:cNvPr>
          <p:cNvSpPr txBox="1"/>
          <p:nvPr/>
        </p:nvSpPr>
        <p:spPr>
          <a:xfrm>
            <a:off x="502849" y="1181604"/>
            <a:ext cx="2578749" cy="729949"/>
          </a:xfrm>
          <a:prstGeom prst="snip1Rect">
            <a:avLst>
              <a:gd name="adj" fmla="val 22292"/>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304">
              <a:defRPr/>
            </a:pPr>
            <a:endParaRPr lang="en-US" sz="1796">
              <a:solidFill>
                <a:srgbClr val="FFFFFF"/>
              </a:solidFill>
            </a:endParaRPr>
          </a:p>
        </p:txBody>
      </p:sp>
      <p:sp>
        <p:nvSpPr>
          <p:cNvPr id="184" name="TextBox 183">
            <a:extLst>
              <a:ext uri="{FF2B5EF4-FFF2-40B4-BE49-F238E27FC236}">
                <a16:creationId xmlns:a16="http://schemas.microsoft.com/office/drawing/2014/main" id="{55CF35B6-DD1C-0E40-BC3A-7B4BA71A93B8}"/>
              </a:ext>
            </a:extLst>
          </p:cNvPr>
          <p:cNvSpPr txBox="1"/>
          <p:nvPr/>
        </p:nvSpPr>
        <p:spPr bwMode="gray">
          <a:xfrm>
            <a:off x="617271" y="1307970"/>
            <a:ext cx="2119891"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Intelligent</a:t>
            </a:r>
          </a:p>
          <a:p>
            <a:pPr defTabSz="913304">
              <a:lnSpc>
                <a:spcPct val="90000"/>
              </a:lnSpc>
              <a:defRPr/>
            </a:pPr>
            <a:r>
              <a:rPr lang="en-US" sz="1796" b="1" dirty="0">
                <a:solidFill>
                  <a:srgbClr val="FFFFFF"/>
                </a:solidFill>
                <a:ea typeface="ＭＳ Ｐゴシック" pitchFamily="34" charset="-128"/>
              </a:rPr>
              <a:t>Track and Trace</a:t>
            </a:r>
            <a:br>
              <a:rPr lang="en-US" sz="1796" b="1" dirty="0">
                <a:solidFill>
                  <a:srgbClr val="FFFFFF"/>
                </a:solidFill>
                <a:ea typeface="ＭＳ Ｐゴシック" pitchFamily="34" charset="-128"/>
              </a:rPr>
            </a:br>
            <a:endParaRPr lang="en-US" sz="1796" b="1" dirty="0">
              <a:solidFill>
                <a:srgbClr val="FFFFFF"/>
              </a:solidFill>
              <a:ea typeface="ＭＳ Ｐゴシック" pitchFamily="34" charset="-128"/>
            </a:endParaRPr>
          </a:p>
        </p:txBody>
      </p:sp>
      <p:sp>
        <p:nvSpPr>
          <p:cNvPr id="185" name="TextBox 184">
            <a:extLst>
              <a:ext uri="{FF2B5EF4-FFF2-40B4-BE49-F238E27FC236}">
                <a16:creationId xmlns:a16="http://schemas.microsoft.com/office/drawing/2014/main" id="{25FA05B5-A9CB-CB4E-8D10-08582D256B14}"/>
              </a:ext>
            </a:extLst>
          </p:cNvPr>
          <p:cNvSpPr txBox="1"/>
          <p:nvPr/>
        </p:nvSpPr>
        <p:spPr>
          <a:xfrm>
            <a:off x="3375304" y="1182188"/>
            <a:ext cx="2570255" cy="729949"/>
          </a:xfrm>
          <a:prstGeom prst="snip1Rect">
            <a:avLst>
              <a:gd name="adj" fmla="val 22292"/>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86" name="TextBox 185">
            <a:extLst>
              <a:ext uri="{FF2B5EF4-FFF2-40B4-BE49-F238E27FC236}">
                <a16:creationId xmlns:a16="http://schemas.microsoft.com/office/drawing/2014/main" id="{BFC85865-C4FF-694E-909C-85B10B7B250D}"/>
              </a:ext>
            </a:extLst>
          </p:cNvPr>
          <p:cNvSpPr txBox="1"/>
          <p:nvPr/>
        </p:nvSpPr>
        <p:spPr bwMode="gray">
          <a:xfrm>
            <a:off x="3531323" y="1307970"/>
            <a:ext cx="1571811"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Lot Lineage and Provenance</a:t>
            </a:r>
          </a:p>
        </p:txBody>
      </p:sp>
      <p:sp>
        <p:nvSpPr>
          <p:cNvPr id="187" name="TextBox 186">
            <a:extLst>
              <a:ext uri="{FF2B5EF4-FFF2-40B4-BE49-F238E27FC236}">
                <a16:creationId xmlns:a16="http://schemas.microsoft.com/office/drawing/2014/main" id="{80EFBA23-91BF-9341-B11D-3BBB246BFE54}"/>
              </a:ext>
            </a:extLst>
          </p:cNvPr>
          <p:cNvSpPr txBox="1"/>
          <p:nvPr/>
        </p:nvSpPr>
        <p:spPr>
          <a:xfrm>
            <a:off x="9112749" y="1182188"/>
            <a:ext cx="2572872" cy="729949"/>
          </a:xfrm>
          <a:prstGeom prst="snip1Rect">
            <a:avLst>
              <a:gd name="adj" fmla="val 2229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88" name="TextBox 187">
            <a:extLst>
              <a:ext uri="{FF2B5EF4-FFF2-40B4-BE49-F238E27FC236}">
                <a16:creationId xmlns:a16="http://schemas.microsoft.com/office/drawing/2014/main" id="{315AC7A9-22CF-9449-A1BE-BA90247888C7}"/>
              </a:ext>
            </a:extLst>
          </p:cNvPr>
          <p:cNvSpPr txBox="1"/>
          <p:nvPr/>
        </p:nvSpPr>
        <p:spPr bwMode="gray">
          <a:xfrm>
            <a:off x="9329853" y="1307970"/>
            <a:ext cx="1885272"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Warranty and Usage Tracking</a:t>
            </a:r>
          </a:p>
        </p:txBody>
      </p:sp>
      <p:sp>
        <p:nvSpPr>
          <p:cNvPr id="189" name="TextBox 188">
            <a:extLst>
              <a:ext uri="{FF2B5EF4-FFF2-40B4-BE49-F238E27FC236}">
                <a16:creationId xmlns:a16="http://schemas.microsoft.com/office/drawing/2014/main" id="{9068B967-0B74-F246-8F01-A516F1C1D34E}"/>
              </a:ext>
            </a:extLst>
          </p:cNvPr>
          <p:cNvSpPr txBox="1"/>
          <p:nvPr/>
        </p:nvSpPr>
        <p:spPr>
          <a:xfrm>
            <a:off x="6234301" y="1182188"/>
            <a:ext cx="2573651" cy="729949"/>
          </a:xfrm>
          <a:prstGeom prst="snip1Rect">
            <a:avLst>
              <a:gd name="adj" fmla="val 22292"/>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defPPr>
              <a:defRPr lang="en-US"/>
            </a:defPPr>
          </a:lstStyle>
          <a:p>
            <a:pPr defTabSz="913304">
              <a:defRPr/>
            </a:pPr>
            <a:endParaRPr lang="en-US" sz="1796">
              <a:solidFill>
                <a:srgbClr val="FFFFFF"/>
              </a:solidFill>
            </a:endParaRPr>
          </a:p>
        </p:txBody>
      </p:sp>
      <p:sp>
        <p:nvSpPr>
          <p:cNvPr id="190" name="TextBox 189">
            <a:extLst>
              <a:ext uri="{FF2B5EF4-FFF2-40B4-BE49-F238E27FC236}">
                <a16:creationId xmlns:a16="http://schemas.microsoft.com/office/drawing/2014/main" id="{26892027-F5DA-D348-82B3-70CB5BCC53E6}"/>
              </a:ext>
            </a:extLst>
          </p:cNvPr>
          <p:cNvSpPr txBox="1"/>
          <p:nvPr/>
        </p:nvSpPr>
        <p:spPr bwMode="gray">
          <a:xfrm>
            <a:off x="6480529" y="1307970"/>
            <a:ext cx="1659084" cy="383596"/>
          </a:xfrm>
          <a:prstGeom prst="rect">
            <a:avLst/>
          </a:prstGeom>
          <a:noFill/>
        </p:spPr>
        <p:txBody>
          <a:bodyPr wrap="square" lIns="0" tIns="0" rIns="0" bIns="0" rtlCol="0">
            <a:noAutofit/>
          </a:bodyPr>
          <a:lstStyle/>
          <a:p>
            <a:pPr defTabSz="913304">
              <a:lnSpc>
                <a:spcPct val="90000"/>
              </a:lnSpc>
              <a:defRPr/>
            </a:pPr>
            <a:r>
              <a:rPr lang="en-US" sz="1796" b="1" dirty="0">
                <a:solidFill>
                  <a:srgbClr val="FFFFFF"/>
                </a:solidFill>
                <a:ea typeface="ＭＳ Ｐゴシック" pitchFamily="34" charset="-128"/>
              </a:rPr>
              <a:t>Intelligent</a:t>
            </a:r>
          </a:p>
          <a:p>
            <a:pPr defTabSz="913304">
              <a:lnSpc>
                <a:spcPct val="90000"/>
              </a:lnSpc>
              <a:defRPr/>
            </a:pPr>
            <a:r>
              <a:rPr lang="en-US" sz="1796" b="1" dirty="0">
                <a:solidFill>
                  <a:srgbClr val="FFFFFF"/>
                </a:solidFill>
                <a:ea typeface="ＭＳ Ｐゴシック" pitchFamily="34" charset="-128"/>
              </a:rPr>
              <a:t>Cold Chain</a:t>
            </a:r>
          </a:p>
        </p:txBody>
      </p:sp>
      <p:sp>
        <p:nvSpPr>
          <p:cNvPr id="200" name="Freeform 6">
            <a:extLst>
              <a:ext uri="{FF2B5EF4-FFF2-40B4-BE49-F238E27FC236}">
                <a16:creationId xmlns:a16="http://schemas.microsoft.com/office/drawing/2014/main" id="{82C5CBDF-4B8A-7E41-9306-5DFFCC75763C}"/>
              </a:ext>
            </a:extLst>
          </p:cNvPr>
          <p:cNvSpPr>
            <a:spLocks noChangeAspect="1" noChangeArrowheads="1"/>
          </p:cNvSpPr>
          <p:nvPr/>
        </p:nvSpPr>
        <p:spPr bwMode="auto">
          <a:xfrm>
            <a:off x="5270501" y="5613473"/>
            <a:ext cx="426569" cy="426569"/>
          </a:xfrm>
          <a:custGeom>
            <a:avLst/>
            <a:gdLst>
              <a:gd name="T0" fmla="*/ 0 w 2975"/>
              <a:gd name="T1" fmla="*/ 2546 h 2975"/>
              <a:gd name="T2" fmla="*/ 324 w 2975"/>
              <a:gd name="T3" fmla="*/ 2280 h 2975"/>
              <a:gd name="T4" fmla="*/ 301 w 2975"/>
              <a:gd name="T5" fmla="*/ 2303 h 2975"/>
              <a:gd name="T6" fmla="*/ 174 w 2975"/>
              <a:gd name="T7" fmla="*/ 2372 h 2975"/>
              <a:gd name="T8" fmla="*/ 46 w 2975"/>
              <a:gd name="T9" fmla="*/ 1899 h 2975"/>
              <a:gd name="T10" fmla="*/ 174 w 2975"/>
              <a:gd name="T11" fmla="*/ 2107 h 2975"/>
              <a:gd name="T12" fmla="*/ 336 w 2975"/>
              <a:gd name="T13" fmla="*/ 2119 h 2975"/>
              <a:gd name="T14" fmla="*/ 255 w 2975"/>
              <a:gd name="T15" fmla="*/ 1945 h 2975"/>
              <a:gd name="T16" fmla="*/ 2003 w 2975"/>
              <a:gd name="T17" fmla="*/ 301 h 2975"/>
              <a:gd name="T18" fmla="*/ 2153 w 2975"/>
              <a:gd name="T19" fmla="*/ 255 h 2975"/>
              <a:gd name="T20" fmla="*/ 2245 w 2975"/>
              <a:gd name="T21" fmla="*/ 255 h 2975"/>
              <a:gd name="T22" fmla="*/ 2361 w 2975"/>
              <a:gd name="T23" fmla="*/ 0 h 2975"/>
              <a:gd name="T24" fmla="*/ 2314 w 2975"/>
              <a:gd name="T25" fmla="*/ 498 h 2975"/>
              <a:gd name="T26" fmla="*/ 2142 w 2975"/>
              <a:gd name="T27" fmla="*/ 648 h 2975"/>
              <a:gd name="T28" fmla="*/ 2084 w 2975"/>
              <a:gd name="T29" fmla="*/ 648 h 2975"/>
              <a:gd name="T30" fmla="*/ 1933 w 2975"/>
              <a:gd name="T31" fmla="*/ 475 h 2975"/>
              <a:gd name="T32" fmla="*/ 1320 w 2975"/>
              <a:gd name="T33" fmla="*/ 2731 h 2975"/>
              <a:gd name="T34" fmla="*/ 1297 w 2975"/>
              <a:gd name="T35" fmla="*/ 2616 h 2975"/>
              <a:gd name="T36" fmla="*/ 1389 w 2975"/>
              <a:gd name="T37" fmla="*/ 2743 h 2975"/>
              <a:gd name="T38" fmla="*/ 1250 w 2975"/>
              <a:gd name="T39" fmla="*/ 2616 h 2975"/>
              <a:gd name="T40" fmla="*/ 1158 w 2975"/>
              <a:gd name="T41" fmla="*/ 2407 h 2975"/>
              <a:gd name="T42" fmla="*/ 1517 w 2975"/>
              <a:gd name="T43" fmla="*/ 2812 h 2975"/>
              <a:gd name="T44" fmla="*/ 1413 w 2975"/>
              <a:gd name="T45" fmla="*/ 2916 h 2975"/>
              <a:gd name="T46" fmla="*/ 1343 w 2975"/>
              <a:gd name="T47" fmla="*/ 2916 h 2975"/>
              <a:gd name="T48" fmla="*/ 1308 w 2975"/>
              <a:gd name="T49" fmla="*/ 2777 h 2975"/>
              <a:gd name="T50" fmla="*/ 2696 w 2975"/>
              <a:gd name="T51" fmla="*/ 1586 h 2975"/>
              <a:gd name="T52" fmla="*/ 2963 w 2975"/>
              <a:gd name="T53" fmla="*/ 1806 h 2975"/>
              <a:gd name="T54" fmla="*/ 2812 w 2975"/>
              <a:gd name="T55" fmla="*/ 1609 h 2975"/>
              <a:gd name="T56" fmla="*/ 2743 w 2975"/>
              <a:gd name="T57" fmla="*/ 1656 h 2975"/>
              <a:gd name="T58" fmla="*/ 2592 w 2975"/>
              <a:gd name="T59" fmla="*/ 1297 h 2975"/>
              <a:gd name="T60" fmla="*/ 2685 w 2975"/>
              <a:gd name="T61" fmla="*/ 1528 h 2975"/>
              <a:gd name="T62" fmla="*/ 2835 w 2975"/>
              <a:gd name="T63" fmla="*/ 1470 h 2975"/>
              <a:gd name="T64" fmla="*/ 2673 w 2975"/>
              <a:gd name="T65" fmla="*/ 1470 h 2975"/>
              <a:gd name="T66" fmla="*/ 695 w 2975"/>
              <a:gd name="T67" fmla="*/ 1111 h 2975"/>
              <a:gd name="T68" fmla="*/ 648 w 2975"/>
              <a:gd name="T69" fmla="*/ 324 h 2975"/>
              <a:gd name="T70" fmla="*/ 405 w 2975"/>
              <a:gd name="T71" fmla="*/ 857 h 2975"/>
              <a:gd name="T72" fmla="*/ 359 w 2975"/>
              <a:gd name="T73" fmla="*/ 972 h 2975"/>
              <a:gd name="T74" fmla="*/ 486 w 2975"/>
              <a:gd name="T75" fmla="*/ 648 h 2975"/>
              <a:gd name="T76" fmla="*/ 417 w 2975"/>
              <a:gd name="T77" fmla="*/ 394 h 2975"/>
              <a:gd name="T78" fmla="*/ 266 w 2975"/>
              <a:gd name="T79" fmla="*/ 590 h 2975"/>
              <a:gd name="T80" fmla="*/ 475 w 2975"/>
              <a:gd name="T81" fmla="*/ 752 h 2975"/>
              <a:gd name="T82" fmla="*/ 1517 w 2975"/>
              <a:gd name="T83" fmla="*/ 1713 h 2975"/>
              <a:gd name="T84" fmla="*/ 1354 w 2975"/>
              <a:gd name="T85" fmla="*/ 1609 h 2975"/>
              <a:gd name="T86" fmla="*/ 1887 w 2975"/>
              <a:gd name="T87" fmla="*/ 1748 h 2975"/>
              <a:gd name="T88" fmla="*/ 1482 w 2975"/>
              <a:gd name="T89" fmla="*/ 1586 h 2975"/>
              <a:gd name="T90" fmla="*/ 1656 w 2975"/>
              <a:gd name="T91" fmla="*/ 1308 h 2975"/>
              <a:gd name="T92" fmla="*/ 1297 w 2975"/>
              <a:gd name="T93" fmla="*/ 1215 h 2975"/>
              <a:gd name="T94" fmla="*/ 2038 w 2975"/>
              <a:gd name="T95" fmla="*/ 1899 h 2975"/>
              <a:gd name="T96" fmla="*/ 2119 w 2975"/>
              <a:gd name="T97" fmla="*/ 2245 h 2975"/>
              <a:gd name="T98" fmla="*/ 2916 w 2975"/>
              <a:gd name="T99" fmla="*/ 2662 h 2975"/>
              <a:gd name="T100" fmla="*/ 1876 w 2975"/>
              <a:gd name="T101" fmla="*/ 1088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75" h="2975">
                <a:moveTo>
                  <a:pt x="0" y="2546"/>
                </a:moveTo>
                <a:cubicBezTo>
                  <a:pt x="509" y="2546"/>
                  <a:pt x="509" y="2546"/>
                  <a:pt x="509" y="2546"/>
                </a:cubicBezTo>
                <a:cubicBezTo>
                  <a:pt x="509" y="1852"/>
                  <a:pt x="509" y="1852"/>
                  <a:pt x="509" y="1852"/>
                </a:cubicBezTo>
                <a:cubicBezTo>
                  <a:pt x="0" y="1852"/>
                  <a:pt x="0" y="1852"/>
                  <a:pt x="0" y="1852"/>
                </a:cubicBezTo>
                <a:lnTo>
                  <a:pt x="0" y="2546"/>
                </a:lnTo>
                <a:close/>
                <a:moveTo>
                  <a:pt x="46" y="1899"/>
                </a:moveTo>
                <a:cubicBezTo>
                  <a:pt x="463" y="1899"/>
                  <a:pt x="463" y="1899"/>
                  <a:pt x="463" y="1899"/>
                </a:cubicBezTo>
                <a:cubicBezTo>
                  <a:pt x="463" y="2349"/>
                  <a:pt x="463" y="2349"/>
                  <a:pt x="463" y="2349"/>
                </a:cubicBezTo>
                <a:cubicBezTo>
                  <a:pt x="452" y="2338"/>
                  <a:pt x="440" y="2326"/>
                  <a:pt x="428" y="2326"/>
                </a:cubicBezTo>
                <a:cubicBezTo>
                  <a:pt x="324" y="2280"/>
                  <a:pt x="324" y="2280"/>
                  <a:pt x="324" y="2280"/>
                </a:cubicBezTo>
                <a:cubicBezTo>
                  <a:pt x="370" y="2372"/>
                  <a:pt x="370" y="2372"/>
                  <a:pt x="370" y="2372"/>
                </a:cubicBezTo>
                <a:cubicBezTo>
                  <a:pt x="336" y="2372"/>
                  <a:pt x="336" y="2372"/>
                  <a:pt x="336" y="2372"/>
                </a:cubicBezTo>
                <a:cubicBezTo>
                  <a:pt x="289" y="2500"/>
                  <a:pt x="289" y="2500"/>
                  <a:pt x="289" y="2500"/>
                </a:cubicBezTo>
                <a:cubicBezTo>
                  <a:pt x="278" y="2500"/>
                  <a:pt x="278" y="2500"/>
                  <a:pt x="278" y="2500"/>
                </a:cubicBezTo>
                <a:cubicBezTo>
                  <a:pt x="301" y="2303"/>
                  <a:pt x="301" y="2303"/>
                  <a:pt x="301" y="2303"/>
                </a:cubicBezTo>
                <a:cubicBezTo>
                  <a:pt x="289" y="2303"/>
                  <a:pt x="278" y="2314"/>
                  <a:pt x="255" y="2314"/>
                </a:cubicBezTo>
                <a:cubicBezTo>
                  <a:pt x="231" y="2314"/>
                  <a:pt x="220" y="2303"/>
                  <a:pt x="209" y="2303"/>
                </a:cubicBezTo>
                <a:cubicBezTo>
                  <a:pt x="231" y="2500"/>
                  <a:pt x="231" y="2500"/>
                  <a:pt x="231" y="2500"/>
                </a:cubicBezTo>
                <a:cubicBezTo>
                  <a:pt x="220" y="2500"/>
                  <a:pt x="220" y="2500"/>
                  <a:pt x="220" y="2500"/>
                </a:cubicBezTo>
                <a:cubicBezTo>
                  <a:pt x="174" y="2372"/>
                  <a:pt x="174" y="2372"/>
                  <a:pt x="174" y="2372"/>
                </a:cubicBezTo>
                <a:cubicBezTo>
                  <a:pt x="139" y="2372"/>
                  <a:pt x="139" y="2372"/>
                  <a:pt x="139" y="2372"/>
                </a:cubicBezTo>
                <a:cubicBezTo>
                  <a:pt x="185" y="2280"/>
                  <a:pt x="185" y="2280"/>
                  <a:pt x="185" y="2280"/>
                </a:cubicBezTo>
                <a:cubicBezTo>
                  <a:pt x="81" y="2326"/>
                  <a:pt x="81" y="2326"/>
                  <a:pt x="81" y="2326"/>
                </a:cubicBezTo>
                <a:cubicBezTo>
                  <a:pt x="70" y="2326"/>
                  <a:pt x="58" y="2338"/>
                  <a:pt x="46" y="2349"/>
                </a:cubicBezTo>
                <a:lnTo>
                  <a:pt x="46" y="1899"/>
                </a:lnTo>
                <a:close/>
                <a:moveTo>
                  <a:pt x="197" y="2223"/>
                </a:moveTo>
                <a:cubicBezTo>
                  <a:pt x="197" y="2211"/>
                  <a:pt x="185" y="2188"/>
                  <a:pt x="185" y="2176"/>
                </a:cubicBezTo>
                <a:cubicBezTo>
                  <a:pt x="174" y="2176"/>
                  <a:pt x="162" y="2165"/>
                  <a:pt x="150" y="2153"/>
                </a:cubicBezTo>
                <a:cubicBezTo>
                  <a:pt x="150" y="2130"/>
                  <a:pt x="150" y="2130"/>
                  <a:pt x="150" y="2130"/>
                </a:cubicBezTo>
                <a:cubicBezTo>
                  <a:pt x="150" y="2119"/>
                  <a:pt x="162" y="2107"/>
                  <a:pt x="174" y="2107"/>
                </a:cubicBezTo>
                <a:cubicBezTo>
                  <a:pt x="174" y="2095"/>
                  <a:pt x="174" y="2084"/>
                  <a:pt x="174" y="2084"/>
                </a:cubicBezTo>
                <a:cubicBezTo>
                  <a:pt x="174" y="2072"/>
                  <a:pt x="174" y="2038"/>
                  <a:pt x="209" y="2015"/>
                </a:cubicBezTo>
                <a:cubicBezTo>
                  <a:pt x="209" y="2061"/>
                  <a:pt x="255" y="2107"/>
                  <a:pt x="301" y="2107"/>
                </a:cubicBezTo>
                <a:cubicBezTo>
                  <a:pt x="313" y="2107"/>
                  <a:pt x="313" y="2107"/>
                  <a:pt x="313" y="2107"/>
                </a:cubicBezTo>
                <a:cubicBezTo>
                  <a:pt x="324" y="2107"/>
                  <a:pt x="336" y="2107"/>
                  <a:pt x="336" y="2119"/>
                </a:cubicBezTo>
                <a:cubicBezTo>
                  <a:pt x="336" y="2153"/>
                  <a:pt x="336" y="2223"/>
                  <a:pt x="289" y="2245"/>
                </a:cubicBezTo>
                <a:cubicBezTo>
                  <a:pt x="359" y="2245"/>
                  <a:pt x="359" y="2245"/>
                  <a:pt x="359" y="2245"/>
                </a:cubicBezTo>
                <a:cubicBezTo>
                  <a:pt x="382" y="2211"/>
                  <a:pt x="394" y="2142"/>
                  <a:pt x="394" y="2107"/>
                </a:cubicBezTo>
                <a:cubicBezTo>
                  <a:pt x="394" y="2015"/>
                  <a:pt x="347" y="1968"/>
                  <a:pt x="278" y="1968"/>
                </a:cubicBezTo>
                <a:cubicBezTo>
                  <a:pt x="255" y="1945"/>
                  <a:pt x="255" y="1945"/>
                  <a:pt x="255" y="1945"/>
                </a:cubicBezTo>
                <a:cubicBezTo>
                  <a:pt x="197" y="1945"/>
                  <a:pt x="116" y="1991"/>
                  <a:pt x="116" y="2095"/>
                </a:cubicBezTo>
                <a:cubicBezTo>
                  <a:pt x="116" y="2142"/>
                  <a:pt x="139" y="2200"/>
                  <a:pt x="197" y="2223"/>
                </a:cubicBezTo>
                <a:close/>
                <a:moveTo>
                  <a:pt x="2049" y="370"/>
                </a:moveTo>
                <a:cubicBezTo>
                  <a:pt x="2049" y="359"/>
                  <a:pt x="2038" y="336"/>
                  <a:pt x="2038" y="324"/>
                </a:cubicBezTo>
                <a:cubicBezTo>
                  <a:pt x="2026" y="324"/>
                  <a:pt x="2015" y="313"/>
                  <a:pt x="2003" y="301"/>
                </a:cubicBezTo>
                <a:cubicBezTo>
                  <a:pt x="2003" y="278"/>
                  <a:pt x="2003" y="278"/>
                  <a:pt x="2003" y="278"/>
                </a:cubicBezTo>
                <a:cubicBezTo>
                  <a:pt x="2003" y="266"/>
                  <a:pt x="2015" y="255"/>
                  <a:pt x="2026" y="255"/>
                </a:cubicBezTo>
                <a:cubicBezTo>
                  <a:pt x="2026" y="243"/>
                  <a:pt x="2026" y="231"/>
                  <a:pt x="2026" y="231"/>
                </a:cubicBezTo>
                <a:cubicBezTo>
                  <a:pt x="2026" y="220"/>
                  <a:pt x="2026" y="185"/>
                  <a:pt x="2061" y="162"/>
                </a:cubicBezTo>
                <a:cubicBezTo>
                  <a:pt x="2061" y="209"/>
                  <a:pt x="2107" y="255"/>
                  <a:pt x="2153" y="255"/>
                </a:cubicBezTo>
                <a:cubicBezTo>
                  <a:pt x="2165" y="255"/>
                  <a:pt x="2165" y="255"/>
                  <a:pt x="2165" y="255"/>
                </a:cubicBezTo>
                <a:cubicBezTo>
                  <a:pt x="2176" y="255"/>
                  <a:pt x="2188" y="255"/>
                  <a:pt x="2188" y="266"/>
                </a:cubicBezTo>
                <a:cubicBezTo>
                  <a:pt x="2188" y="301"/>
                  <a:pt x="2188" y="370"/>
                  <a:pt x="2142" y="394"/>
                </a:cubicBezTo>
                <a:cubicBezTo>
                  <a:pt x="2211" y="394"/>
                  <a:pt x="2211" y="394"/>
                  <a:pt x="2211" y="394"/>
                </a:cubicBezTo>
                <a:cubicBezTo>
                  <a:pt x="2233" y="359"/>
                  <a:pt x="2245" y="289"/>
                  <a:pt x="2245" y="255"/>
                </a:cubicBezTo>
                <a:cubicBezTo>
                  <a:pt x="2245" y="162"/>
                  <a:pt x="2200" y="116"/>
                  <a:pt x="2130" y="116"/>
                </a:cubicBezTo>
                <a:cubicBezTo>
                  <a:pt x="2107" y="93"/>
                  <a:pt x="2107" y="93"/>
                  <a:pt x="2107" y="93"/>
                </a:cubicBezTo>
                <a:cubicBezTo>
                  <a:pt x="2049" y="93"/>
                  <a:pt x="1968" y="139"/>
                  <a:pt x="1968" y="243"/>
                </a:cubicBezTo>
                <a:cubicBezTo>
                  <a:pt x="1968" y="289"/>
                  <a:pt x="1991" y="347"/>
                  <a:pt x="2049" y="370"/>
                </a:cubicBezTo>
                <a:close/>
                <a:moveTo>
                  <a:pt x="2361" y="0"/>
                </a:moveTo>
                <a:cubicBezTo>
                  <a:pt x="1852" y="0"/>
                  <a:pt x="1852" y="0"/>
                  <a:pt x="1852" y="0"/>
                </a:cubicBezTo>
                <a:cubicBezTo>
                  <a:pt x="1852" y="695"/>
                  <a:pt x="1852" y="695"/>
                  <a:pt x="1852" y="695"/>
                </a:cubicBezTo>
                <a:cubicBezTo>
                  <a:pt x="2361" y="695"/>
                  <a:pt x="2361" y="695"/>
                  <a:pt x="2361" y="695"/>
                </a:cubicBezTo>
                <a:lnTo>
                  <a:pt x="2361" y="0"/>
                </a:lnTo>
                <a:close/>
                <a:moveTo>
                  <a:pt x="2314" y="498"/>
                </a:moveTo>
                <a:cubicBezTo>
                  <a:pt x="2303" y="486"/>
                  <a:pt x="2291" y="475"/>
                  <a:pt x="2280" y="475"/>
                </a:cubicBezTo>
                <a:cubicBezTo>
                  <a:pt x="2176" y="428"/>
                  <a:pt x="2176" y="428"/>
                  <a:pt x="2176" y="428"/>
                </a:cubicBezTo>
                <a:cubicBezTo>
                  <a:pt x="2223" y="521"/>
                  <a:pt x="2223" y="521"/>
                  <a:pt x="2223" y="521"/>
                </a:cubicBezTo>
                <a:cubicBezTo>
                  <a:pt x="2188" y="521"/>
                  <a:pt x="2188" y="521"/>
                  <a:pt x="2188" y="521"/>
                </a:cubicBezTo>
                <a:cubicBezTo>
                  <a:pt x="2142" y="648"/>
                  <a:pt x="2142" y="648"/>
                  <a:pt x="2142" y="648"/>
                </a:cubicBezTo>
                <a:cubicBezTo>
                  <a:pt x="2130" y="648"/>
                  <a:pt x="2130" y="648"/>
                  <a:pt x="2130" y="648"/>
                </a:cubicBezTo>
                <a:cubicBezTo>
                  <a:pt x="2153" y="452"/>
                  <a:pt x="2153" y="452"/>
                  <a:pt x="2153" y="452"/>
                </a:cubicBezTo>
                <a:cubicBezTo>
                  <a:pt x="2142" y="452"/>
                  <a:pt x="2130" y="463"/>
                  <a:pt x="2107" y="463"/>
                </a:cubicBezTo>
                <a:cubicBezTo>
                  <a:pt x="2084" y="463"/>
                  <a:pt x="2072" y="452"/>
                  <a:pt x="2061" y="452"/>
                </a:cubicBezTo>
                <a:cubicBezTo>
                  <a:pt x="2084" y="648"/>
                  <a:pt x="2084" y="648"/>
                  <a:pt x="2084" y="648"/>
                </a:cubicBezTo>
                <a:cubicBezTo>
                  <a:pt x="2072" y="648"/>
                  <a:pt x="2072" y="648"/>
                  <a:pt x="2072" y="648"/>
                </a:cubicBezTo>
                <a:cubicBezTo>
                  <a:pt x="2026" y="521"/>
                  <a:pt x="2026" y="521"/>
                  <a:pt x="2026" y="521"/>
                </a:cubicBezTo>
                <a:cubicBezTo>
                  <a:pt x="1991" y="521"/>
                  <a:pt x="1991" y="521"/>
                  <a:pt x="1991" y="521"/>
                </a:cubicBezTo>
                <a:cubicBezTo>
                  <a:pt x="2038" y="428"/>
                  <a:pt x="2038" y="428"/>
                  <a:pt x="2038" y="428"/>
                </a:cubicBezTo>
                <a:cubicBezTo>
                  <a:pt x="1933" y="475"/>
                  <a:pt x="1933" y="475"/>
                  <a:pt x="1933" y="475"/>
                </a:cubicBezTo>
                <a:cubicBezTo>
                  <a:pt x="1922" y="475"/>
                  <a:pt x="1910" y="486"/>
                  <a:pt x="1899" y="498"/>
                </a:cubicBezTo>
                <a:cubicBezTo>
                  <a:pt x="1899" y="46"/>
                  <a:pt x="1899" y="46"/>
                  <a:pt x="1899" y="46"/>
                </a:cubicBezTo>
                <a:cubicBezTo>
                  <a:pt x="2314" y="46"/>
                  <a:pt x="2314" y="46"/>
                  <a:pt x="2314" y="46"/>
                </a:cubicBezTo>
                <a:lnTo>
                  <a:pt x="2314" y="498"/>
                </a:lnTo>
                <a:close/>
                <a:moveTo>
                  <a:pt x="1320" y="2731"/>
                </a:moveTo>
                <a:cubicBezTo>
                  <a:pt x="1320" y="2720"/>
                  <a:pt x="1308" y="2708"/>
                  <a:pt x="1308" y="2685"/>
                </a:cubicBezTo>
                <a:cubicBezTo>
                  <a:pt x="1297" y="2685"/>
                  <a:pt x="1285" y="2673"/>
                  <a:pt x="1285" y="2662"/>
                </a:cubicBezTo>
                <a:cubicBezTo>
                  <a:pt x="1285" y="2650"/>
                  <a:pt x="1285" y="2650"/>
                  <a:pt x="1285" y="2650"/>
                </a:cubicBezTo>
                <a:cubicBezTo>
                  <a:pt x="1285" y="2639"/>
                  <a:pt x="1285" y="2627"/>
                  <a:pt x="1297" y="2627"/>
                </a:cubicBezTo>
                <a:cubicBezTo>
                  <a:pt x="1297" y="2616"/>
                  <a:pt x="1297" y="2616"/>
                  <a:pt x="1297" y="2616"/>
                </a:cubicBezTo>
                <a:cubicBezTo>
                  <a:pt x="1297" y="2604"/>
                  <a:pt x="1297" y="2569"/>
                  <a:pt x="1331" y="2557"/>
                </a:cubicBezTo>
                <a:cubicBezTo>
                  <a:pt x="1331" y="2592"/>
                  <a:pt x="1366" y="2627"/>
                  <a:pt x="1401" y="2627"/>
                </a:cubicBezTo>
                <a:cubicBezTo>
                  <a:pt x="1413" y="2627"/>
                  <a:pt x="1413" y="2627"/>
                  <a:pt x="1413" y="2627"/>
                </a:cubicBezTo>
                <a:cubicBezTo>
                  <a:pt x="1424" y="2627"/>
                  <a:pt x="1436" y="2639"/>
                  <a:pt x="1436" y="2650"/>
                </a:cubicBezTo>
                <a:cubicBezTo>
                  <a:pt x="1436" y="2673"/>
                  <a:pt x="1424" y="2720"/>
                  <a:pt x="1389" y="2743"/>
                </a:cubicBezTo>
                <a:cubicBezTo>
                  <a:pt x="1447" y="2743"/>
                  <a:pt x="1447" y="2743"/>
                  <a:pt x="1447" y="2743"/>
                </a:cubicBezTo>
                <a:cubicBezTo>
                  <a:pt x="1470" y="2720"/>
                  <a:pt x="1482" y="2662"/>
                  <a:pt x="1482" y="2627"/>
                </a:cubicBezTo>
                <a:cubicBezTo>
                  <a:pt x="1482" y="2557"/>
                  <a:pt x="1436" y="2511"/>
                  <a:pt x="1378" y="2511"/>
                </a:cubicBezTo>
                <a:cubicBezTo>
                  <a:pt x="1366" y="2500"/>
                  <a:pt x="1366" y="2500"/>
                  <a:pt x="1366" y="2500"/>
                </a:cubicBezTo>
                <a:cubicBezTo>
                  <a:pt x="1320" y="2500"/>
                  <a:pt x="1250" y="2534"/>
                  <a:pt x="1250" y="2616"/>
                </a:cubicBezTo>
                <a:cubicBezTo>
                  <a:pt x="1250" y="2662"/>
                  <a:pt x="1274" y="2708"/>
                  <a:pt x="1320" y="2731"/>
                </a:cubicBezTo>
                <a:close/>
                <a:moveTo>
                  <a:pt x="1158" y="2963"/>
                </a:moveTo>
                <a:cubicBezTo>
                  <a:pt x="1574" y="2963"/>
                  <a:pt x="1574" y="2963"/>
                  <a:pt x="1574" y="2963"/>
                </a:cubicBezTo>
                <a:cubicBezTo>
                  <a:pt x="1574" y="2407"/>
                  <a:pt x="1574" y="2407"/>
                  <a:pt x="1574" y="2407"/>
                </a:cubicBezTo>
                <a:cubicBezTo>
                  <a:pt x="1158" y="2407"/>
                  <a:pt x="1158" y="2407"/>
                  <a:pt x="1158" y="2407"/>
                </a:cubicBezTo>
                <a:lnTo>
                  <a:pt x="1158" y="2963"/>
                </a:lnTo>
                <a:close/>
                <a:moveTo>
                  <a:pt x="1204" y="2453"/>
                </a:moveTo>
                <a:cubicBezTo>
                  <a:pt x="1528" y="2453"/>
                  <a:pt x="1528" y="2453"/>
                  <a:pt x="1528" y="2453"/>
                </a:cubicBezTo>
                <a:cubicBezTo>
                  <a:pt x="1528" y="2824"/>
                  <a:pt x="1528" y="2824"/>
                  <a:pt x="1528" y="2824"/>
                </a:cubicBezTo>
                <a:lnTo>
                  <a:pt x="1517" y="2812"/>
                </a:lnTo>
                <a:cubicBezTo>
                  <a:pt x="1424" y="2777"/>
                  <a:pt x="1424" y="2777"/>
                  <a:pt x="1424" y="2777"/>
                </a:cubicBezTo>
                <a:lnTo>
                  <a:pt x="1424" y="2766"/>
                </a:lnTo>
                <a:cubicBezTo>
                  <a:pt x="1459" y="2859"/>
                  <a:pt x="1459" y="2859"/>
                  <a:pt x="1459" y="2859"/>
                </a:cubicBezTo>
                <a:cubicBezTo>
                  <a:pt x="1436" y="2859"/>
                  <a:pt x="1436" y="2859"/>
                  <a:pt x="1436" y="2859"/>
                </a:cubicBezTo>
                <a:cubicBezTo>
                  <a:pt x="1413" y="2916"/>
                  <a:pt x="1413" y="2916"/>
                  <a:pt x="1413" y="2916"/>
                </a:cubicBezTo>
                <a:cubicBezTo>
                  <a:pt x="1389" y="2916"/>
                  <a:pt x="1389" y="2916"/>
                  <a:pt x="1389" y="2916"/>
                </a:cubicBezTo>
                <a:cubicBezTo>
                  <a:pt x="1401" y="2789"/>
                  <a:pt x="1401" y="2789"/>
                  <a:pt x="1401" y="2789"/>
                </a:cubicBezTo>
                <a:cubicBezTo>
                  <a:pt x="1401" y="2801"/>
                  <a:pt x="1378" y="2801"/>
                  <a:pt x="1366" y="2801"/>
                </a:cubicBezTo>
                <a:cubicBezTo>
                  <a:pt x="1354" y="2801"/>
                  <a:pt x="1331" y="2801"/>
                  <a:pt x="1331" y="2789"/>
                </a:cubicBezTo>
                <a:cubicBezTo>
                  <a:pt x="1343" y="2916"/>
                  <a:pt x="1343" y="2916"/>
                  <a:pt x="1343" y="2916"/>
                </a:cubicBezTo>
                <a:cubicBezTo>
                  <a:pt x="1320" y="2916"/>
                  <a:pt x="1320" y="2916"/>
                  <a:pt x="1320" y="2916"/>
                </a:cubicBezTo>
                <a:cubicBezTo>
                  <a:pt x="1297" y="2859"/>
                  <a:pt x="1297" y="2859"/>
                  <a:pt x="1297" y="2859"/>
                </a:cubicBezTo>
                <a:cubicBezTo>
                  <a:pt x="1274" y="2859"/>
                  <a:pt x="1274" y="2859"/>
                  <a:pt x="1274" y="2859"/>
                </a:cubicBezTo>
                <a:cubicBezTo>
                  <a:pt x="1308" y="2766"/>
                  <a:pt x="1308" y="2766"/>
                  <a:pt x="1308" y="2766"/>
                </a:cubicBezTo>
                <a:cubicBezTo>
                  <a:pt x="1308" y="2777"/>
                  <a:pt x="1308" y="2777"/>
                  <a:pt x="1308" y="2777"/>
                </a:cubicBezTo>
                <a:cubicBezTo>
                  <a:pt x="1215" y="2812"/>
                  <a:pt x="1215" y="2812"/>
                  <a:pt x="1215" y="2812"/>
                </a:cubicBezTo>
                <a:lnTo>
                  <a:pt x="1204" y="2824"/>
                </a:lnTo>
                <a:lnTo>
                  <a:pt x="1204" y="2453"/>
                </a:lnTo>
                <a:close/>
                <a:moveTo>
                  <a:pt x="2696" y="1586"/>
                </a:moveTo>
                <a:lnTo>
                  <a:pt x="2696" y="1586"/>
                </a:lnTo>
                <a:close/>
                <a:moveTo>
                  <a:pt x="2812" y="1586"/>
                </a:moveTo>
                <a:lnTo>
                  <a:pt x="2812" y="1586"/>
                </a:lnTo>
                <a:close/>
                <a:moveTo>
                  <a:pt x="2546" y="1250"/>
                </a:moveTo>
                <a:cubicBezTo>
                  <a:pt x="2546" y="1806"/>
                  <a:pt x="2546" y="1806"/>
                  <a:pt x="2546" y="1806"/>
                </a:cubicBezTo>
                <a:cubicBezTo>
                  <a:pt x="2963" y="1806"/>
                  <a:pt x="2963" y="1806"/>
                  <a:pt x="2963" y="1806"/>
                </a:cubicBezTo>
                <a:cubicBezTo>
                  <a:pt x="2963" y="1250"/>
                  <a:pt x="2963" y="1250"/>
                  <a:pt x="2963" y="1250"/>
                </a:cubicBezTo>
                <a:lnTo>
                  <a:pt x="2546" y="1250"/>
                </a:lnTo>
                <a:close/>
                <a:moveTo>
                  <a:pt x="2916" y="1667"/>
                </a:moveTo>
                <a:cubicBezTo>
                  <a:pt x="2835" y="1621"/>
                  <a:pt x="2835" y="1621"/>
                  <a:pt x="2835" y="1621"/>
                </a:cubicBezTo>
                <a:cubicBezTo>
                  <a:pt x="2812" y="1609"/>
                  <a:pt x="2812" y="1609"/>
                  <a:pt x="2812" y="1609"/>
                </a:cubicBezTo>
                <a:cubicBezTo>
                  <a:pt x="2777" y="1760"/>
                  <a:pt x="2777" y="1760"/>
                  <a:pt x="2777" y="1760"/>
                </a:cubicBezTo>
                <a:cubicBezTo>
                  <a:pt x="2766" y="1679"/>
                  <a:pt x="2766" y="1679"/>
                  <a:pt x="2766" y="1679"/>
                </a:cubicBezTo>
                <a:cubicBezTo>
                  <a:pt x="2766" y="1656"/>
                  <a:pt x="2766" y="1656"/>
                  <a:pt x="2766" y="1656"/>
                </a:cubicBezTo>
                <a:cubicBezTo>
                  <a:pt x="2754" y="1632"/>
                  <a:pt x="2754" y="1632"/>
                  <a:pt x="2754" y="1632"/>
                </a:cubicBezTo>
                <a:cubicBezTo>
                  <a:pt x="2743" y="1656"/>
                  <a:pt x="2743" y="1656"/>
                  <a:pt x="2743" y="1656"/>
                </a:cubicBezTo>
                <a:cubicBezTo>
                  <a:pt x="2743" y="1679"/>
                  <a:pt x="2743" y="1679"/>
                  <a:pt x="2743" y="1679"/>
                </a:cubicBezTo>
                <a:cubicBezTo>
                  <a:pt x="2731" y="1760"/>
                  <a:pt x="2731" y="1760"/>
                  <a:pt x="2731" y="1760"/>
                </a:cubicBezTo>
                <a:cubicBezTo>
                  <a:pt x="2696" y="1609"/>
                  <a:pt x="2696" y="1609"/>
                  <a:pt x="2696" y="1609"/>
                </a:cubicBezTo>
                <a:cubicBezTo>
                  <a:pt x="2592" y="1667"/>
                  <a:pt x="2592" y="1667"/>
                  <a:pt x="2592" y="1667"/>
                </a:cubicBezTo>
                <a:cubicBezTo>
                  <a:pt x="2592" y="1297"/>
                  <a:pt x="2592" y="1297"/>
                  <a:pt x="2592" y="1297"/>
                </a:cubicBezTo>
                <a:cubicBezTo>
                  <a:pt x="2916" y="1297"/>
                  <a:pt x="2916" y="1297"/>
                  <a:pt x="2916" y="1297"/>
                </a:cubicBezTo>
                <a:lnTo>
                  <a:pt x="2916" y="1667"/>
                </a:lnTo>
                <a:close/>
                <a:moveTo>
                  <a:pt x="2673" y="1493"/>
                </a:moveTo>
                <a:cubicBezTo>
                  <a:pt x="2673" y="1517"/>
                  <a:pt x="2673" y="1517"/>
                  <a:pt x="2673" y="1517"/>
                </a:cubicBezTo>
                <a:cubicBezTo>
                  <a:pt x="2673" y="1528"/>
                  <a:pt x="2685" y="1528"/>
                  <a:pt x="2685" y="1528"/>
                </a:cubicBezTo>
                <a:cubicBezTo>
                  <a:pt x="2696" y="1598"/>
                  <a:pt x="2743" y="1598"/>
                  <a:pt x="2754" y="1598"/>
                </a:cubicBezTo>
                <a:cubicBezTo>
                  <a:pt x="2766" y="1598"/>
                  <a:pt x="2812" y="1598"/>
                  <a:pt x="2824" y="1528"/>
                </a:cubicBezTo>
                <a:cubicBezTo>
                  <a:pt x="2824" y="1528"/>
                  <a:pt x="2835" y="1528"/>
                  <a:pt x="2835" y="1517"/>
                </a:cubicBezTo>
                <a:cubicBezTo>
                  <a:pt x="2835" y="1493"/>
                  <a:pt x="2835" y="1493"/>
                  <a:pt x="2835" y="1493"/>
                </a:cubicBezTo>
                <a:cubicBezTo>
                  <a:pt x="2847" y="1482"/>
                  <a:pt x="2835" y="1482"/>
                  <a:pt x="2835" y="1470"/>
                </a:cubicBezTo>
                <a:cubicBezTo>
                  <a:pt x="2835" y="1459"/>
                  <a:pt x="2835" y="1447"/>
                  <a:pt x="2835" y="1424"/>
                </a:cubicBezTo>
                <a:cubicBezTo>
                  <a:pt x="2835" y="1401"/>
                  <a:pt x="2812" y="1366"/>
                  <a:pt x="2777" y="1354"/>
                </a:cubicBezTo>
                <a:cubicBezTo>
                  <a:pt x="2766" y="1343"/>
                  <a:pt x="2766" y="1343"/>
                  <a:pt x="2766" y="1343"/>
                </a:cubicBezTo>
                <a:cubicBezTo>
                  <a:pt x="2673" y="1343"/>
                  <a:pt x="2673" y="1424"/>
                  <a:pt x="2673" y="1424"/>
                </a:cubicBezTo>
                <a:cubicBezTo>
                  <a:pt x="2673" y="1447"/>
                  <a:pt x="2673" y="1470"/>
                  <a:pt x="2673" y="1470"/>
                </a:cubicBezTo>
                <a:cubicBezTo>
                  <a:pt x="2673" y="1482"/>
                  <a:pt x="2662" y="1482"/>
                  <a:pt x="2673" y="1493"/>
                </a:cubicBezTo>
                <a:close/>
                <a:moveTo>
                  <a:pt x="313" y="752"/>
                </a:moveTo>
                <a:lnTo>
                  <a:pt x="313" y="752"/>
                </a:lnTo>
                <a:close/>
                <a:moveTo>
                  <a:pt x="93" y="1111"/>
                </a:moveTo>
                <a:cubicBezTo>
                  <a:pt x="695" y="1111"/>
                  <a:pt x="695" y="1111"/>
                  <a:pt x="695" y="1111"/>
                </a:cubicBezTo>
                <a:cubicBezTo>
                  <a:pt x="695" y="278"/>
                  <a:pt x="695" y="278"/>
                  <a:pt x="695" y="278"/>
                </a:cubicBezTo>
                <a:cubicBezTo>
                  <a:pt x="93" y="278"/>
                  <a:pt x="93" y="278"/>
                  <a:pt x="93" y="278"/>
                </a:cubicBezTo>
                <a:lnTo>
                  <a:pt x="93" y="1111"/>
                </a:lnTo>
                <a:close/>
                <a:moveTo>
                  <a:pt x="139" y="324"/>
                </a:moveTo>
                <a:cubicBezTo>
                  <a:pt x="648" y="324"/>
                  <a:pt x="648" y="324"/>
                  <a:pt x="648" y="324"/>
                </a:cubicBezTo>
                <a:cubicBezTo>
                  <a:pt x="648" y="845"/>
                  <a:pt x="648" y="845"/>
                  <a:pt x="648" y="845"/>
                </a:cubicBezTo>
                <a:cubicBezTo>
                  <a:pt x="509" y="776"/>
                  <a:pt x="509" y="776"/>
                  <a:pt x="509" y="776"/>
                </a:cubicBezTo>
                <a:cubicBezTo>
                  <a:pt x="475" y="752"/>
                  <a:pt x="475" y="752"/>
                  <a:pt x="475" y="752"/>
                </a:cubicBezTo>
                <a:cubicBezTo>
                  <a:pt x="428" y="972"/>
                  <a:pt x="428" y="972"/>
                  <a:pt x="428" y="972"/>
                </a:cubicBezTo>
                <a:cubicBezTo>
                  <a:pt x="405" y="857"/>
                  <a:pt x="405" y="857"/>
                  <a:pt x="405" y="857"/>
                </a:cubicBezTo>
                <a:cubicBezTo>
                  <a:pt x="417" y="822"/>
                  <a:pt x="417" y="822"/>
                  <a:pt x="417" y="822"/>
                </a:cubicBezTo>
                <a:cubicBezTo>
                  <a:pt x="394" y="787"/>
                  <a:pt x="394" y="787"/>
                  <a:pt x="394" y="787"/>
                </a:cubicBezTo>
                <a:cubicBezTo>
                  <a:pt x="370" y="822"/>
                  <a:pt x="370" y="822"/>
                  <a:pt x="370" y="822"/>
                </a:cubicBezTo>
                <a:cubicBezTo>
                  <a:pt x="382" y="857"/>
                  <a:pt x="382" y="857"/>
                  <a:pt x="382" y="857"/>
                </a:cubicBezTo>
                <a:cubicBezTo>
                  <a:pt x="359" y="972"/>
                  <a:pt x="359" y="972"/>
                  <a:pt x="359" y="972"/>
                </a:cubicBezTo>
                <a:cubicBezTo>
                  <a:pt x="313" y="752"/>
                  <a:pt x="313" y="752"/>
                  <a:pt x="313" y="752"/>
                </a:cubicBezTo>
                <a:cubicBezTo>
                  <a:pt x="139" y="845"/>
                  <a:pt x="139" y="845"/>
                  <a:pt x="139" y="845"/>
                </a:cubicBezTo>
                <a:lnTo>
                  <a:pt x="139" y="324"/>
                </a:lnTo>
                <a:close/>
                <a:moveTo>
                  <a:pt x="394" y="741"/>
                </a:moveTo>
                <a:cubicBezTo>
                  <a:pt x="405" y="741"/>
                  <a:pt x="475" y="741"/>
                  <a:pt x="486" y="648"/>
                </a:cubicBezTo>
                <a:cubicBezTo>
                  <a:pt x="498" y="648"/>
                  <a:pt x="509" y="637"/>
                  <a:pt x="509" y="625"/>
                </a:cubicBezTo>
                <a:cubicBezTo>
                  <a:pt x="521" y="590"/>
                  <a:pt x="521" y="590"/>
                  <a:pt x="521" y="590"/>
                </a:cubicBezTo>
                <a:cubicBezTo>
                  <a:pt x="521" y="579"/>
                  <a:pt x="509" y="567"/>
                  <a:pt x="509" y="556"/>
                </a:cubicBezTo>
                <a:cubicBezTo>
                  <a:pt x="509" y="544"/>
                  <a:pt x="509" y="521"/>
                  <a:pt x="509" y="486"/>
                </a:cubicBezTo>
                <a:cubicBezTo>
                  <a:pt x="509" y="452"/>
                  <a:pt x="475" y="405"/>
                  <a:pt x="417" y="394"/>
                </a:cubicBezTo>
                <a:cubicBezTo>
                  <a:pt x="405" y="370"/>
                  <a:pt x="405" y="370"/>
                  <a:pt x="405" y="370"/>
                </a:cubicBezTo>
                <a:cubicBezTo>
                  <a:pt x="278" y="382"/>
                  <a:pt x="278" y="486"/>
                  <a:pt x="278" y="486"/>
                </a:cubicBezTo>
                <a:cubicBezTo>
                  <a:pt x="278" y="498"/>
                  <a:pt x="278" y="498"/>
                  <a:pt x="278" y="498"/>
                </a:cubicBezTo>
                <a:cubicBezTo>
                  <a:pt x="278" y="521"/>
                  <a:pt x="278" y="544"/>
                  <a:pt x="278" y="556"/>
                </a:cubicBezTo>
                <a:cubicBezTo>
                  <a:pt x="278" y="567"/>
                  <a:pt x="266" y="579"/>
                  <a:pt x="266" y="590"/>
                </a:cubicBezTo>
                <a:cubicBezTo>
                  <a:pt x="278" y="625"/>
                  <a:pt x="278" y="625"/>
                  <a:pt x="278" y="625"/>
                </a:cubicBezTo>
                <a:cubicBezTo>
                  <a:pt x="278" y="637"/>
                  <a:pt x="289" y="648"/>
                  <a:pt x="301" y="648"/>
                </a:cubicBezTo>
                <a:cubicBezTo>
                  <a:pt x="313" y="741"/>
                  <a:pt x="382" y="741"/>
                  <a:pt x="394" y="741"/>
                </a:cubicBezTo>
                <a:close/>
                <a:moveTo>
                  <a:pt x="475" y="752"/>
                </a:moveTo>
                <a:lnTo>
                  <a:pt x="475" y="752"/>
                </a:lnTo>
                <a:close/>
                <a:moveTo>
                  <a:pt x="1887" y="1748"/>
                </a:moveTo>
                <a:cubicBezTo>
                  <a:pt x="1609" y="1609"/>
                  <a:pt x="1609" y="1609"/>
                  <a:pt x="1609" y="1609"/>
                </a:cubicBezTo>
                <a:cubicBezTo>
                  <a:pt x="1540" y="1945"/>
                  <a:pt x="1540" y="1945"/>
                  <a:pt x="1540" y="1945"/>
                </a:cubicBezTo>
                <a:cubicBezTo>
                  <a:pt x="1505" y="1760"/>
                  <a:pt x="1505" y="1760"/>
                  <a:pt x="1505" y="1760"/>
                </a:cubicBezTo>
                <a:cubicBezTo>
                  <a:pt x="1517" y="1713"/>
                  <a:pt x="1517" y="1713"/>
                  <a:pt x="1517" y="1713"/>
                </a:cubicBezTo>
                <a:cubicBezTo>
                  <a:pt x="1482" y="1656"/>
                  <a:pt x="1482" y="1656"/>
                  <a:pt x="1482" y="1656"/>
                </a:cubicBezTo>
                <a:cubicBezTo>
                  <a:pt x="1447" y="1713"/>
                  <a:pt x="1447" y="1713"/>
                  <a:pt x="1447" y="1713"/>
                </a:cubicBezTo>
                <a:cubicBezTo>
                  <a:pt x="1459" y="1771"/>
                  <a:pt x="1459" y="1771"/>
                  <a:pt x="1459" y="1771"/>
                </a:cubicBezTo>
                <a:cubicBezTo>
                  <a:pt x="1424" y="1945"/>
                  <a:pt x="1424" y="1945"/>
                  <a:pt x="1424" y="1945"/>
                </a:cubicBezTo>
                <a:cubicBezTo>
                  <a:pt x="1354" y="1609"/>
                  <a:pt x="1354" y="1609"/>
                  <a:pt x="1354" y="1609"/>
                </a:cubicBezTo>
                <a:cubicBezTo>
                  <a:pt x="1077" y="1748"/>
                  <a:pt x="1077" y="1748"/>
                  <a:pt x="1077" y="1748"/>
                </a:cubicBezTo>
                <a:cubicBezTo>
                  <a:pt x="1077" y="1748"/>
                  <a:pt x="1065" y="1760"/>
                  <a:pt x="1054" y="1760"/>
                </a:cubicBezTo>
                <a:cubicBezTo>
                  <a:pt x="1146" y="1899"/>
                  <a:pt x="1308" y="1991"/>
                  <a:pt x="1482" y="1991"/>
                </a:cubicBezTo>
                <a:cubicBezTo>
                  <a:pt x="1656" y="1991"/>
                  <a:pt x="1817" y="1899"/>
                  <a:pt x="1910" y="1760"/>
                </a:cubicBezTo>
                <a:cubicBezTo>
                  <a:pt x="1899" y="1760"/>
                  <a:pt x="1887" y="1748"/>
                  <a:pt x="1887" y="1748"/>
                </a:cubicBezTo>
                <a:close/>
                <a:moveTo>
                  <a:pt x="1297" y="1354"/>
                </a:moveTo>
                <a:cubicBezTo>
                  <a:pt x="1297" y="1413"/>
                  <a:pt x="1297" y="1413"/>
                  <a:pt x="1297" y="1413"/>
                </a:cubicBezTo>
                <a:cubicBezTo>
                  <a:pt x="1297" y="1424"/>
                  <a:pt x="1320" y="1436"/>
                  <a:pt x="1331" y="1436"/>
                </a:cubicBezTo>
                <a:cubicBezTo>
                  <a:pt x="1331" y="1447"/>
                  <a:pt x="1331" y="1447"/>
                  <a:pt x="1331" y="1447"/>
                </a:cubicBezTo>
                <a:cubicBezTo>
                  <a:pt x="1354" y="1586"/>
                  <a:pt x="1459" y="1586"/>
                  <a:pt x="1482" y="1586"/>
                </a:cubicBezTo>
                <a:cubicBezTo>
                  <a:pt x="1505" y="1586"/>
                  <a:pt x="1609" y="1586"/>
                  <a:pt x="1632" y="1447"/>
                </a:cubicBezTo>
                <a:cubicBezTo>
                  <a:pt x="1632" y="1436"/>
                  <a:pt x="1632" y="1436"/>
                  <a:pt x="1632" y="1436"/>
                </a:cubicBezTo>
                <a:cubicBezTo>
                  <a:pt x="1644" y="1436"/>
                  <a:pt x="1667" y="1424"/>
                  <a:pt x="1667" y="1413"/>
                </a:cubicBezTo>
                <a:cubicBezTo>
                  <a:pt x="1679" y="1354"/>
                  <a:pt x="1679" y="1354"/>
                  <a:pt x="1679" y="1354"/>
                </a:cubicBezTo>
                <a:cubicBezTo>
                  <a:pt x="1679" y="1331"/>
                  <a:pt x="1667" y="1320"/>
                  <a:pt x="1656" y="1308"/>
                </a:cubicBezTo>
                <a:cubicBezTo>
                  <a:pt x="1656" y="1285"/>
                  <a:pt x="1667" y="1239"/>
                  <a:pt x="1667" y="1204"/>
                </a:cubicBezTo>
                <a:cubicBezTo>
                  <a:pt x="1667" y="1135"/>
                  <a:pt x="1609" y="1065"/>
                  <a:pt x="1528" y="1054"/>
                </a:cubicBezTo>
                <a:cubicBezTo>
                  <a:pt x="1493" y="1019"/>
                  <a:pt x="1493" y="1019"/>
                  <a:pt x="1493" y="1019"/>
                </a:cubicBezTo>
                <a:cubicBezTo>
                  <a:pt x="1297" y="1030"/>
                  <a:pt x="1297" y="1192"/>
                  <a:pt x="1297" y="1192"/>
                </a:cubicBezTo>
                <a:cubicBezTo>
                  <a:pt x="1297" y="1215"/>
                  <a:pt x="1297" y="1215"/>
                  <a:pt x="1297" y="1215"/>
                </a:cubicBezTo>
                <a:cubicBezTo>
                  <a:pt x="1297" y="1250"/>
                  <a:pt x="1308" y="1285"/>
                  <a:pt x="1308" y="1308"/>
                </a:cubicBezTo>
                <a:cubicBezTo>
                  <a:pt x="1297" y="1320"/>
                  <a:pt x="1285" y="1331"/>
                  <a:pt x="1297" y="1354"/>
                </a:cubicBezTo>
                <a:close/>
                <a:moveTo>
                  <a:pt x="2338" y="2130"/>
                </a:moveTo>
                <a:cubicBezTo>
                  <a:pt x="2314" y="2119"/>
                  <a:pt x="2280" y="2107"/>
                  <a:pt x="2245" y="2119"/>
                </a:cubicBezTo>
                <a:cubicBezTo>
                  <a:pt x="2038" y="1899"/>
                  <a:pt x="2038" y="1899"/>
                  <a:pt x="2038" y="1899"/>
                </a:cubicBezTo>
                <a:cubicBezTo>
                  <a:pt x="2245" y="1632"/>
                  <a:pt x="2222" y="1239"/>
                  <a:pt x="1968" y="996"/>
                </a:cubicBezTo>
                <a:cubicBezTo>
                  <a:pt x="1702" y="718"/>
                  <a:pt x="1262" y="718"/>
                  <a:pt x="996" y="996"/>
                </a:cubicBezTo>
                <a:cubicBezTo>
                  <a:pt x="718" y="1262"/>
                  <a:pt x="718" y="1702"/>
                  <a:pt x="996" y="1968"/>
                </a:cubicBezTo>
                <a:cubicBezTo>
                  <a:pt x="1239" y="2223"/>
                  <a:pt x="1632" y="2245"/>
                  <a:pt x="1899" y="2038"/>
                </a:cubicBezTo>
                <a:cubicBezTo>
                  <a:pt x="2119" y="2245"/>
                  <a:pt x="2119" y="2245"/>
                  <a:pt x="2119" y="2245"/>
                </a:cubicBezTo>
                <a:cubicBezTo>
                  <a:pt x="2107" y="2280"/>
                  <a:pt x="2119" y="2314"/>
                  <a:pt x="2130" y="2338"/>
                </a:cubicBezTo>
                <a:cubicBezTo>
                  <a:pt x="2662" y="2916"/>
                  <a:pt x="2662" y="2916"/>
                  <a:pt x="2662" y="2916"/>
                </a:cubicBezTo>
                <a:cubicBezTo>
                  <a:pt x="2720" y="2974"/>
                  <a:pt x="2812" y="2974"/>
                  <a:pt x="2859" y="2916"/>
                </a:cubicBezTo>
                <a:cubicBezTo>
                  <a:pt x="2916" y="2859"/>
                  <a:pt x="2916" y="2859"/>
                  <a:pt x="2916" y="2859"/>
                </a:cubicBezTo>
                <a:cubicBezTo>
                  <a:pt x="2974" y="2812"/>
                  <a:pt x="2974" y="2720"/>
                  <a:pt x="2916" y="2662"/>
                </a:cubicBezTo>
                <a:lnTo>
                  <a:pt x="2338" y="2130"/>
                </a:lnTo>
                <a:close/>
                <a:moveTo>
                  <a:pt x="1876" y="1876"/>
                </a:moveTo>
                <a:cubicBezTo>
                  <a:pt x="1656" y="2095"/>
                  <a:pt x="1308" y="2095"/>
                  <a:pt x="1088" y="1876"/>
                </a:cubicBezTo>
                <a:cubicBezTo>
                  <a:pt x="868" y="1656"/>
                  <a:pt x="868" y="1308"/>
                  <a:pt x="1088" y="1088"/>
                </a:cubicBezTo>
                <a:cubicBezTo>
                  <a:pt x="1308" y="868"/>
                  <a:pt x="1656" y="868"/>
                  <a:pt x="1876" y="1088"/>
                </a:cubicBezTo>
                <a:cubicBezTo>
                  <a:pt x="2095" y="1308"/>
                  <a:pt x="2095" y="1656"/>
                  <a:pt x="1876" y="187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578"/>
            <a:endParaRPr lang="en-US" sz="1797" dirty="0">
              <a:solidFill>
                <a:srgbClr val="58595B"/>
              </a:solidFill>
            </a:endParaRPr>
          </a:p>
        </p:txBody>
      </p:sp>
      <p:sp>
        <p:nvSpPr>
          <p:cNvPr id="201" name="TextBox 200">
            <a:extLst>
              <a:ext uri="{FF2B5EF4-FFF2-40B4-BE49-F238E27FC236}">
                <a16:creationId xmlns:a16="http://schemas.microsoft.com/office/drawing/2014/main" id="{900029DA-DFBF-8344-AFC5-DD62C0924DF1}"/>
              </a:ext>
            </a:extLst>
          </p:cNvPr>
          <p:cNvSpPr txBox="1"/>
          <p:nvPr/>
        </p:nvSpPr>
        <p:spPr>
          <a:xfrm>
            <a:off x="5946591" y="5743696"/>
            <a:ext cx="631761" cy="166123"/>
          </a:xfrm>
          <a:prstGeom prst="rect">
            <a:avLst/>
          </a:prstGeom>
          <a:noFill/>
        </p:spPr>
        <p:txBody>
          <a:bodyPr wrap="square" lIns="0" tIns="0" rIns="0" bIns="0" rtlCol="0">
            <a:noAutofit/>
          </a:bodyPr>
          <a:lstStyle/>
          <a:p>
            <a:pPr defTabSz="912734">
              <a:lnSpc>
                <a:spcPct val="90000"/>
              </a:lnSpc>
              <a:defRPr/>
            </a:pPr>
            <a:r>
              <a:rPr lang="en-US" sz="1400" kern="0" dirty="0">
                <a:solidFill>
                  <a:srgbClr val="58595B"/>
                </a:solidFill>
              </a:rPr>
              <a:t>HCM</a:t>
            </a:r>
          </a:p>
        </p:txBody>
      </p:sp>
      <p:grpSp>
        <p:nvGrpSpPr>
          <p:cNvPr id="203" name="Group 202">
            <a:extLst>
              <a:ext uri="{FF2B5EF4-FFF2-40B4-BE49-F238E27FC236}">
                <a16:creationId xmlns:a16="http://schemas.microsoft.com/office/drawing/2014/main" id="{1996B15D-D790-D541-B822-D879DD754913}"/>
              </a:ext>
            </a:extLst>
          </p:cNvPr>
          <p:cNvGrpSpPr/>
          <p:nvPr/>
        </p:nvGrpSpPr>
        <p:grpSpPr>
          <a:xfrm>
            <a:off x="10746537" y="461934"/>
            <a:ext cx="724848" cy="606715"/>
            <a:chOff x="9500384" y="403107"/>
            <a:chExt cx="1030215" cy="862313"/>
          </a:xfrm>
        </p:grpSpPr>
        <p:grpSp>
          <p:nvGrpSpPr>
            <p:cNvPr id="204" name="Group 203">
              <a:extLst>
                <a:ext uri="{FF2B5EF4-FFF2-40B4-BE49-F238E27FC236}">
                  <a16:creationId xmlns:a16="http://schemas.microsoft.com/office/drawing/2014/main" id="{299E27A6-B95F-9243-84BB-23B8021C77AE}"/>
                </a:ext>
              </a:extLst>
            </p:cNvPr>
            <p:cNvGrpSpPr/>
            <p:nvPr/>
          </p:nvGrpSpPr>
          <p:grpSpPr>
            <a:xfrm>
              <a:off x="9769780" y="691849"/>
              <a:ext cx="627181" cy="573571"/>
              <a:chOff x="8618381" y="2962239"/>
              <a:chExt cx="1861332" cy="1843408"/>
            </a:xfrm>
          </p:grpSpPr>
          <p:sp>
            <p:nvSpPr>
              <p:cNvPr id="206" name="Rectangle 205">
                <a:extLst>
                  <a:ext uri="{FF2B5EF4-FFF2-40B4-BE49-F238E27FC236}">
                    <a16:creationId xmlns:a16="http://schemas.microsoft.com/office/drawing/2014/main" id="{B97D1F81-4959-0446-B9F5-A7AFCBACA5AE}"/>
                  </a:ext>
                </a:extLst>
              </p:cNvPr>
              <p:cNvSpPr/>
              <p:nvPr/>
            </p:nvSpPr>
            <p:spPr bwMode="gray">
              <a:xfrm>
                <a:off x="8618381" y="2962239"/>
                <a:ext cx="1654864" cy="1843408"/>
              </a:xfrm>
              <a:prstGeom prst="rect">
                <a:avLst/>
              </a:prstGeom>
              <a:solidFill>
                <a:srgbClr val="FFFFFF"/>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grpSp>
            <p:nvGrpSpPr>
              <p:cNvPr id="207" name="Group 206">
                <a:extLst>
                  <a:ext uri="{FF2B5EF4-FFF2-40B4-BE49-F238E27FC236}">
                    <a16:creationId xmlns:a16="http://schemas.microsoft.com/office/drawing/2014/main" id="{8460F39F-02D1-5C41-A90A-8568F2159D19}"/>
                  </a:ext>
                </a:extLst>
              </p:cNvPr>
              <p:cNvGrpSpPr/>
              <p:nvPr/>
            </p:nvGrpSpPr>
            <p:grpSpPr>
              <a:xfrm>
                <a:off x="8701068" y="3027124"/>
                <a:ext cx="1778645" cy="1549965"/>
                <a:chOff x="4252635" y="2644064"/>
                <a:chExt cx="1778645" cy="1549965"/>
              </a:xfrm>
            </p:grpSpPr>
            <p:sp>
              <p:nvSpPr>
                <p:cNvPr id="208" name="Donut 207">
                  <a:extLst>
                    <a:ext uri="{FF2B5EF4-FFF2-40B4-BE49-F238E27FC236}">
                      <a16:creationId xmlns:a16="http://schemas.microsoft.com/office/drawing/2014/main" id="{201EE7BE-052D-7D4F-BE12-1698B738E7EB}"/>
                    </a:ext>
                  </a:extLst>
                </p:cNvPr>
                <p:cNvSpPr/>
                <p:nvPr/>
              </p:nvSpPr>
              <p:spPr bwMode="gray">
                <a:xfrm>
                  <a:off x="4252635" y="2644064"/>
                  <a:ext cx="1327528" cy="1368303"/>
                </a:xfrm>
                <a:prstGeom prst="donut">
                  <a:avLst>
                    <a:gd name="adj" fmla="val 12271"/>
                  </a:avLst>
                </a:prstGeom>
                <a:solidFill>
                  <a:srgbClr val="007395"/>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sp>
              <p:nvSpPr>
                <p:cNvPr id="209" name="Trapezoid 208">
                  <a:extLst>
                    <a:ext uri="{FF2B5EF4-FFF2-40B4-BE49-F238E27FC236}">
                      <a16:creationId xmlns:a16="http://schemas.microsoft.com/office/drawing/2014/main" id="{CDFDF725-3FC5-6245-ABC0-862BF265EBC3}"/>
                    </a:ext>
                  </a:extLst>
                </p:cNvPr>
                <p:cNvSpPr/>
                <p:nvPr/>
              </p:nvSpPr>
              <p:spPr bwMode="gray">
                <a:xfrm rot="18714051">
                  <a:off x="5545309" y="3708058"/>
                  <a:ext cx="289769" cy="682173"/>
                </a:xfrm>
                <a:prstGeom prst="trapezoid">
                  <a:avLst/>
                </a:prstGeom>
                <a:solidFill>
                  <a:srgbClr val="007395"/>
                </a:solidFill>
                <a:ln w="15875" cap="flat" cmpd="sng" algn="ctr">
                  <a:noFill/>
                  <a:prstDash val="solid"/>
                  <a:miter lim="800000"/>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90000"/>
                    </a:lnSpc>
                    <a:defRPr/>
                  </a:pPr>
                  <a:endParaRPr lang="en-US" sz="1796" kern="0" dirty="0">
                    <a:solidFill>
                      <a:srgbClr val="FFFFFF"/>
                    </a:solidFill>
                  </a:endParaRPr>
                </a:p>
              </p:txBody>
            </p:sp>
            <p:pic>
              <p:nvPicPr>
                <p:cNvPr id="210" name="Picture 209">
                  <a:extLst>
                    <a:ext uri="{FF2B5EF4-FFF2-40B4-BE49-F238E27FC236}">
                      <a16:creationId xmlns:a16="http://schemas.microsoft.com/office/drawing/2014/main" id="{E050643A-C962-1F45-B4F8-312A245F9B09}"/>
                    </a:ext>
                  </a:extLst>
                </p:cNvPr>
                <p:cNvPicPr>
                  <a:picLocks noChangeAspect="1"/>
                </p:cNvPicPr>
                <p:nvPr/>
              </p:nvPicPr>
              <p:blipFill rotWithShape="1">
                <a:blip r:embed="rId7">
                  <a:duotone>
                    <a:srgbClr val="007395">
                      <a:shade val="45000"/>
                      <a:satMod val="135000"/>
                    </a:srgbClr>
                    <a:prstClr val="white"/>
                  </a:duotone>
                </a:blip>
                <a:srcRect l="104" t="16863" r="66751" b="19683"/>
                <a:stretch/>
              </p:blipFill>
              <p:spPr>
                <a:xfrm rot="19535834">
                  <a:off x="4438525" y="3000315"/>
                  <a:ext cx="943138" cy="684536"/>
                </a:xfrm>
                <a:prstGeom prst="ellipse">
                  <a:avLst/>
                </a:prstGeom>
              </p:spPr>
            </p:pic>
          </p:grpSp>
        </p:grpSp>
        <p:sp>
          <p:nvSpPr>
            <p:cNvPr id="205" name="Freeform 1">
              <a:extLst>
                <a:ext uri="{FF2B5EF4-FFF2-40B4-BE49-F238E27FC236}">
                  <a16:creationId xmlns:a16="http://schemas.microsoft.com/office/drawing/2014/main" id="{71E08268-D4BA-8846-ADCF-3CE1F38F7BBC}"/>
                </a:ext>
              </a:extLst>
            </p:cNvPr>
            <p:cNvSpPr>
              <a:spLocks noChangeArrowheads="1"/>
            </p:cNvSpPr>
            <p:nvPr/>
          </p:nvSpPr>
          <p:spPr bwMode="auto">
            <a:xfrm>
              <a:off x="9500384" y="403107"/>
              <a:ext cx="1030215" cy="576665"/>
            </a:xfrm>
            <a:custGeom>
              <a:avLst/>
              <a:gdLst>
                <a:gd name="T0" fmla="*/ 6982 w 8526"/>
                <a:gd name="T1" fmla="*/ 1724 h 4771"/>
                <a:gd name="T2" fmla="*/ 6845 w 8526"/>
                <a:gd name="T3" fmla="*/ 1728 h 4771"/>
                <a:gd name="T4" fmla="*/ 5390 w 8526"/>
                <a:gd name="T5" fmla="*/ 664 h 4771"/>
                <a:gd name="T6" fmla="*/ 4886 w 8526"/>
                <a:gd name="T7" fmla="*/ 748 h 4771"/>
                <a:gd name="T8" fmla="*/ 3468 w 8526"/>
                <a:gd name="T9" fmla="*/ 0 h 4771"/>
                <a:gd name="T10" fmla="*/ 1788 w 8526"/>
                <a:gd name="T11" fmla="*/ 1328 h 4771"/>
                <a:gd name="T12" fmla="*/ 1743 w 8526"/>
                <a:gd name="T13" fmla="*/ 1328 h 4771"/>
                <a:gd name="T14" fmla="*/ 19 w 8526"/>
                <a:gd name="T15" fmla="*/ 3016 h 4771"/>
                <a:gd name="T16" fmla="*/ 1735 w 8526"/>
                <a:gd name="T17" fmla="*/ 4770 h 4771"/>
                <a:gd name="T18" fmla="*/ 1748 w 8526"/>
                <a:gd name="T19" fmla="*/ 4374 h 4771"/>
                <a:gd name="T20" fmla="*/ 418 w 8526"/>
                <a:gd name="T21" fmla="*/ 3086 h 4771"/>
                <a:gd name="T22" fmla="*/ 1743 w 8526"/>
                <a:gd name="T23" fmla="*/ 1720 h 4771"/>
                <a:gd name="T24" fmla="*/ 1760 w 8526"/>
                <a:gd name="T25" fmla="*/ 1720 h 4771"/>
                <a:gd name="T26" fmla="*/ 1777 w 8526"/>
                <a:gd name="T27" fmla="*/ 1720 h 4771"/>
                <a:gd name="T28" fmla="*/ 1958 w 8526"/>
                <a:gd name="T29" fmla="*/ 1724 h 4771"/>
                <a:gd name="T30" fmla="*/ 2136 w 8526"/>
                <a:gd name="T31" fmla="*/ 1587 h 4771"/>
                <a:gd name="T32" fmla="*/ 2176 w 8526"/>
                <a:gd name="T33" fmla="*/ 1410 h 4771"/>
                <a:gd name="T34" fmla="*/ 3468 w 8526"/>
                <a:gd name="T35" fmla="*/ 390 h 4771"/>
                <a:gd name="T36" fmla="*/ 4560 w 8526"/>
                <a:gd name="T37" fmla="*/ 965 h 4771"/>
                <a:gd name="T38" fmla="*/ 4657 w 8526"/>
                <a:gd name="T39" fmla="*/ 1102 h 4771"/>
                <a:gd name="T40" fmla="*/ 4859 w 8526"/>
                <a:gd name="T41" fmla="*/ 1167 h 4771"/>
                <a:gd name="T42" fmla="*/ 5011 w 8526"/>
                <a:gd name="T43" fmla="*/ 1115 h 4771"/>
                <a:gd name="T44" fmla="*/ 5249 w 8526"/>
                <a:gd name="T45" fmla="*/ 1058 h 4771"/>
                <a:gd name="T46" fmla="*/ 6469 w 8526"/>
                <a:gd name="T47" fmla="*/ 1836 h 4771"/>
                <a:gd name="T48" fmla="*/ 6522 w 8526"/>
                <a:gd name="T49" fmla="*/ 2002 h 4771"/>
                <a:gd name="T50" fmla="*/ 6708 w 8526"/>
                <a:gd name="T51" fmla="*/ 2127 h 4771"/>
                <a:gd name="T52" fmla="*/ 6885 w 8526"/>
                <a:gd name="T53" fmla="*/ 2110 h 4771"/>
                <a:gd name="T54" fmla="*/ 7066 w 8526"/>
                <a:gd name="T55" fmla="*/ 2110 h 4771"/>
                <a:gd name="T56" fmla="*/ 8109 w 8526"/>
                <a:gd name="T57" fmla="*/ 3149 h 4771"/>
                <a:gd name="T58" fmla="*/ 7062 w 8526"/>
                <a:gd name="T59" fmla="*/ 4355 h 4771"/>
                <a:gd name="T60" fmla="*/ 7062 w 8526"/>
                <a:gd name="T61" fmla="*/ 4753 h 4771"/>
                <a:gd name="T62" fmla="*/ 8508 w 8526"/>
                <a:gd name="T63" fmla="*/ 3202 h 4771"/>
                <a:gd name="T64" fmla="*/ 6982 w 8526"/>
                <a:gd name="T65" fmla="*/ 1724 h 4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6" h="4771">
                  <a:moveTo>
                    <a:pt x="6982" y="1724"/>
                  </a:moveTo>
                  <a:cubicBezTo>
                    <a:pt x="6937" y="1724"/>
                    <a:pt x="6889" y="1728"/>
                    <a:pt x="6845" y="1728"/>
                  </a:cubicBezTo>
                  <a:cubicBezTo>
                    <a:pt x="6651" y="1111"/>
                    <a:pt x="6071" y="664"/>
                    <a:pt x="5390" y="664"/>
                  </a:cubicBezTo>
                  <a:cubicBezTo>
                    <a:pt x="5213" y="664"/>
                    <a:pt x="5044" y="695"/>
                    <a:pt x="4886" y="748"/>
                  </a:cubicBezTo>
                  <a:cubicBezTo>
                    <a:pt x="4577" y="297"/>
                    <a:pt x="4056" y="0"/>
                    <a:pt x="3468" y="0"/>
                  </a:cubicBezTo>
                  <a:cubicBezTo>
                    <a:pt x="2654" y="0"/>
                    <a:pt x="1969" y="567"/>
                    <a:pt x="1788" y="1328"/>
                  </a:cubicBezTo>
                  <a:cubicBezTo>
                    <a:pt x="1773" y="1328"/>
                    <a:pt x="1756" y="1328"/>
                    <a:pt x="1743" y="1328"/>
                  </a:cubicBezTo>
                  <a:cubicBezTo>
                    <a:pt x="801" y="1328"/>
                    <a:pt x="36" y="2082"/>
                    <a:pt x="19" y="3016"/>
                  </a:cubicBezTo>
                  <a:cubicBezTo>
                    <a:pt x="0" y="3967"/>
                    <a:pt x="789" y="4749"/>
                    <a:pt x="1735" y="4770"/>
                  </a:cubicBezTo>
                  <a:cubicBezTo>
                    <a:pt x="1739" y="4637"/>
                    <a:pt x="1743" y="4504"/>
                    <a:pt x="1748" y="4374"/>
                  </a:cubicBezTo>
                  <a:cubicBezTo>
                    <a:pt x="1035" y="4359"/>
                    <a:pt x="439" y="3802"/>
                    <a:pt x="418" y="3086"/>
                  </a:cubicBezTo>
                  <a:cubicBezTo>
                    <a:pt x="394" y="2335"/>
                    <a:pt x="995" y="1720"/>
                    <a:pt x="1743" y="1720"/>
                  </a:cubicBezTo>
                  <a:cubicBezTo>
                    <a:pt x="1748" y="1720"/>
                    <a:pt x="1756" y="1720"/>
                    <a:pt x="1760" y="1720"/>
                  </a:cubicBezTo>
                  <a:lnTo>
                    <a:pt x="1777" y="1720"/>
                  </a:lnTo>
                  <a:lnTo>
                    <a:pt x="1958" y="1724"/>
                  </a:lnTo>
                  <a:cubicBezTo>
                    <a:pt x="2043" y="1728"/>
                    <a:pt x="2119" y="1671"/>
                    <a:pt x="2136" y="1587"/>
                  </a:cubicBezTo>
                  <a:lnTo>
                    <a:pt x="2176" y="1410"/>
                  </a:lnTo>
                  <a:cubicBezTo>
                    <a:pt x="2317" y="809"/>
                    <a:pt x="2848" y="390"/>
                    <a:pt x="3468" y="390"/>
                  </a:cubicBezTo>
                  <a:cubicBezTo>
                    <a:pt x="3904" y="390"/>
                    <a:pt x="4311" y="607"/>
                    <a:pt x="4560" y="965"/>
                  </a:cubicBezTo>
                  <a:lnTo>
                    <a:pt x="4657" y="1102"/>
                  </a:lnTo>
                  <a:cubicBezTo>
                    <a:pt x="4701" y="1167"/>
                    <a:pt x="4785" y="1195"/>
                    <a:pt x="4859" y="1167"/>
                  </a:cubicBezTo>
                  <a:lnTo>
                    <a:pt x="5011" y="1115"/>
                  </a:lnTo>
                  <a:cubicBezTo>
                    <a:pt x="5085" y="1087"/>
                    <a:pt x="5165" y="1066"/>
                    <a:pt x="5249" y="1058"/>
                  </a:cubicBezTo>
                  <a:cubicBezTo>
                    <a:pt x="5801" y="990"/>
                    <a:pt x="6305" y="1317"/>
                    <a:pt x="6469" y="1836"/>
                  </a:cubicBezTo>
                  <a:lnTo>
                    <a:pt x="6522" y="2002"/>
                  </a:lnTo>
                  <a:cubicBezTo>
                    <a:pt x="6547" y="2082"/>
                    <a:pt x="6623" y="2135"/>
                    <a:pt x="6708" y="2127"/>
                  </a:cubicBezTo>
                  <a:lnTo>
                    <a:pt x="6885" y="2110"/>
                  </a:lnTo>
                  <a:cubicBezTo>
                    <a:pt x="6954" y="2105"/>
                    <a:pt x="7009" y="2105"/>
                    <a:pt x="7066" y="2110"/>
                  </a:cubicBezTo>
                  <a:cubicBezTo>
                    <a:pt x="7618" y="2158"/>
                    <a:pt x="8069" y="2595"/>
                    <a:pt x="8109" y="3149"/>
                  </a:cubicBezTo>
                  <a:cubicBezTo>
                    <a:pt x="8154" y="3779"/>
                    <a:pt x="7675" y="4315"/>
                    <a:pt x="7062" y="4355"/>
                  </a:cubicBezTo>
                  <a:lnTo>
                    <a:pt x="7062" y="4753"/>
                  </a:lnTo>
                  <a:cubicBezTo>
                    <a:pt x="7865" y="4696"/>
                    <a:pt x="8525" y="4019"/>
                    <a:pt x="8508" y="3202"/>
                  </a:cubicBezTo>
                  <a:cubicBezTo>
                    <a:pt x="8489" y="2392"/>
                    <a:pt x="7812" y="1724"/>
                    <a:pt x="6982" y="1724"/>
                  </a:cubicBezTo>
                </a:path>
              </a:pathLst>
            </a:custGeom>
            <a:solidFill>
              <a:srgbClr val="00739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578">
                <a:defRPr/>
              </a:pPr>
              <a:endParaRPr lang="en-US" sz="1796" kern="0">
                <a:solidFill>
                  <a:srgbClr val="FFFFFF"/>
                </a:solidFill>
                <a:ea typeface="Calibri" charset="0"/>
                <a:cs typeface="Calibri" charset="0"/>
              </a:endParaRPr>
            </a:p>
          </p:txBody>
        </p:sp>
      </p:grpSp>
    </p:spTree>
    <p:extLst>
      <p:ext uri="{BB962C8B-B14F-4D97-AF65-F5344CB8AC3E}">
        <p14:creationId xmlns:p14="http://schemas.microsoft.com/office/powerpoint/2010/main" val="1998145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18</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62100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133852"/>
            <a:ext cx="8529628" cy="2873372"/>
          </a:xfrm>
        </p:spPr>
        <p:txBody>
          <a:bodyPr/>
          <a:lstStyle/>
          <a:p>
            <a:pPr>
              <a:spcBef>
                <a:spcPts val="0"/>
              </a:spcBef>
              <a:spcAft>
                <a:spcPts val="300"/>
              </a:spcAft>
              <a:buClr>
                <a:schemeClr val="accent2"/>
              </a:buClr>
            </a:pPr>
            <a:r>
              <a:rPr lang="en-US" sz="3200" dirty="0"/>
              <a:t>Large automaker, collaborating with his dealers.</a:t>
            </a:r>
          </a:p>
          <a:p>
            <a:pPr lvl="1">
              <a:spcBef>
                <a:spcPts val="0"/>
              </a:spcBef>
              <a:spcAft>
                <a:spcPts val="300"/>
              </a:spcAft>
              <a:buClr>
                <a:schemeClr val="accent2"/>
              </a:buClr>
            </a:pPr>
            <a:r>
              <a:rPr lang="en-US" sz="2000" dirty="0"/>
              <a:t>Creating and Audit Trail / network of trust to track parts and vehicles</a:t>
            </a:r>
          </a:p>
          <a:p>
            <a:pPr lvl="1">
              <a:spcBef>
                <a:spcPts val="0"/>
              </a:spcBef>
              <a:spcAft>
                <a:spcPts val="300"/>
              </a:spcAft>
              <a:buClr>
                <a:schemeClr val="accent2"/>
              </a:buClr>
            </a:pPr>
            <a:r>
              <a:rPr lang="en-US" sz="2000" dirty="0"/>
              <a:t>Using channels to exchange information with various dealers</a:t>
            </a:r>
          </a:p>
          <a:p>
            <a:pPr lvl="1">
              <a:spcBef>
                <a:spcPts val="0"/>
              </a:spcBef>
              <a:spcAft>
                <a:spcPts val="300"/>
              </a:spcAft>
              <a:buClr>
                <a:schemeClr val="accent2"/>
              </a:buClr>
            </a:pPr>
            <a:r>
              <a:rPr lang="en-US" sz="2000" dirty="0"/>
              <a:t>Channels also hide details from other dealers but still create trust among channel participants.</a:t>
            </a:r>
          </a:p>
          <a:p>
            <a:pPr lvl="1">
              <a:spcBef>
                <a:spcPts val="0"/>
              </a:spcBef>
              <a:spcAft>
                <a:spcPts val="300"/>
              </a:spcAft>
              <a:buClr>
                <a:schemeClr val="accent2"/>
              </a:buClr>
              <a:buNone/>
            </a:pPr>
            <a:endParaRPr lang="en-US" sz="1000" dirty="0"/>
          </a:p>
        </p:txBody>
      </p:sp>
      <p:sp>
        <p:nvSpPr>
          <p:cNvPr id="9" name="Title 1"/>
          <p:cNvSpPr>
            <a:spLocks noGrp="1"/>
          </p:cNvSpPr>
          <p:nvPr>
            <p:ph type="title"/>
          </p:nvPr>
        </p:nvSpPr>
        <p:spPr>
          <a:xfrm>
            <a:off x="479901" y="231578"/>
            <a:ext cx="10969924" cy="528452"/>
          </a:xfrm>
        </p:spPr>
        <p:txBody>
          <a:bodyPr/>
          <a:lstStyle/>
          <a:p>
            <a:r>
              <a:rPr lang="en-US" dirty="0"/>
              <a:t>BCS Interactions – HOL Scenario</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19</a:t>
            </a:fld>
            <a:endParaRPr lang="en-US" dirty="0"/>
          </a:p>
        </p:txBody>
      </p:sp>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B8937C6B-032A-F04D-B316-6C5B4234E2C7}"/>
              </a:ext>
            </a:extLst>
          </p:cNvPr>
          <p:cNvPicPr>
            <a:picLocks noChangeAspect="1"/>
          </p:cNvPicPr>
          <p:nvPr/>
        </p:nvPicPr>
        <p:blipFill>
          <a:blip r:embed="rId3"/>
          <a:stretch>
            <a:fillRect/>
          </a:stretch>
        </p:blipFill>
        <p:spPr>
          <a:xfrm>
            <a:off x="2402073" y="3298067"/>
            <a:ext cx="9563100" cy="2946400"/>
          </a:xfrm>
          <a:prstGeom prst="rect">
            <a:avLst/>
          </a:prstGeom>
        </p:spPr>
      </p:pic>
    </p:spTree>
    <p:extLst>
      <p:ext uri="{BB962C8B-B14F-4D97-AF65-F5344CB8AC3E}">
        <p14:creationId xmlns:p14="http://schemas.microsoft.com/office/powerpoint/2010/main" val="179969000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
        <p:nvSpPr>
          <p:cNvPr id="3" name="Title 2"/>
          <p:cNvSpPr>
            <a:spLocks noGrp="1"/>
          </p:cNvSpPr>
          <p:nvPr>
            <p:ph type="title"/>
          </p:nvPr>
        </p:nvSpPr>
        <p:spPr>
          <a:xfrm>
            <a:off x="531813" y="1576680"/>
            <a:ext cx="4986485" cy="1685108"/>
          </a:xfrm>
        </p:spPr>
        <p:txBody>
          <a:bodyPr/>
          <a:lstStyle/>
          <a:p>
            <a:r>
              <a:rPr lang="en-US" dirty="0"/>
              <a:t>Oracle Blockchain Cloud Service</a:t>
            </a:r>
            <a:br>
              <a:rPr lang="en-US" dirty="0"/>
            </a:br>
            <a:endParaRPr lang="en-US" dirty="0"/>
          </a:p>
        </p:txBody>
      </p:sp>
      <p:sp>
        <p:nvSpPr>
          <p:cNvPr id="5" name="Text Placeholder 4"/>
          <p:cNvSpPr>
            <a:spLocks noGrp="1"/>
          </p:cNvSpPr>
          <p:nvPr>
            <p:ph type="body" idx="1"/>
          </p:nvPr>
        </p:nvSpPr>
        <p:spPr>
          <a:xfrm>
            <a:off x="531813" y="4195352"/>
            <a:ext cx="11125200" cy="914400"/>
          </a:xfrm>
        </p:spPr>
        <p:txBody>
          <a:bodyPr/>
          <a:lstStyle/>
          <a:p>
            <a:r>
              <a:rPr lang="en-US" i="1" dirty="0"/>
              <a:t>Jens Lusebrink</a:t>
            </a:r>
          </a:p>
          <a:p>
            <a:r>
              <a:rPr lang="en-US" i="1" dirty="0"/>
              <a:t>Senior Principal Business Consultant</a:t>
            </a:r>
          </a:p>
          <a:p>
            <a:r>
              <a:rPr lang="en-US" i="1" dirty="0" err="1"/>
              <a:t>Jens.Lusebrink@oracle.com</a:t>
            </a:r>
            <a:endParaRPr lang="en-US" i="1" dirty="0"/>
          </a:p>
        </p:txBody>
      </p:sp>
    </p:spTree>
    <p:extLst>
      <p:ext uri="{BB962C8B-B14F-4D97-AF65-F5344CB8AC3E}">
        <p14:creationId xmlns:p14="http://schemas.microsoft.com/office/powerpoint/2010/main" val="16376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a:lstStyle/>
          <a:p>
            <a:pPr>
              <a:spcBef>
                <a:spcPts val="0"/>
              </a:spcBef>
              <a:spcAft>
                <a:spcPts val="300"/>
              </a:spcAft>
              <a:buClr>
                <a:schemeClr val="accent2"/>
              </a:buClr>
            </a:pPr>
            <a:r>
              <a:rPr lang="en-US" sz="2400" dirty="0"/>
              <a:t>Network</a:t>
            </a:r>
          </a:p>
          <a:p>
            <a:pPr lvl="1">
              <a:spcBef>
                <a:spcPts val="0"/>
              </a:spcBef>
              <a:spcAft>
                <a:spcPts val="300"/>
              </a:spcAft>
              <a:buClr>
                <a:schemeClr val="accent2"/>
              </a:buClr>
            </a:pPr>
            <a:r>
              <a:rPr lang="en-US" sz="2000" dirty="0"/>
              <a:t>Founder &amp; Participants created and connected via separate channels</a:t>
            </a:r>
          </a:p>
          <a:p>
            <a:pPr>
              <a:spcBef>
                <a:spcPts val="0"/>
              </a:spcBef>
              <a:spcAft>
                <a:spcPts val="300"/>
              </a:spcAft>
              <a:buClr>
                <a:schemeClr val="accent2"/>
              </a:buClr>
            </a:pPr>
            <a:r>
              <a:rPr lang="en-US" sz="2400" dirty="0"/>
              <a:t>Chaincode / Smart Contract</a:t>
            </a:r>
          </a:p>
          <a:p>
            <a:pPr lvl="1">
              <a:spcBef>
                <a:spcPts val="0"/>
              </a:spcBef>
              <a:spcAft>
                <a:spcPts val="300"/>
              </a:spcAft>
              <a:buClr>
                <a:schemeClr val="accent2"/>
              </a:buClr>
            </a:pPr>
            <a:r>
              <a:rPr lang="en-US" sz="1800" dirty="0"/>
              <a:t>Chaincode created and instantiated on all channels</a:t>
            </a:r>
          </a:p>
          <a:p>
            <a:pPr>
              <a:spcBef>
                <a:spcPts val="0"/>
              </a:spcBef>
              <a:spcAft>
                <a:spcPts val="300"/>
              </a:spcAft>
              <a:buClr>
                <a:schemeClr val="accent2"/>
              </a:buClr>
            </a:pPr>
            <a:r>
              <a:rPr lang="en-US" sz="2200" dirty="0"/>
              <a:t>Transactions</a:t>
            </a:r>
          </a:p>
          <a:p>
            <a:pPr lvl="1">
              <a:spcBef>
                <a:spcPts val="0"/>
              </a:spcBef>
              <a:spcAft>
                <a:spcPts val="300"/>
              </a:spcAft>
              <a:buClr>
                <a:schemeClr val="accent2"/>
              </a:buClr>
            </a:pPr>
            <a:r>
              <a:rPr lang="en-US" sz="1800" dirty="0"/>
              <a:t>Initial load of sample transactions, blocks created</a:t>
            </a:r>
          </a:p>
        </p:txBody>
      </p:sp>
      <p:sp>
        <p:nvSpPr>
          <p:cNvPr id="9" name="Title 1"/>
          <p:cNvSpPr>
            <a:spLocks noGrp="1"/>
          </p:cNvSpPr>
          <p:nvPr>
            <p:ph type="title"/>
          </p:nvPr>
        </p:nvSpPr>
        <p:spPr>
          <a:xfrm>
            <a:off x="479901" y="302828"/>
            <a:ext cx="10969924" cy="528452"/>
          </a:xfrm>
        </p:spPr>
        <p:txBody>
          <a:bodyPr/>
          <a:lstStyle/>
          <a:p>
            <a:r>
              <a:rPr lang="en-US" dirty="0"/>
              <a:t>BCS Dealer Network setup</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20</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6345619" y="1080354"/>
            <a:ext cx="4930392" cy="2613410"/>
          </a:xfrm>
          <a:prstGeom prst="rect">
            <a:avLst/>
          </a:prstGeom>
          <a:ln>
            <a:noFill/>
          </a:ln>
          <a:effectLst>
            <a:outerShdw blurRad="190500" algn="tl" rotWithShape="0">
              <a:srgbClr val="000000">
                <a:alpha val="70000"/>
              </a:srgbClr>
            </a:outerShdw>
          </a:effectLst>
        </p:spPr>
      </p:pic>
      <p:pic>
        <p:nvPicPr>
          <p:cNvPr id="2" name="Grafik 1">
            <a:extLst>
              <a:ext uri="{FF2B5EF4-FFF2-40B4-BE49-F238E27FC236}">
                <a16:creationId xmlns:a16="http://schemas.microsoft.com/office/drawing/2014/main" id="{0DC17A41-8AB6-4A48-9A73-9689F001A8FC}"/>
              </a:ext>
            </a:extLst>
          </p:cNvPr>
          <p:cNvPicPr>
            <a:picLocks noChangeAspect="1"/>
          </p:cNvPicPr>
          <p:nvPr/>
        </p:nvPicPr>
        <p:blipFill>
          <a:blip r:embed="rId4"/>
          <a:stretch>
            <a:fillRect/>
          </a:stretch>
        </p:blipFill>
        <p:spPr>
          <a:xfrm>
            <a:off x="6345619" y="3942838"/>
            <a:ext cx="4930392" cy="2048994"/>
          </a:xfrm>
          <a:prstGeom prst="rect">
            <a:avLst/>
          </a:prstGeom>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079816"/>
            <a:ext cx="4608882" cy="4616946"/>
          </a:xfrm>
        </p:spPr>
        <p:txBody>
          <a:bodyPr vert="horz" lIns="0" tIns="0" rIns="0" bIns="0" rtlCol="0">
            <a:noAutofit/>
          </a:bodyPr>
          <a:lstStyle/>
          <a:p>
            <a:pPr>
              <a:spcBef>
                <a:spcPts val="0"/>
              </a:spcBef>
              <a:spcAft>
                <a:spcPts val="300"/>
              </a:spcAft>
              <a:buClr>
                <a:schemeClr val="accent2"/>
              </a:buClr>
            </a:pPr>
            <a:r>
              <a:rPr lang="en-US" sz="2400" dirty="0"/>
              <a:t>REST API-DRIVEN INTEGRATION</a:t>
            </a:r>
          </a:p>
          <a:p>
            <a:pPr lvl="1"/>
            <a:r>
              <a:rPr lang="en-US" sz="2000" dirty="0"/>
              <a:t>Query ledger data</a:t>
            </a:r>
          </a:p>
          <a:p>
            <a:pPr lvl="1">
              <a:spcBef>
                <a:spcPts val="0"/>
              </a:spcBef>
              <a:spcAft>
                <a:spcPts val="300"/>
              </a:spcAft>
              <a:buClr>
                <a:schemeClr val="accent2"/>
              </a:buClr>
            </a:pPr>
            <a:r>
              <a:rPr lang="en-US" sz="2000" dirty="0"/>
              <a:t>Invoke transactions</a:t>
            </a:r>
          </a:p>
          <a:p>
            <a:pPr lvl="1">
              <a:spcBef>
                <a:spcPts val="0"/>
              </a:spcBef>
              <a:spcAft>
                <a:spcPts val="300"/>
              </a:spcAft>
              <a:buClr>
                <a:schemeClr val="accent2"/>
              </a:buClr>
            </a:pPr>
            <a:r>
              <a:rPr lang="en-US" sz="2000" dirty="0"/>
              <a:t>Get transaction status</a:t>
            </a:r>
          </a:p>
          <a:p>
            <a:pPr lvl="1">
              <a:spcBef>
                <a:spcPts val="0"/>
              </a:spcBef>
              <a:spcAft>
                <a:spcPts val="300"/>
              </a:spcAft>
              <a:buClr>
                <a:schemeClr val="accent2"/>
              </a:buClr>
            </a:pPr>
            <a:endParaRPr lang="en-US" sz="2000" dirty="0"/>
          </a:p>
          <a:p>
            <a:pPr>
              <a:spcBef>
                <a:spcPts val="0"/>
              </a:spcBef>
              <a:spcAft>
                <a:spcPts val="300"/>
              </a:spcAft>
              <a:buClr>
                <a:schemeClr val="accent2"/>
              </a:buClr>
            </a:pPr>
            <a:r>
              <a:rPr lang="en-US" sz="2400" dirty="0"/>
              <a:t>Working with Postman</a:t>
            </a:r>
          </a:p>
          <a:p>
            <a:pPr lvl="1">
              <a:spcBef>
                <a:spcPts val="0"/>
              </a:spcBef>
              <a:spcAft>
                <a:spcPts val="300"/>
              </a:spcAft>
              <a:buClr>
                <a:schemeClr val="accent2"/>
              </a:buClr>
            </a:pPr>
            <a:r>
              <a:rPr lang="en-US" sz="2000" dirty="0"/>
              <a:t>Using the REST API to work on the Blockchain</a:t>
            </a:r>
          </a:p>
          <a:p>
            <a:pPr>
              <a:spcBef>
                <a:spcPts val="0"/>
              </a:spcBef>
              <a:spcAft>
                <a:spcPts val="300"/>
              </a:spcAft>
              <a:buClr>
                <a:schemeClr val="accent2"/>
              </a:buClr>
            </a:pPr>
            <a:endParaRPr lang="en-US" sz="2400" dirty="0"/>
          </a:p>
          <a:p>
            <a:pPr>
              <a:spcBef>
                <a:spcPts val="0"/>
              </a:spcBef>
              <a:spcAft>
                <a:spcPts val="300"/>
              </a:spcAft>
              <a:buClr>
                <a:schemeClr val="accent2"/>
              </a:buClr>
            </a:pPr>
            <a:r>
              <a:rPr lang="en-US" sz="2400" dirty="0"/>
              <a:t>Working with sample apps</a:t>
            </a:r>
          </a:p>
          <a:p>
            <a:pPr lvl="1">
              <a:spcBef>
                <a:spcPts val="0"/>
              </a:spcBef>
              <a:spcAft>
                <a:spcPts val="300"/>
              </a:spcAft>
              <a:buClr>
                <a:schemeClr val="accent2"/>
              </a:buClr>
            </a:pPr>
            <a:r>
              <a:rPr lang="en-US" sz="2000" dirty="0"/>
              <a:t>Visualizing BC / Ledger information</a:t>
            </a:r>
          </a:p>
          <a:p>
            <a:pPr lvl="1">
              <a:spcBef>
                <a:spcPts val="0"/>
              </a:spcBef>
              <a:spcAft>
                <a:spcPts val="300"/>
              </a:spcAft>
              <a:buClr>
                <a:schemeClr val="accent2"/>
              </a:buClr>
            </a:pPr>
            <a:endParaRPr lang="en-US" sz="2000" dirty="0"/>
          </a:p>
        </p:txBody>
      </p:sp>
      <p:sp>
        <p:nvSpPr>
          <p:cNvPr id="9" name="Title 1"/>
          <p:cNvSpPr>
            <a:spLocks noGrp="1"/>
          </p:cNvSpPr>
          <p:nvPr>
            <p:ph type="title"/>
          </p:nvPr>
        </p:nvSpPr>
        <p:spPr>
          <a:xfrm>
            <a:off x="479901" y="302828"/>
            <a:ext cx="10969924" cy="528452"/>
          </a:xfrm>
        </p:spPr>
        <p:txBody>
          <a:bodyPr/>
          <a:lstStyle/>
          <a:p>
            <a:r>
              <a:rPr lang="en-US" dirty="0"/>
              <a:t>Working with the BCS network </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21</a:t>
            </a:fld>
            <a:endParaRPr lang="en-US" dirty="0">
              <a:solidFill>
                <a:srgbClr val="58595B"/>
              </a:solidFill>
            </a:endParaRPr>
          </a:p>
        </p:txBody>
      </p:sp>
      <p:pic>
        <p:nvPicPr>
          <p:cNvPr id="3" name="Grafik 2">
            <a:extLst>
              <a:ext uri="{FF2B5EF4-FFF2-40B4-BE49-F238E27FC236}">
                <a16:creationId xmlns:a16="http://schemas.microsoft.com/office/drawing/2014/main" id="{3060925B-5997-8B40-B60B-8FB8A27201AA}"/>
              </a:ext>
            </a:extLst>
          </p:cNvPr>
          <p:cNvPicPr>
            <a:picLocks noChangeAspect="1"/>
          </p:cNvPicPr>
          <p:nvPr/>
        </p:nvPicPr>
        <p:blipFill>
          <a:blip r:embed="rId3"/>
          <a:stretch>
            <a:fillRect/>
          </a:stretch>
        </p:blipFill>
        <p:spPr>
          <a:xfrm>
            <a:off x="5088783" y="1079816"/>
            <a:ext cx="6568889" cy="1922602"/>
          </a:xfrm>
          <a:prstGeom prst="rect">
            <a:avLst/>
          </a:prstGeom>
        </p:spPr>
      </p:pic>
      <p:pic>
        <p:nvPicPr>
          <p:cNvPr id="4" name="Grafik 3">
            <a:extLst>
              <a:ext uri="{FF2B5EF4-FFF2-40B4-BE49-F238E27FC236}">
                <a16:creationId xmlns:a16="http://schemas.microsoft.com/office/drawing/2014/main" id="{921F2E81-C0BF-364B-A012-E144313E1ACA}"/>
              </a:ext>
            </a:extLst>
          </p:cNvPr>
          <p:cNvPicPr>
            <a:picLocks noChangeAspect="1"/>
          </p:cNvPicPr>
          <p:nvPr/>
        </p:nvPicPr>
        <p:blipFill>
          <a:blip r:embed="rId4"/>
          <a:stretch>
            <a:fillRect/>
          </a:stretch>
        </p:blipFill>
        <p:spPr>
          <a:xfrm>
            <a:off x="5088782" y="3142432"/>
            <a:ext cx="6568889" cy="3029768"/>
          </a:xfrm>
          <a:prstGeom prst="rect">
            <a:avLst/>
          </a:prstGeom>
        </p:spPr>
      </p:pic>
    </p:spTree>
    <p:extLst>
      <p:ext uri="{BB962C8B-B14F-4D97-AF65-F5344CB8AC3E}">
        <p14:creationId xmlns:p14="http://schemas.microsoft.com/office/powerpoint/2010/main" val="268151905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HoL</a:t>
            </a:r>
            <a:r>
              <a:rPr lang="en-US" dirty="0"/>
              <a:t> Step by Step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364344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8595B"/>
                </a:solidFill>
              </a:rPr>
              <a:pPr/>
              <a:t>22</a:t>
            </a:fld>
            <a:endParaRPr lang="uk-UA" dirty="0">
              <a:solidFill>
                <a:srgbClr val="58595B"/>
              </a:solidFill>
            </a:endParaRPr>
          </a:p>
        </p:txBody>
      </p:sp>
      <p:sp>
        <p:nvSpPr>
          <p:cNvPr id="7" name="Abgerundetes Rechteck 6">
            <a:extLst>
              <a:ext uri="{FF2B5EF4-FFF2-40B4-BE49-F238E27FC236}">
                <a16:creationId xmlns:a16="http://schemas.microsoft.com/office/drawing/2014/main" id="{1F56B07B-45B1-1640-9CA9-07BF36D6622F}"/>
              </a:ext>
            </a:extLst>
          </p:cNvPr>
          <p:cNvSpPr/>
          <p:nvPr/>
        </p:nvSpPr>
        <p:spPr bwMode="gray">
          <a:xfrm>
            <a:off x="7688217" y="911352"/>
            <a:ext cx="3778624" cy="3612776"/>
          </a:xfrm>
          <a:prstGeom prst="roundRect">
            <a:avLst/>
          </a:prstGeom>
          <a:solidFill>
            <a:schemeClr val="accent1">
              <a:alpha val="18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4732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kern="0" dirty="0">
                <a:solidFill>
                  <a:schemeClr val="bg1"/>
                </a:solidFill>
              </a:rPr>
              <a:t>Oracle Blockchain Cloud Service</a:t>
            </a:r>
            <a:endParaRPr lang="en-US" dirty="0"/>
          </a:p>
        </p:txBody>
      </p:sp>
      <p:sp>
        <p:nvSpPr>
          <p:cNvPr id="3" name="TextBox 2"/>
          <p:cNvSpPr txBox="1"/>
          <p:nvPr/>
        </p:nvSpPr>
        <p:spPr>
          <a:xfrm>
            <a:off x="0" y="1992875"/>
            <a:ext cx="5618287" cy="3919761"/>
          </a:xfrm>
          <a:prstGeom prst="rect">
            <a:avLst/>
          </a:prstGeom>
          <a:noFill/>
        </p:spPr>
        <p:txBody>
          <a:bodyPr wrap="square" lIns="0" tIns="0" rIns="0" bIns="0" rtlCol="0">
            <a:noAutofit/>
          </a:bodyPr>
          <a:lstStyle/>
          <a:p>
            <a:pPr lvl="0" algn="ctr">
              <a:defRPr/>
            </a:pPr>
            <a:endParaRPr lang="en-US" sz="1400" kern="0" dirty="0">
              <a:solidFill>
                <a:schemeClr val="bg1"/>
              </a:solidFill>
            </a:endParaRPr>
          </a:p>
          <a:p>
            <a:pPr lvl="0" algn="ctr">
              <a:defRPr/>
            </a:pPr>
            <a:r>
              <a:rPr lang="en-US" sz="3200" kern="0" dirty="0">
                <a:solidFill>
                  <a:schemeClr val="bg1"/>
                </a:solidFill>
              </a:rPr>
              <a:t>The most comprehensive distributed ledger cloud platform to securely extend your business processes and conduct online transactions in trusted networks with your suppliers, banks, and other trade counterparties</a:t>
            </a:r>
          </a:p>
          <a:p>
            <a:pPr lvl="0">
              <a:defRPr/>
            </a:pPr>
            <a:endParaRPr lang="en-US" sz="2400" kern="0" dirty="0">
              <a:solidFill>
                <a:schemeClr val="bg1"/>
              </a:solidFill>
            </a:endParaRPr>
          </a:p>
        </p:txBody>
      </p:sp>
      <p:sp>
        <p:nvSpPr>
          <p:cNvPr id="5" name="Rectangle 4"/>
          <p:cNvSpPr/>
          <p:nvPr/>
        </p:nvSpPr>
        <p:spPr>
          <a:xfrm>
            <a:off x="7011944" y="1472021"/>
            <a:ext cx="3717684" cy="2215991"/>
          </a:xfrm>
          <a:prstGeom prst="rect">
            <a:avLst/>
          </a:prstGeom>
          <a:noFill/>
        </p:spPr>
        <p:txBody>
          <a:bodyPr wrap="none" lIns="91440" tIns="45720" rIns="91440" bIns="45720">
            <a:spAutoFit/>
          </a:bodyPr>
          <a:lstStyle/>
          <a:p>
            <a:pPr algn="ctr"/>
            <a:r>
              <a:rPr lang="en-US" sz="13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p>
        </p:txBody>
      </p:sp>
      <p:sp>
        <p:nvSpPr>
          <p:cNvPr id="6" name="Rectangle 5"/>
          <p:cNvSpPr/>
          <p:nvPr/>
        </p:nvSpPr>
        <p:spPr bwMode="gray">
          <a:xfrm>
            <a:off x="8882266" y="5137483"/>
            <a:ext cx="3306559" cy="1106905"/>
          </a:xfrm>
          <a:prstGeom prst="rect">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0" numCol="1" spcCol="0" rtlCol="0" fromWordArt="0" anchor="t" anchorCtr="0" forceAA="0" compatLnSpc="1">
            <a:prstTxWarp prst="textNoShape">
              <a:avLst/>
            </a:prstTxWarp>
            <a:noAutofit/>
          </a:bodyPr>
          <a:lstStyle/>
          <a:p>
            <a:pPr>
              <a:lnSpc>
                <a:spcPct val="90000"/>
              </a:lnSpc>
              <a:spcAft>
                <a:spcPts val="600"/>
              </a:spcAft>
              <a:defRPr/>
            </a:pPr>
            <a:r>
              <a:rPr lang="en-US" sz="2000" kern="0" dirty="0">
                <a:solidFill>
                  <a:schemeClr val="accent5"/>
                </a:solidFill>
              </a:rPr>
              <a:t>For more information: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Oracle.com/blockchain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Cloud.oracle.com/blockchain</a:t>
            </a:r>
          </a:p>
        </p:txBody>
      </p:sp>
    </p:spTree>
    <p:extLst>
      <p:ext uri="{BB962C8B-B14F-4D97-AF65-F5344CB8AC3E}">
        <p14:creationId xmlns:p14="http://schemas.microsoft.com/office/powerpoint/2010/main" val="5515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24</a:t>
            </a:fld>
            <a:endParaRPr lang="en-US" dirty="0"/>
          </a:p>
        </p:txBody>
      </p:sp>
    </p:spTree>
    <p:extLst>
      <p:ext uri="{BB962C8B-B14F-4D97-AF65-F5344CB8AC3E}">
        <p14:creationId xmlns:p14="http://schemas.microsoft.com/office/powerpoint/2010/main" val="82849789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649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610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4</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3804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0" cap="none" spc="0" normalizeH="0" baseline="0" noProof="0" dirty="0">
                <a:ln>
                  <a:noFill/>
                </a:ln>
                <a:solidFill>
                  <a:srgbClr val="FFFFFF"/>
                </a:solidFill>
                <a:effectLst/>
                <a:uLnTx/>
                <a:uFillTx/>
                <a:latin typeface="Calibri"/>
                <a:ea typeface="+mn-ea"/>
                <a:cs typeface="+mn-cs"/>
              </a:rPr>
              <a:t>2018,</a:t>
            </a:r>
            <a:r>
              <a:rPr kumimoji="0" sz="850" b="0" i="0" u="none" strike="noStrike" kern="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bwMode="gray">
          <a:xfrm>
            <a:off x="379413" y="1774295"/>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System for maintaining distributed ledgers in a peer-to-peer network</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Allows multiple parties that may not fully trust one another to do business securely</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Reduces need for third-party intermediaries</a:t>
            </a:r>
            <a:endParaRPr kumimoji="0" lang="en-US" sz="2800" b="0" i="0" u="none" strike="sngStrike" kern="0" cap="none" spc="0" normalizeH="0" baseline="0" noProof="0" dirty="0">
              <a:ln>
                <a:noFill/>
              </a:ln>
              <a:solidFill>
                <a:srgbClr val="FFFFFF"/>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Near real-time and unalterable records replicated among all participants</a:t>
            </a:r>
          </a:p>
        </p:txBody>
      </p:sp>
      <p:sp>
        <p:nvSpPr>
          <p:cNvPr id="2" name="Text Placeholder 1"/>
          <p:cNvSpPr>
            <a:spLocks noGrp="1"/>
          </p:cNvSpPr>
          <p:nvPr>
            <p:ph type="body" sz="quarter" idx="13"/>
          </p:nvPr>
        </p:nvSpPr>
        <p:spPr bwMode="gray">
          <a:xfrm>
            <a:off x="388798" y="717195"/>
            <a:ext cx="7983324" cy="518318"/>
          </a:xfrm>
        </p:spPr>
        <p:txBody>
          <a:bodyPr/>
          <a:lstStyle/>
          <a:p>
            <a:r>
              <a:rPr lang="en-US" dirty="0"/>
              <a:t>What is Blockchain</a:t>
            </a:r>
            <a:endParaRPr lang="en-US" dirty="0">
              <a:ea typeface="Calibri" charset="0"/>
              <a:cs typeface="Calibri" charset="0"/>
            </a:endParaRPr>
          </a:p>
        </p:txBody>
      </p:sp>
      <p:grpSp>
        <p:nvGrpSpPr>
          <p:cNvPr id="6" name="Group 5"/>
          <p:cNvGrpSpPr/>
          <p:nvPr/>
        </p:nvGrpSpPr>
        <p:grpSpPr>
          <a:xfrm>
            <a:off x="7118430" y="2395959"/>
            <a:ext cx="4632097" cy="3705599"/>
            <a:chOff x="7836196" y="2062715"/>
            <a:chExt cx="4019106" cy="3221666"/>
          </a:xfrm>
        </p:grpSpPr>
        <p:pic>
          <p:nvPicPr>
            <p:cNvPr id="7" name="Picture 4" descr="Image result for hyperledger peer network"/>
            <p:cNvPicPr>
              <a:picLocks noChangeAspect="1" noChangeArrowheads="1"/>
            </p:cNvPicPr>
            <p:nvPr/>
          </p:nvPicPr>
          <p:blipFill>
            <a:blip r:embed="rId3" cstate="screen"/>
            <a:srcRect/>
            <a:stretch>
              <a:fillRect/>
            </a:stretch>
          </p:blipFill>
          <p:spPr bwMode="auto">
            <a:xfrm>
              <a:off x="7836196" y="2062715"/>
              <a:ext cx="4010044" cy="32216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bwMode="gray">
            <a:xfrm>
              <a:off x="11632019" y="2381693"/>
              <a:ext cx="223283" cy="701749"/>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3692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r>
              <a:rPr lang="en-US" b="1" dirty="0"/>
              <a:t>Shared &amp; Transparent</a:t>
            </a:r>
          </a:p>
          <a:p>
            <a:pPr lvl="1"/>
            <a:r>
              <a:rPr lang="en-US" dirty="0"/>
              <a:t>All participants see consistent data.</a:t>
            </a:r>
          </a:p>
          <a:p>
            <a:pPr lvl="1"/>
            <a:r>
              <a:rPr lang="en-US" dirty="0"/>
              <a:t>Updates replicated across participants.</a:t>
            </a:r>
          </a:p>
          <a:p>
            <a:pPr lvl="1"/>
            <a:r>
              <a:rPr lang="en-US" dirty="0"/>
              <a:t>Authorized participants can access their data.</a:t>
            </a:r>
          </a:p>
          <a:p>
            <a:r>
              <a:rPr lang="en-US" b="1" dirty="0"/>
              <a:t>Validation &amp; Non-Repudiation</a:t>
            </a:r>
          </a:p>
          <a:p>
            <a:pPr lvl="1"/>
            <a:r>
              <a:rPr lang="mr-IN" dirty="0" err="1"/>
              <a:t>Consensus</a:t>
            </a:r>
            <a:r>
              <a:rPr lang="en-US" dirty="0"/>
              <a:t> </a:t>
            </a:r>
            <a:r>
              <a:rPr lang="mr-IN" dirty="0"/>
              <a:t>from </a:t>
            </a:r>
            <a:r>
              <a:rPr lang="en-US" dirty="0"/>
              <a:t>a subset of</a:t>
            </a:r>
            <a:r>
              <a:rPr lang="mr-IN" dirty="0"/>
              <a:t> nodes on                                                        new blocks/transactions</a:t>
            </a:r>
            <a:r>
              <a:rPr lang="en-US" dirty="0"/>
              <a:t>.</a:t>
            </a:r>
            <a:endParaRPr lang="mr-IN" dirty="0"/>
          </a:p>
          <a:p>
            <a:pPr lvl="1"/>
            <a:r>
              <a:rPr lang="mr-IN" dirty="0" err="1"/>
              <a:t>Existence</a:t>
            </a:r>
            <a:r>
              <a:rPr lang="mr-IN" dirty="0"/>
              <a:t> </a:t>
            </a:r>
            <a:r>
              <a:rPr lang="mr-IN" dirty="0" err="1"/>
              <a:t>and</a:t>
            </a:r>
            <a:r>
              <a:rPr lang="mr-IN" dirty="0"/>
              <a:t> </a:t>
            </a:r>
            <a:r>
              <a:rPr lang="mr-IN" dirty="0" err="1"/>
              <a:t>validity</a:t>
            </a:r>
            <a:r>
              <a:rPr lang="mr-IN" dirty="0"/>
              <a:t> of the </a:t>
            </a:r>
            <a:r>
              <a:rPr lang="mr-IN" dirty="0" err="1"/>
              <a:t>record</a:t>
            </a:r>
            <a:r>
              <a:rPr lang="mr-IN" dirty="0"/>
              <a:t>                                                      </a:t>
            </a:r>
            <a:r>
              <a:rPr lang="mr-IN" dirty="0" err="1"/>
              <a:t>can</a:t>
            </a:r>
            <a:r>
              <a:rPr lang="mr-IN" dirty="0"/>
              <a:t> </a:t>
            </a:r>
            <a:r>
              <a:rPr lang="mr-IN" dirty="0" err="1"/>
              <a:t>not</a:t>
            </a:r>
            <a:r>
              <a:rPr lang="mr-IN" dirty="0"/>
              <a:t> </a:t>
            </a:r>
            <a:r>
              <a:rPr lang="mr-IN" dirty="0" err="1"/>
              <a:t>be</a:t>
            </a:r>
            <a:r>
              <a:rPr lang="mr-IN" dirty="0"/>
              <a:t> </a:t>
            </a:r>
            <a:r>
              <a:rPr lang="mr-IN" dirty="0" err="1"/>
              <a:t>denied</a:t>
            </a:r>
            <a:r>
              <a:rPr lang="en-US" dirty="0"/>
              <a:t>.</a:t>
            </a:r>
            <a:endParaRPr lang="mr-IN" dirty="0"/>
          </a:p>
          <a:p>
            <a:pPr lvl="1"/>
            <a:endParaRPr lang="en-US" dirty="0"/>
          </a:p>
        </p:txBody>
      </p:sp>
      <p:sp>
        <p:nvSpPr>
          <p:cNvPr id="4" name="Content Placeholder 3"/>
          <p:cNvSpPr>
            <a:spLocks noGrp="1"/>
          </p:cNvSpPr>
          <p:nvPr>
            <p:ph sz="half" idx="2"/>
          </p:nvPr>
        </p:nvSpPr>
        <p:spPr>
          <a:xfrm>
            <a:off x="6246813" y="1524001"/>
            <a:ext cx="5689813" cy="4419600"/>
          </a:xfrm>
        </p:spPr>
        <p:txBody>
          <a:bodyPr>
            <a:noAutofit/>
          </a:bodyPr>
          <a:lstStyle/>
          <a:p>
            <a:r>
              <a:rPr lang="en-US" b="1" dirty="0"/>
              <a:t>Immutable</a:t>
            </a:r>
          </a:p>
          <a:p>
            <a:pPr lvl="1"/>
            <a:r>
              <a:rPr lang="en-US" dirty="0"/>
              <a:t>Each new block contains a hash of                                             the previous block, giving a chain.</a:t>
            </a:r>
          </a:p>
          <a:p>
            <a:pPr lvl="1"/>
            <a:r>
              <a:rPr lang="en-US" dirty="0"/>
              <a:t>Distributed among participants.</a:t>
            </a:r>
          </a:p>
          <a:p>
            <a:pPr lvl="1"/>
            <a:r>
              <a:rPr lang="en-US" dirty="0"/>
              <a:t>Records cannot be undetectably                                                       altered or deleted, only appended.</a:t>
            </a:r>
          </a:p>
          <a:p>
            <a:r>
              <a:rPr lang="en-US" b="1" dirty="0"/>
              <a:t>Can be Encrypted for Confidentiality</a:t>
            </a:r>
          </a:p>
          <a:p>
            <a:pPr lvl="1"/>
            <a:r>
              <a:rPr lang="en-US" dirty="0"/>
              <a:t>All records are encrypted</a:t>
            </a:r>
          </a:p>
          <a:p>
            <a:pPr lvl="1"/>
            <a:r>
              <a:rPr lang="en-US" dirty="0"/>
              <a:t>Only those authorized to have the                                       corresponding keys can view the data</a:t>
            </a:r>
          </a:p>
        </p:txBody>
      </p:sp>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sp>
        <p:nvSpPr>
          <p:cNvPr id="2" name="Title 1"/>
          <p:cNvSpPr>
            <a:spLocks noGrp="1"/>
          </p:cNvSpPr>
          <p:nvPr>
            <p:ph type="title"/>
          </p:nvPr>
        </p:nvSpPr>
        <p:spPr/>
        <p:txBody>
          <a:bodyPr/>
          <a:lstStyle/>
          <a:p>
            <a:r>
              <a:rPr lang="en-US" dirty="0"/>
              <a:t>Four Key Properties of </a:t>
            </a:r>
            <a:r>
              <a:rPr lang="en-US" dirty="0" err="1"/>
              <a:t>Blockchains</a:t>
            </a:r>
            <a:endParaRPr lang="en-US" dirty="0"/>
          </a:p>
        </p:txBody>
      </p:sp>
    </p:spTree>
    <p:extLst>
      <p:ext uri="{BB962C8B-B14F-4D97-AF65-F5344CB8AC3E}">
        <p14:creationId xmlns:p14="http://schemas.microsoft.com/office/powerpoint/2010/main" val="3366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71443"/>
            <a:ext cx="11125199" cy="834700"/>
          </a:xfrm>
        </p:spPr>
        <p:txBody>
          <a:bodyPr/>
          <a:lstStyle/>
          <a:p>
            <a:r>
              <a:rPr lang="en-US" dirty="0"/>
              <a:t>Disruptive Characteristics/Benefits of Blockchain</a:t>
            </a:r>
            <a:endParaRPr lang="en-US" sz="2800" dirty="0">
              <a:solidFill>
                <a:schemeClr val="accent1"/>
              </a:solidFill>
            </a:endParaRPr>
          </a:p>
        </p:txBody>
      </p:sp>
      <p:sp>
        <p:nvSpPr>
          <p:cNvPr id="3" name="Content Placeholder 2"/>
          <p:cNvSpPr>
            <a:spLocks noGrp="1"/>
          </p:cNvSpPr>
          <p:nvPr>
            <p:ph idx="1"/>
          </p:nvPr>
        </p:nvSpPr>
        <p:spPr>
          <a:xfrm>
            <a:off x="412371" y="1224470"/>
            <a:ext cx="5084693" cy="818819"/>
          </a:xfrm>
        </p:spPr>
        <p:txBody>
          <a:bodyPr/>
          <a:lstStyle/>
          <a:p>
            <a:pPr marL="225425" indent="-225425">
              <a:buClr>
                <a:schemeClr val="accent5"/>
              </a:buClr>
              <a:buFont typeface="Arial" panose="020B0604020202020204" pitchFamily="34" charset="0"/>
              <a:buChar char="•"/>
            </a:pPr>
            <a:r>
              <a:rPr lang="en-US" sz="2400" b="1" dirty="0"/>
              <a:t>Decentralized, peer-to-peer network</a:t>
            </a:r>
            <a:r>
              <a:rPr lang="en-US" sz="2400" dirty="0"/>
              <a:t> </a:t>
            </a:r>
            <a:r>
              <a:rPr lang="en-US" sz="2000" dirty="0"/>
              <a:t>– No central, controlling authority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3" name="Group 31"/>
          <p:cNvGrpSpPr/>
          <p:nvPr/>
        </p:nvGrpSpPr>
        <p:grpSpPr>
          <a:xfrm>
            <a:off x="5821565" y="1224470"/>
            <a:ext cx="6056111" cy="821779"/>
            <a:chOff x="5821565" y="1224470"/>
            <a:chExt cx="5369501" cy="821779"/>
          </a:xfrm>
        </p:grpSpPr>
        <p:sp>
          <p:nvSpPr>
            <p:cNvPr id="11" name="Right Arrow 10"/>
            <p:cNvSpPr/>
            <p:nvPr/>
          </p:nvSpPr>
          <p:spPr>
            <a:xfrm>
              <a:off x="5821565" y="1417645"/>
              <a:ext cx="446004"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Content Placeholder 2"/>
            <p:cNvSpPr txBox="1">
              <a:spLocks/>
            </p:cNvSpPr>
            <p:nvPr/>
          </p:nvSpPr>
          <p:spPr>
            <a:xfrm>
              <a:off x="6596928" y="1224470"/>
              <a:ext cx="4594138" cy="82177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Eliminating intermediaries means reduced transaction costs and near real-time transaction execution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6" name="Content Placeholder 2"/>
          <p:cNvSpPr txBox="1">
            <a:spLocks/>
          </p:cNvSpPr>
          <p:nvPr/>
        </p:nvSpPr>
        <p:spPr>
          <a:xfrm>
            <a:off x="6914552" y="2342023"/>
            <a:ext cx="4497659" cy="63933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Right Arrow 4"/>
          <p:cNvSpPr/>
          <p:nvPr/>
        </p:nvSpPr>
        <p:spPr>
          <a:xfrm>
            <a:off x="5821565" y="336340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Content Placeholder 2"/>
          <p:cNvSpPr txBox="1">
            <a:spLocks/>
          </p:cNvSpPr>
          <p:nvPr/>
        </p:nvSpPr>
        <p:spPr>
          <a:xfrm>
            <a:off x="6723220" y="3200739"/>
            <a:ext cx="4439151" cy="55039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confidence in the information and reduced fraud opportunities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0" name="Content Placeholder 2"/>
          <p:cNvSpPr txBox="1">
            <a:spLocks/>
          </p:cNvSpPr>
          <p:nvPr/>
        </p:nvSpPr>
        <p:spPr>
          <a:xfrm>
            <a:off x="412371" y="3200739"/>
            <a:ext cx="5083554" cy="1156109"/>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Immutable transaction history </a:t>
            </a:r>
            <a:r>
              <a:rPr kumimoji="0" lang="en-US" sz="2000" b="0" i="0" u="none" strike="noStrike" kern="1200" cap="none" spc="0" normalizeH="0" baseline="0" noProof="0" dirty="0">
                <a:ln>
                  <a:noFill/>
                </a:ln>
                <a:solidFill>
                  <a:srgbClr val="58595B"/>
                </a:solidFill>
                <a:effectLst/>
                <a:uLnTx/>
                <a:uFillTx/>
                <a:latin typeface="Calibri"/>
                <a:ea typeface="+mn-ea"/>
                <a:cs typeface="+mn-cs"/>
              </a:rPr>
              <a:t>–  Impossible to make changes to existing transactions in a blockchain without detection</a:t>
            </a:r>
          </a:p>
        </p:txBody>
      </p:sp>
      <p:sp>
        <p:nvSpPr>
          <p:cNvPr id="9" name="Content Placeholder 2"/>
          <p:cNvSpPr txBox="1">
            <a:spLocks/>
          </p:cNvSpPr>
          <p:nvPr/>
        </p:nvSpPr>
        <p:spPr>
          <a:xfrm>
            <a:off x="6723221" y="4310996"/>
            <a:ext cx="4706780" cy="55982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Automated business processes in a trusted way.  Represent any asset digitally.  </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Right Arrow 9"/>
          <p:cNvSpPr/>
          <p:nvPr/>
        </p:nvSpPr>
        <p:spPr>
          <a:xfrm>
            <a:off x="5821565" y="4498949"/>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Content Placeholder 2"/>
          <p:cNvSpPr txBox="1">
            <a:spLocks/>
          </p:cNvSpPr>
          <p:nvPr/>
        </p:nvSpPr>
        <p:spPr>
          <a:xfrm>
            <a:off x="412371" y="4310996"/>
            <a:ext cx="4926912" cy="96909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Smart contracts </a:t>
            </a:r>
            <a:r>
              <a:rPr kumimoji="0" lang="en-US" sz="2400" b="0" i="0" u="none" strike="noStrike" kern="1200" cap="none" spc="0" normalizeH="0" baseline="0" noProof="0" dirty="0">
                <a:ln>
                  <a:noFill/>
                </a:ln>
                <a:solidFill>
                  <a:srgbClr val="58595B"/>
                </a:solidFill>
                <a:effectLst/>
                <a:uLnTx/>
                <a:uFillTx/>
                <a:latin typeface="Calibri"/>
                <a:ea typeface="+mn-ea"/>
                <a:cs typeface="+mn-cs"/>
              </a:rPr>
              <a:t>– B</a:t>
            </a:r>
            <a:r>
              <a:rPr kumimoji="0" lang="en-US" sz="2000" b="0" i="0" u="none" strike="noStrike" kern="1200" cap="none" spc="0" normalizeH="0" baseline="0" noProof="0" dirty="0">
                <a:ln>
                  <a:noFill/>
                </a:ln>
                <a:solidFill>
                  <a:srgbClr val="58595B"/>
                </a:solidFill>
                <a:effectLst/>
                <a:uLnTx/>
                <a:uFillTx/>
                <a:latin typeface="Calibri"/>
                <a:ea typeface="+mn-ea"/>
                <a:cs typeface="+mn-cs"/>
              </a:rPr>
              <a:t>usiness logic deployed on a blockchain and shared and validated by participants.</a:t>
            </a:r>
          </a:p>
        </p:txBody>
      </p:sp>
      <p:sp>
        <p:nvSpPr>
          <p:cNvPr id="7" name="Content Placeholder 2"/>
          <p:cNvSpPr txBox="1">
            <a:spLocks/>
          </p:cNvSpPr>
          <p:nvPr/>
        </p:nvSpPr>
        <p:spPr>
          <a:xfrm>
            <a:off x="6723220" y="5405687"/>
            <a:ext cx="4874048" cy="25833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auditability and trust, reduce cost of fraud and audits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Right Arrow 7"/>
          <p:cNvSpPr/>
          <p:nvPr/>
        </p:nvSpPr>
        <p:spPr>
          <a:xfrm>
            <a:off x="5821565" y="5458091"/>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Content Placeholder 2"/>
          <p:cNvSpPr txBox="1">
            <a:spLocks/>
          </p:cNvSpPr>
          <p:nvPr/>
        </p:nvSpPr>
        <p:spPr>
          <a:xfrm>
            <a:off x="412371" y="5405687"/>
            <a:ext cx="5074029" cy="9229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Transparent</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8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Transactions on a blockchain are visible to the authorized participants.</a:t>
            </a:r>
          </a:p>
        </p:txBody>
      </p:sp>
      <p:sp>
        <p:nvSpPr>
          <p:cNvPr id="23" name="Content Placeholder 2"/>
          <p:cNvSpPr txBox="1">
            <a:spLocks/>
          </p:cNvSpPr>
          <p:nvPr/>
        </p:nvSpPr>
        <p:spPr>
          <a:xfrm>
            <a:off x="412371" y="2170367"/>
            <a:ext cx="4765024" cy="7333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Distributed ledger </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All participants maintain a copy of the ledger</a:t>
            </a:r>
          </a:p>
        </p:txBody>
      </p:sp>
      <p:sp>
        <p:nvSpPr>
          <p:cNvPr id="24" name="Content Placeholder 2"/>
          <p:cNvSpPr txBox="1">
            <a:spLocks/>
          </p:cNvSpPr>
          <p:nvPr/>
        </p:nvSpPr>
        <p:spPr>
          <a:xfrm>
            <a:off x="6723220" y="2170367"/>
            <a:ext cx="5116355" cy="8300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Eliminates manual efforts and delays due to reconciliation needs since data consistency is a key attribute of the distributed ledger</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Arrow 24"/>
          <p:cNvSpPr/>
          <p:nvPr/>
        </p:nvSpPr>
        <p:spPr>
          <a:xfrm>
            <a:off x="5821565" y="227352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8624976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8595B"/>
                </a:solidFill>
              </a:rPr>
              <a:t>Three Types of Blockchain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sp>
        <p:nvSpPr>
          <p:cNvPr id="7" name="Parallelogram 6"/>
          <p:cNvSpPr/>
          <p:nvPr/>
        </p:nvSpPr>
        <p:spPr>
          <a:xfrm>
            <a:off x="4240599" y="1829258"/>
            <a:ext cx="3846728" cy="850880"/>
          </a:xfrm>
          <a:prstGeom prst="parallelogram">
            <a:avLst/>
          </a:prstGeom>
          <a:solidFill>
            <a:schemeClr val="accent3"/>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72000" rIns="18288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Permissioned</a:t>
            </a:r>
            <a:endParaRPr lang="en-US" sz="2000" kern="0" dirty="0">
              <a:solidFill>
                <a:srgbClr val="FFFFFF"/>
              </a:solidFill>
            </a:endParaRPr>
          </a:p>
        </p:txBody>
      </p:sp>
      <p:sp>
        <p:nvSpPr>
          <p:cNvPr id="8" name="Parallelogram 7"/>
          <p:cNvSpPr/>
          <p:nvPr/>
        </p:nvSpPr>
        <p:spPr>
          <a:xfrm>
            <a:off x="450575" y="1829258"/>
            <a:ext cx="3846728" cy="850880"/>
          </a:xfrm>
          <a:prstGeom prst="parallelogram">
            <a:avLst/>
          </a:prstGeom>
          <a:solidFill>
            <a:schemeClr val="accent4"/>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Public </a:t>
            </a:r>
            <a:br>
              <a:rPr lang="en-US" sz="2400" b="1" dirty="0">
                <a:solidFill>
                  <a:srgbClr val="FFFFFF"/>
                </a:solidFill>
              </a:rPr>
            </a:br>
            <a:r>
              <a:rPr lang="en-US" sz="2000" dirty="0">
                <a:solidFill>
                  <a:srgbClr val="FFFFFF"/>
                </a:solidFill>
              </a:rPr>
              <a:t>(a.k.a. “</a:t>
            </a:r>
            <a:r>
              <a:rPr lang="en-US" sz="2000" dirty="0" err="1">
                <a:solidFill>
                  <a:srgbClr val="FFFFFF"/>
                </a:solidFill>
              </a:rPr>
              <a:t>Permissionless</a:t>
            </a:r>
            <a:r>
              <a:rPr lang="en-US" sz="2000" dirty="0">
                <a:solidFill>
                  <a:srgbClr val="FFFFFF"/>
                </a:solidFill>
              </a:rPr>
              <a:t>”)</a:t>
            </a:r>
          </a:p>
        </p:txBody>
      </p:sp>
      <p:sp>
        <p:nvSpPr>
          <p:cNvPr id="9" name="Parallelogram 8"/>
          <p:cNvSpPr/>
          <p:nvPr/>
        </p:nvSpPr>
        <p:spPr>
          <a:xfrm>
            <a:off x="7986522" y="1829258"/>
            <a:ext cx="3846728" cy="850880"/>
          </a:xfrm>
          <a:prstGeom prst="parallelogram">
            <a:avLst/>
          </a:prstGeom>
          <a:solidFill>
            <a:schemeClr val="accent5"/>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Private</a:t>
            </a:r>
            <a:endParaRPr lang="en-US" sz="2000" kern="0" dirty="0">
              <a:solidFill>
                <a:srgbClr val="FFFFFF"/>
              </a:solidFill>
            </a:endParaRPr>
          </a:p>
        </p:txBody>
      </p:sp>
      <p:sp>
        <p:nvSpPr>
          <p:cNvPr id="10" name="TextBox 9"/>
          <p:cNvSpPr txBox="1"/>
          <p:nvPr/>
        </p:nvSpPr>
        <p:spPr>
          <a:xfrm>
            <a:off x="573739"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Anyone can join the network and have a copy of the ledger</a:t>
            </a:r>
          </a:p>
          <a:p>
            <a:pPr marL="169863" indent="-169863">
              <a:lnSpc>
                <a:spcPct val="90000"/>
              </a:lnSpc>
              <a:spcBef>
                <a:spcPts val="900"/>
              </a:spcBef>
              <a:buFont typeface="Arial" pitchFamily="34" charset="0"/>
              <a:buChar char="•"/>
            </a:pPr>
            <a:r>
              <a:rPr lang="en-US" dirty="0"/>
              <a:t>This involves the computer resource intensive mining process to add blocks cryptographically</a:t>
            </a:r>
          </a:p>
          <a:p>
            <a:pPr marL="169863" indent="-169863">
              <a:lnSpc>
                <a:spcPct val="90000"/>
              </a:lnSpc>
              <a:spcBef>
                <a:spcPts val="900"/>
              </a:spcBef>
              <a:buFont typeface="Arial" pitchFamily="34" charset="0"/>
              <a:buChar char="•"/>
            </a:pPr>
            <a:r>
              <a:rPr lang="en-US" dirty="0"/>
              <a:t>Consensus models based on “proof of work”, “proof of elapsed time”, requiring a lot of processing power on many nodes</a:t>
            </a:r>
          </a:p>
        </p:txBody>
      </p:sp>
      <p:sp>
        <p:nvSpPr>
          <p:cNvPr id="11" name="TextBox 10"/>
          <p:cNvSpPr txBox="1"/>
          <p:nvPr/>
        </p:nvSpPr>
        <p:spPr>
          <a:xfrm>
            <a:off x="4319944" y="2900857"/>
            <a:ext cx="34283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Closed ecosystem: members are invited to join and keep a copy of the ledger</a:t>
            </a:r>
          </a:p>
          <a:p>
            <a:pPr marL="169863" indent="-169863">
              <a:lnSpc>
                <a:spcPct val="90000"/>
              </a:lnSpc>
              <a:spcBef>
                <a:spcPts val="900"/>
              </a:spcBef>
              <a:buFont typeface="Arial" pitchFamily="34" charset="0"/>
              <a:buChar char="•"/>
            </a:pPr>
            <a:r>
              <a:rPr lang="en-US" dirty="0"/>
              <a:t>Who members are in the real (legal) world is known (to at least the operators of the blockchain, but not necessarily all participants)</a:t>
            </a:r>
          </a:p>
          <a:p>
            <a:pPr marL="169863" indent="-169863">
              <a:lnSpc>
                <a:spcPct val="90000"/>
              </a:lnSpc>
              <a:spcBef>
                <a:spcPts val="900"/>
              </a:spcBef>
              <a:buFont typeface="Arial" pitchFamily="34" charset="0"/>
              <a:buChar char="•"/>
            </a:pPr>
            <a:r>
              <a:rPr lang="en-US" dirty="0"/>
              <a:t>Consensus protocols depend on knowing who the members are, e.g., PBFT, for greater scalability</a:t>
            </a:r>
          </a:p>
        </p:txBody>
      </p:sp>
      <p:sp>
        <p:nvSpPr>
          <p:cNvPr id="12" name="TextBox 11"/>
          <p:cNvSpPr txBox="1"/>
          <p:nvPr/>
        </p:nvSpPr>
        <p:spPr>
          <a:xfrm>
            <a:off x="8066150"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Internal to one organization only who controls all nodes</a:t>
            </a:r>
          </a:p>
          <a:p>
            <a:pPr marL="169863" indent="-169863">
              <a:lnSpc>
                <a:spcPct val="90000"/>
              </a:lnSpc>
              <a:spcBef>
                <a:spcPts val="900"/>
              </a:spcBef>
              <a:buFont typeface="Arial" pitchFamily="34" charset="0"/>
              <a:buChar char="•"/>
            </a:pPr>
            <a:r>
              <a:rPr lang="en-US" dirty="0"/>
              <a:t>Useful for prototyping work, proof of concept and pilots</a:t>
            </a:r>
          </a:p>
        </p:txBody>
      </p:sp>
      <p:sp>
        <p:nvSpPr>
          <p:cNvPr id="13" name="Footer Placeholder 2">
            <a:extLst>
              <a:ext uri="{FF2B5EF4-FFF2-40B4-BE49-F238E27FC236}">
                <a16:creationId xmlns:a16="http://schemas.microsoft.com/office/drawing/2014/main" id="{81FE41E1-52D6-447A-BCC9-C99B3676A765}"/>
              </a:ext>
            </a:extLst>
          </p:cNvPr>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3" name="Abgerundetes Rechteck 2">
            <a:extLst>
              <a:ext uri="{FF2B5EF4-FFF2-40B4-BE49-F238E27FC236}">
                <a16:creationId xmlns:a16="http://schemas.microsoft.com/office/drawing/2014/main" id="{B8185771-3C9B-6247-82B9-6118301829DB}"/>
              </a:ext>
            </a:extLst>
          </p:cNvPr>
          <p:cNvSpPr/>
          <p:nvPr/>
        </p:nvSpPr>
        <p:spPr bwMode="gray">
          <a:xfrm>
            <a:off x="4120738" y="1638795"/>
            <a:ext cx="3945412" cy="435824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56096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424352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4.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4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6.xml><?xml version="1.0" encoding="utf-8"?>
<a:theme xmlns:a="http://schemas.openxmlformats.org/drawingml/2006/main" name="5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0</TotalTime>
  <Words>3069</Words>
  <Application>Microsoft Macintosh PowerPoint</Application>
  <PresentationFormat>Benutzerdefiniert</PresentationFormat>
  <Paragraphs>514</Paragraphs>
  <Slides>25</Slides>
  <Notes>22</Notes>
  <HiddenSlides>2</HiddenSlides>
  <MMClips>0</MMClips>
  <ScaleCrop>false</ScaleCrop>
  <HeadingPairs>
    <vt:vector size="6" baseType="variant">
      <vt:variant>
        <vt:lpstr>Verwendete Schriftarten</vt:lpstr>
      </vt:variant>
      <vt:variant>
        <vt:i4>7</vt:i4>
      </vt:variant>
      <vt:variant>
        <vt:lpstr>Design</vt:lpstr>
      </vt:variant>
      <vt:variant>
        <vt:i4>6</vt:i4>
      </vt:variant>
      <vt:variant>
        <vt:lpstr>Folientitel</vt:lpstr>
      </vt:variant>
      <vt:variant>
        <vt:i4>25</vt:i4>
      </vt:variant>
    </vt:vector>
  </HeadingPairs>
  <TitlesOfParts>
    <vt:vector size="38" baseType="lpstr">
      <vt:lpstr>ＭＳ Ｐゴシック</vt:lpstr>
      <vt:lpstr>Arial</vt:lpstr>
      <vt:lpstr>Calibri</vt:lpstr>
      <vt:lpstr>Franklin Gothic Book</vt:lpstr>
      <vt:lpstr>Graphik</vt:lpstr>
      <vt:lpstr>Graphik Light</vt:lpstr>
      <vt:lpstr>Mangal</vt:lpstr>
      <vt:lpstr>Oracle-16x9-2016-160908</vt:lpstr>
      <vt:lpstr>2_Oracle-16x9-2016-160908</vt:lpstr>
      <vt:lpstr>1_Oracle-16x9-2016-160908</vt:lpstr>
      <vt:lpstr>2_Default Theme</vt:lpstr>
      <vt:lpstr>4_Default Theme</vt:lpstr>
      <vt:lpstr>5_Default Theme</vt:lpstr>
      <vt:lpstr>PowerPoint-Präsentation</vt:lpstr>
      <vt:lpstr>Oracle Blockchain Cloud Service </vt:lpstr>
      <vt:lpstr>PowerPoint-Präsentation</vt:lpstr>
      <vt:lpstr>Agenda</vt:lpstr>
      <vt:lpstr>PowerPoint-Präsentation</vt:lpstr>
      <vt:lpstr>Four Key Properties of Blockchains</vt:lpstr>
      <vt:lpstr>Disruptive Characteristics/Benefits of Blockchain</vt:lpstr>
      <vt:lpstr>Three Types of Blockchain</vt:lpstr>
      <vt:lpstr>Agenda</vt:lpstr>
      <vt:lpstr> Oracle Blockchain Strategy</vt:lpstr>
      <vt:lpstr>Effort Required To Deliver Enterprise–Grade Blockchain</vt:lpstr>
      <vt:lpstr>Comprehensive Blockchain Platform</vt:lpstr>
      <vt:lpstr>Oracle Blockchain Solution</vt:lpstr>
      <vt:lpstr>Oracle Blockchain Cloud Service</vt:lpstr>
      <vt:lpstr>Integration Accelerators for OBCS </vt:lpstr>
      <vt:lpstr>Oracle Integration Accelerators in Action</vt:lpstr>
      <vt:lpstr>Oracle Blockchain Applications Cloud </vt:lpstr>
      <vt:lpstr>Agenda</vt:lpstr>
      <vt:lpstr>BCS Interactions – HOL Scenario</vt:lpstr>
      <vt:lpstr>BCS Dealer Network setup</vt:lpstr>
      <vt:lpstr>Working with the BCS network </vt:lpstr>
      <vt:lpstr>HoL Step by Step</vt:lpstr>
      <vt:lpstr>PowerPoint-Präsentation</vt:lpstr>
      <vt:lpstr>PowerPoint-Präsentation</vt:lpstr>
      <vt:lpstr>PowerPoint-Präsentation</vt:lpstr>
    </vt:vector>
  </TitlesOfParts>
  <Company>Oracle Corporation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David Haimes</dc:creator>
  <cp:keywords>Blockchain Distributed Ledger</cp:keywords>
  <cp:lastModifiedBy>Jens Lusebrink</cp:lastModifiedBy>
  <cp:revision>1612</cp:revision>
  <cp:lastPrinted>2014-07-16T02:22:57Z</cp:lastPrinted>
  <dcterms:created xsi:type="dcterms:W3CDTF">2016-09-26T21:32:42Z</dcterms:created>
  <dcterms:modified xsi:type="dcterms:W3CDTF">2019-01-21T19:51:16Z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